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5E60935-138D-4C38-98F0-6B1A04697A8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583F496-68E4-4316-879F-04751CFB1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ali%C4%8D" TargetMode="External"/><Relationship Id="rId13" Type="http://schemas.openxmlformats.org/officeDocument/2006/relationships/hyperlink" Target="http://cs.wikipedia.org/wiki/%C5%A0t%C3%BDrsk%C3%A9_v%C3%A9vodstv%C3%AD" TargetMode="External"/><Relationship Id="rId18" Type="http://schemas.openxmlformats.org/officeDocument/2006/relationships/hyperlink" Target="http://cs.wikipedia.org/wiki/Uhersko" TargetMode="External"/><Relationship Id="rId3" Type="http://schemas.openxmlformats.org/officeDocument/2006/relationships/hyperlink" Target="http://cs.wikipedia.org/wiki/%C4%8Cesk%C3%A9_kr%C3%A1lovstv%C3%AD" TargetMode="External"/><Relationship Id="rId21" Type="http://schemas.openxmlformats.org/officeDocument/2006/relationships/hyperlink" Target="http://cs.wikipedia.org/wiki/Zem%C4%9B_Koruny_%C4%8Desk%C3%A9" TargetMode="External"/><Relationship Id="rId7" Type="http://schemas.openxmlformats.org/officeDocument/2006/relationships/hyperlink" Target="http://cs.wikipedia.org/wiki/Dalm%C3%A1cie" TargetMode="External"/><Relationship Id="rId12" Type="http://schemas.openxmlformats.org/officeDocument/2006/relationships/hyperlink" Target="http://cs.wikipedia.org/wiki/Rakousk%C3%A9_Slezsko" TargetMode="External"/><Relationship Id="rId17" Type="http://schemas.openxmlformats.org/officeDocument/2006/relationships/hyperlink" Target="http://cs.wikipedia.org/wiki/Zalitavsko" TargetMode="External"/><Relationship Id="rId2" Type="http://schemas.openxmlformats.org/officeDocument/2006/relationships/hyperlink" Target="http://cs.wikipedia.org/wiki/P%C5%99edlitavsko" TargetMode="External"/><Relationship Id="rId16" Type="http://schemas.openxmlformats.org/officeDocument/2006/relationships/hyperlink" Target="http://cs.wikipedia.org/wiki/Vorarlbersko" TargetMode="External"/><Relationship Id="rId20" Type="http://schemas.openxmlformats.org/officeDocument/2006/relationships/hyperlink" Target="http://cs.wikipedia.org/wiki/Bosna_a_Hercegov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ra%C5%88sko" TargetMode="External"/><Relationship Id="rId11" Type="http://schemas.openxmlformats.org/officeDocument/2006/relationships/hyperlink" Target="http://cs.wikipedia.org/wiki/Salcbursko" TargetMode="External"/><Relationship Id="rId5" Type="http://schemas.openxmlformats.org/officeDocument/2006/relationships/hyperlink" Target="http://cs.wikipedia.org/wiki/Korutany" TargetMode="External"/><Relationship Id="rId15" Type="http://schemas.openxmlformats.org/officeDocument/2006/relationships/hyperlink" Target="http://cs.wikipedia.org/wiki/Horn%C3%AD_Rakousy" TargetMode="External"/><Relationship Id="rId10" Type="http://schemas.openxmlformats.org/officeDocument/2006/relationships/hyperlink" Target="http://cs.wikipedia.org/wiki/Moravsk%C3%A9_markrabstv%C3%AD" TargetMode="External"/><Relationship Id="rId19" Type="http://schemas.openxmlformats.org/officeDocument/2006/relationships/hyperlink" Target="http://cs.wikipedia.org/wiki/Chorvatsko-Slavonsko" TargetMode="External"/><Relationship Id="rId4" Type="http://schemas.openxmlformats.org/officeDocument/2006/relationships/hyperlink" Target="http://cs.wikipedia.org/wiki/Bukovina" TargetMode="External"/><Relationship Id="rId9" Type="http://schemas.openxmlformats.org/officeDocument/2006/relationships/hyperlink" Target="http://cs.wikipedia.org/wiki/Doln%C3%AD_Rakousy" TargetMode="External"/><Relationship Id="rId14" Type="http://schemas.openxmlformats.org/officeDocument/2006/relationships/hyperlink" Target="http://cs.wikipedia.org/wiki/Tyrolsko_(historick%C3%A1_zem%C4%9B)" TargetMode="External"/><Relationship Id="rId2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4%8Cert_odn%C3%A1%C5%A1%C3%AD_Metternicha.jpg" TargetMode="External"/><Relationship Id="rId2" Type="http://schemas.openxmlformats.org/officeDocument/2006/relationships/hyperlink" Target="http://cs.wikipedia.org/wiki/Soubor:Francesco_Hayez_04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ha_Barricades_1848.jpg" TargetMode="External"/><Relationship Id="rId5" Type="http://schemas.openxmlformats.org/officeDocument/2006/relationships/hyperlink" Target="http://cs.wikipedia.org/wiki/Soubor:J%C3%B3zsef_Heicke23.jpg" TargetMode="External"/><Relationship Id="rId4" Type="http://schemas.openxmlformats.org/officeDocument/2006/relationships/hyperlink" Target="http://cs.wikipedia.org/wiki/Soubor:Kromeriz_-_Velke_namesti,_pohled_smer_Arcibiskupsky_palac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ustria_hungary_1911.jpg" TargetMode="External"/><Relationship Id="rId2" Type="http://schemas.openxmlformats.org/officeDocument/2006/relationships/hyperlink" Target="http://cs.wikipedia.org/wiki/Soubor:Kaiser_franz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3214686"/>
            <a:ext cx="6400800" cy="571504"/>
          </a:xfrm>
        </p:spPr>
        <p:txBody>
          <a:bodyPr/>
          <a:lstStyle/>
          <a:p>
            <a:r>
              <a:rPr lang="cs-CZ" dirty="0" err="1" smtClean="0"/>
              <a:t>Rakousko</a:t>
            </a:r>
            <a:r>
              <a:rPr lang="cs-CZ" dirty="0" smtClean="0"/>
              <a:t>-Uhersko, České země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REVOLUČNÍ ROK 1848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282" y="6072206"/>
            <a:ext cx="87129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Vytvořeno </a:t>
            </a:r>
            <a:r>
              <a:rPr lang="cs-CZ" sz="1600" dirty="0"/>
              <a:t>v rámci v projektu „EU peníze školám“</a:t>
            </a:r>
          </a:p>
          <a:p>
            <a:r>
              <a:rPr lang="cs-CZ" sz="1600" dirty="0"/>
              <a:t>OP VK oblast podpory 1.4 s názvem Zlepšení podmínek pro vzdělávání na základních školách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8600"/>
            <a:ext cx="57531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500298" y="4500570"/>
            <a:ext cx="64294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smtClean="0"/>
              <a:t>VY_32_INOVACE_28_REVOLUČNÍ ROK </a:t>
            </a:r>
            <a:r>
              <a:rPr lang="cs-CZ" sz="2000" dirty="0" smtClean="0"/>
              <a:t>1848_ČESKÉ ZEMĚ_RAKOUSKO-UHERSKO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2500298" y="3929066"/>
            <a:ext cx="242259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Autor: Lenka </a:t>
            </a:r>
            <a:r>
              <a:rPr lang="cs-CZ" sz="2000" dirty="0" err="1" smtClean="0"/>
              <a:t>Mulačová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002588" cy="490537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smtClean="0"/>
              <a:t>1848 – národy Rak.-Uherska</a:t>
            </a:r>
          </a:p>
        </p:txBody>
      </p:sp>
      <p:pic>
        <p:nvPicPr>
          <p:cNvPr id="14339" name="Picture 4" descr="790px-Austria_hungary_19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908050"/>
            <a:ext cx="7524750" cy="583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71612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2400" i="1" dirty="0" smtClean="0">
                <a:hlinkClick r:id="rId2" action="ppaction://hlinkfile" tooltip="Předlitavsko"/>
              </a:rPr>
              <a:t>Předlitavsko</a:t>
            </a:r>
            <a:r>
              <a:rPr lang="cs-CZ" sz="2400" dirty="0" smtClean="0"/>
              <a:t>: 1. </a:t>
            </a:r>
            <a:r>
              <a:rPr lang="cs-CZ" sz="2400" dirty="0" smtClean="0">
                <a:hlinkClick r:id="rId3" action="ppaction://hlinkfile" tooltip="České království"/>
              </a:rPr>
              <a:t>Čechy</a:t>
            </a:r>
            <a:r>
              <a:rPr lang="cs-CZ" sz="2400" dirty="0" smtClean="0"/>
              <a:t>, 2. </a:t>
            </a:r>
            <a:r>
              <a:rPr lang="cs-CZ" sz="2400" dirty="0" smtClean="0">
                <a:hlinkClick r:id="rId4" action="ppaction://hlinkfile" tooltip="Bukovina"/>
              </a:rPr>
              <a:t>Bukovina</a:t>
            </a:r>
            <a:r>
              <a:rPr lang="cs-CZ" sz="2400" dirty="0" smtClean="0"/>
              <a:t>, 3. </a:t>
            </a:r>
            <a:r>
              <a:rPr lang="cs-CZ" sz="2400" dirty="0" smtClean="0">
                <a:hlinkClick r:id="rId5" action="ppaction://hlinkfile" tooltip="Korutany"/>
              </a:rPr>
              <a:t>Korutany</a:t>
            </a:r>
            <a:r>
              <a:rPr lang="cs-CZ" sz="2400" dirty="0" smtClean="0"/>
              <a:t>, 4. </a:t>
            </a:r>
            <a:r>
              <a:rPr lang="cs-CZ" sz="2400" dirty="0" smtClean="0">
                <a:hlinkClick r:id="rId6" action="ppaction://hlinkfile" tooltip="Kraňsko"/>
              </a:rPr>
              <a:t>Kraňsko</a:t>
            </a:r>
            <a:r>
              <a:rPr lang="cs-CZ" sz="2400" dirty="0" smtClean="0"/>
              <a:t>, 5. </a:t>
            </a:r>
            <a:r>
              <a:rPr lang="cs-CZ" sz="2400" dirty="0" smtClean="0">
                <a:hlinkClick r:id="rId7" action="ppaction://hlinkfile" tooltip="Dalmácie"/>
              </a:rPr>
              <a:t>Dalmácie</a:t>
            </a:r>
            <a:r>
              <a:rPr lang="cs-CZ" sz="2400" dirty="0" smtClean="0"/>
              <a:t>, 6. </a:t>
            </a:r>
            <a:r>
              <a:rPr lang="cs-CZ" sz="2400" dirty="0" err="1" smtClean="0">
                <a:hlinkClick r:id="rId8" action="ppaction://hlinkfile" tooltip="Halič"/>
              </a:rPr>
              <a:t>Halič</a:t>
            </a:r>
            <a:r>
              <a:rPr lang="cs-CZ" sz="2400" dirty="0" smtClean="0"/>
              <a:t>, 7. Rakouské přímoří, 8. </a:t>
            </a:r>
            <a:r>
              <a:rPr lang="cs-CZ" sz="2400" dirty="0" smtClean="0">
                <a:hlinkClick r:id="rId9" action="ppaction://hlinkfile" tooltip="Dolní Rakousy"/>
              </a:rPr>
              <a:t>Dolní Rakousy</a:t>
            </a:r>
            <a:r>
              <a:rPr lang="cs-CZ" sz="2400" dirty="0" smtClean="0"/>
              <a:t>, 9. </a:t>
            </a:r>
            <a:r>
              <a:rPr lang="cs-CZ" sz="2400" dirty="0" smtClean="0">
                <a:hlinkClick r:id="rId10" action="ppaction://hlinkfile" tooltip="Moravské markrabství"/>
              </a:rPr>
              <a:t>Morava</a:t>
            </a:r>
            <a:r>
              <a:rPr lang="cs-CZ" sz="2400" dirty="0" smtClean="0"/>
              <a:t>, </a:t>
            </a:r>
            <a:r>
              <a:rPr lang="cs-CZ" sz="2800" dirty="0" smtClean="0"/>
              <a:t>10. </a:t>
            </a:r>
            <a:r>
              <a:rPr lang="cs-CZ" sz="2400" dirty="0" err="1" smtClean="0">
                <a:hlinkClick r:id="rId11" action="ppaction://hlinkfile" tooltip="Salcbursko"/>
              </a:rPr>
              <a:t>Salcbursko</a:t>
            </a:r>
            <a:r>
              <a:rPr lang="cs-CZ" sz="2400" dirty="0" smtClean="0"/>
              <a:t>, 11. </a:t>
            </a:r>
            <a:r>
              <a:rPr lang="cs-CZ" sz="2400" dirty="0" smtClean="0">
                <a:hlinkClick r:id="rId12" action="ppaction://hlinkfile" tooltip="Rakouské Slezsko"/>
              </a:rPr>
              <a:t>Slezsko</a:t>
            </a:r>
            <a:r>
              <a:rPr lang="cs-CZ" sz="2400" dirty="0" smtClean="0"/>
              <a:t>, 12. </a:t>
            </a:r>
            <a:r>
              <a:rPr lang="cs-CZ" sz="2400" dirty="0" smtClean="0">
                <a:hlinkClick r:id="rId13" action="ppaction://hlinkfile" tooltip="Štýrské vévodství"/>
              </a:rPr>
              <a:t>Štýrsko</a:t>
            </a:r>
            <a:r>
              <a:rPr lang="cs-CZ" sz="2400" dirty="0" smtClean="0"/>
              <a:t>, 13. </a:t>
            </a:r>
            <a:r>
              <a:rPr lang="cs-CZ" sz="2400" dirty="0" smtClean="0">
                <a:hlinkClick r:id="rId14" action="ppaction://hlinkfile" tooltip="Tyrolsko (historická země)"/>
              </a:rPr>
              <a:t>Tyrolsko</a:t>
            </a:r>
            <a:r>
              <a:rPr lang="cs-CZ" sz="2400" dirty="0" smtClean="0"/>
              <a:t>, 14. </a:t>
            </a:r>
            <a:r>
              <a:rPr lang="cs-CZ" sz="2400" dirty="0" smtClean="0">
                <a:hlinkClick r:id="rId15" action="ppaction://hlinkfile" tooltip="Horní Rakousy"/>
              </a:rPr>
              <a:t>Horní Rakousy</a:t>
            </a:r>
            <a:r>
              <a:rPr lang="cs-CZ" sz="2400" dirty="0" smtClean="0"/>
              <a:t>, 15. </a:t>
            </a:r>
            <a:r>
              <a:rPr lang="cs-CZ" sz="2400" dirty="0" smtClean="0">
                <a:hlinkClick r:id="rId16" action="ppaction://hlinkfile" tooltip="Vorarlbersko"/>
              </a:rPr>
              <a:t>Vorarlbersko</a:t>
            </a:r>
            <a:r>
              <a:rPr lang="cs-CZ" sz="2400" dirty="0" smtClean="0"/>
              <a:t>; </a:t>
            </a:r>
            <a:r>
              <a:rPr lang="cs-CZ" sz="2400" i="1" dirty="0" smtClean="0">
                <a:hlinkClick r:id="rId17" action="ppaction://hlinkfile" tooltip="Zalitavsko"/>
              </a:rPr>
              <a:t>Zalitavsko</a:t>
            </a:r>
            <a:r>
              <a:rPr lang="cs-CZ" sz="2400" dirty="0" smtClean="0"/>
              <a:t>: 16. </a:t>
            </a:r>
            <a:r>
              <a:rPr lang="cs-CZ" sz="2400" dirty="0" smtClean="0">
                <a:hlinkClick r:id="rId18" action="ppaction://hlinkfile" tooltip="Uhersko"/>
              </a:rPr>
              <a:t>Uhersko</a:t>
            </a:r>
            <a:r>
              <a:rPr lang="cs-CZ" sz="2400" dirty="0" smtClean="0"/>
              <a:t>, 17. </a:t>
            </a:r>
            <a:r>
              <a:rPr lang="cs-CZ" sz="2400" dirty="0" err="1" smtClean="0">
                <a:hlinkClick r:id="rId19" action="ppaction://hlinkfile" tooltip="Chorvatsko-Slavonsko"/>
              </a:rPr>
              <a:t>Chorvatsko</a:t>
            </a:r>
            <a:r>
              <a:rPr lang="cs-CZ" sz="2400" dirty="0" smtClean="0">
                <a:hlinkClick r:id="rId19" action="ppaction://hlinkfile" tooltip="Chorvatsko-Slavonsko"/>
              </a:rPr>
              <a:t>-Slavonsko</a:t>
            </a:r>
            <a:r>
              <a:rPr lang="cs-CZ" sz="2400" dirty="0" smtClean="0"/>
              <a:t>; 18. </a:t>
            </a:r>
            <a:r>
              <a:rPr lang="cs-CZ" sz="2400" i="1" dirty="0" smtClean="0">
                <a:hlinkClick r:id="rId20" action="ppaction://hlinkfile" tooltip="Bosna a Hercegovina"/>
              </a:rPr>
              <a:t>Bosna a Hercegovina</a:t>
            </a:r>
            <a:r>
              <a:rPr lang="cs-CZ" sz="2400" dirty="0" smtClean="0"/>
              <a:t>; s vyznačením </a:t>
            </a:r>
            <a:r>
              <a:rPr lang="cs-CZ" sz="2400" dirty="0" smtClean="0">
                <a:hlinkClick r:id="rId21" action="ppaction://hlinkfile" tooltip="Země Koruny české"/>
              </a:rPr>
              <a:t>zemí Koruny české</a:t>
            </a:r>
            <a:r>
              <a:rPr lang="cs-CZ" sz="2400" dirty="0" smtClean="0"/>
              <a:t> (1, 9, 11)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5363" name="Zástupný symbol pro obsah 3" descr="776px-Austria-Hungary_map_cs_svg.png"/>
          <p:cNvPicPr>
            <a:picLocks noGrp="1" noChangeAspect="1"/>
          </p:cNvPicPr>
          <p:nvPr>
            <p:ph sz="quarter" idx="1"/>
          </p:nvPr>
        </p:nvPicPr>
        <p:blipFill>
          <a:blip r:embed="rId22"/>
          <a:stretch>
            <a:fillRect/>
          </a:stretch>
        </p:blipFill>
        <p:spPr>
          <a:xfrm>
            <a:off x="1785918" y="2286000"/>
            <a:ext cx="5913120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00034" y="428604"/>
            <a:ext cx="8064500" cy="5048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dirty="0" smtClean="0"/>
              <a:t>Ferdinand V. (</a:t>
            </a:r>
            <a:r>
              <a:rPr lang="cs-CZ" sz="2800" dirty="0" err="1" smtClean="0"/>
              <a:t>čes</a:t>
            </a:r>
            <a:r>
              <a:rPr lang="cs-CZ" sz="2800" dirty="0" smtClean="0"/>
              <a:t>., uher., </a:t>
            </a:r>
            <a:r>
              <a:rPr lang="cs-CZ" sz="2800" dirty="0" err="1" smtClean="0"/>
              <a:t>chorvat</a:t>
            </a:r>
            <a:r>
              <a:rPr lang="cs-CZ" sz="2800" dirty="0" smtClean="0"/>
              <a:t>. král…)/ Ferdinand I. Dobrotivý (rak. císař)</a:t>
            </a:r>
          </a:p>
        </p:txBody>
      </p:sp>
      <p:pic>
        <p:nvPicPr>
          <p:cNvPr id="16387" name="Picture 4" descr="449px-Francesco_Hayez_04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142984"/>
            <a:ext cx="4276725" cy="556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260350"/>
            <a:ext cx="8064500" cy="5048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dirty="0" smtClean="0"/>
              <a:t>Karikatura – </a:t>
            </a:r>
            <a:r>
              <a:rPr lang="cs-CZ" sz="2800" dirty="0" err="1" smtClean="0"/>
              <a:t>Metternicha</a:t>
            </a:r>
            <a:r>
              <a:rPr lang="cs-CZ" sz="2800" dirty="0" smtClean="0"/>
              <a:t> odnáší čert</a:t>
            </a:r>
          </a:p>
        </p:txBody>
      </p:sp>
      <p:pic>
        <p:nvPicPr>
          <p:cNvPr id="17411" name="Picture 4" descr="ert_odn_Metternich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981075"/>
            <a:ext cx="40481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002588" cy="63341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/>
              <a:t>Povstání ve Vídni (3, 10/1848)</a:t>
            </a:r>
          </a:p>
        </p:txBody>
      </p:sp>
      <p:pic>
        <p:nvPicPr>
          <p:cNvPr id="18435" name="Picture 4" descr="800px-Jzsef_Heicke2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196975"/>
            <a:ext cx="7620000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7859713" cy="63341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/>
              <a:t>Kroměříž – říšský sněm</a:t>
            </a:r>
          </a:p>
        </p:txBody>
      </p:sp>
      <p:pic>
        <p:nvPicPr>
          <p:cNvPr id="19459" name="Picture 4" descr="800px-Kromeriz_-_Velke_namesti_pohled_smer_Arcibiskupsky_pa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9080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260350"/>
            <a:ext cx="7991475" cy="7207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smtClean="0"/>
              <a:t>František Josef I. (vláda 1848 – 1916) – rak. císař, čes., uher., lombardský a benát., chorvat. …král </a:t>
            </a:r>
          </a:p>
        </p:txBody>
      </p:sp>
      <p:pic>
        <p:nvPicPr>
          <p:cNvPr id="20483" name="Picture 4" descr="Kaiser_fran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1196975"/>
            <a:ext cx="3009900" cy="523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68313" y="0"/>
            <a:ext cx="8229600" cy="6453188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  <a:defRPr/>
            </a:pPr>
            <a:endParaRPr lang="cs-CZ" sz="2800" b="1" u="sng" dirty="0" smtClean="0">
              <a:solidFill>
                <a:srgbClr val="FF0000"/>
              </a:solidFill>
              <a:latin typeface="Arial" pitchFamily="34" charset="0"/>
            </a:endParaRP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</a:rPr>
              <a:t>Rak.</a:t>
            </a:r>
            <a:r>
              <a:rPr lang="cs-CZ" sz="2800" dirty="0" smtClean="0">
                <a:latin typeface="Arial" pitchFamily="34" charset="0"/>
              </a:rPr>
              <a:t> – mnohonárodnostní stát, vláda </a:t>
            </a:r>
            <a:r>
              <a:rPr lang="cs-CZ" sz="2800" dirty="0" err="1" smtClean="0">
                <a:latin typeface="Arial" pitchFamily="34" charset="0"/>
              </a:rPr>
              <a:t>Ferd</a:t>
            </a:r>
            <a:r>
              <a:rPr lang="cs-CZ" sz="2800" dirty="0" smtClean="0">
                <a:latin typeface="Arial" pitchFamily="34" charset="0"/>
              </a:rPr>
              <a:t>. V./I. Dobrotivého</a:t>
            </a:r>
          </a:p>
          <a:p>
            <a:pPr eaLnBrk="1" hangingPunct="1">
              <a:defRPr/>
            </a:pPr>
            <a:r>
              <a:rPr lang="cs-CZ" sz="2800" b="1" u="sng" dirty="0" smtClean="0">
                <a:latin typeface="Arial" pitchFamily="34" charset="0"/>
              </a:rPr>
              <a:t>Vídeň</a:t>
            </a:r>
            <a:r>
              <a:rPr lang="cs-CZ" sz="2800" dirty="0" smtClean="0">
                <a:latin typeface="Arial" pitchFamily="34" charset="0"/>
              </a:rPr>
              <a:t> - 3/1848 – zasažena </a:t>
            </a:r>
            <a:r>
              <a:rPr lang="cs-CZ" sz="2800" dirty="0" err="1" smtClean="0">
                <a:latin typeface="Arial" pitchFamily="34" charset="0"/>
              </a:rPr>
              <a:t>revol</a:t>
            </a:r>
            <a:r>
              <a:rPr lang="cs-CZ" sz="2800" dirty="0" smtClean="0">
                <a:latin typeface="Arial" pitchFamily="34" charset="0"/>
              </a:rPr>
              <a:t>.=</a:t>
            </a:r>
            <a:r>
              <a:rPr lang="en-US" sz="2800" dirty="0" smtClean="0">
                <a:latin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</a:rPr>
              <a:t>odvolání Metternicha, vylekaný císař – slib ústavy, povolení voleb do sněmu ve Frankfurtu a do </a:t>
            </a:r>
            <a:r>
              <a:rPr lang="cs-CZ" sz="2800" dirty="0" err="1" smtClean="0">
                <a:latin typeface="Arial" pitchFamily="34" charset="0"/>
              </a:rPr>
              <a:t>říšs</a:t>
            </a:r>
            <a:r>
              <a:rPr lang="cs-CZ" sz="2800" dirty="0" smtClean="0">
                <a:latin typeface="Arial" pitchFamily="34" charset="0"/>
              </a:rPr>
              <a:t>. sněmu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>
                <a:latin typeface="Arial" pitchFamily="34" charset="0"/>
              </a:rPr>
              <a:t>- 	9/1848 - zasedání </a:t>
            </a:r>
            <a:r>
              <a:rPr lang="cs-CZ" sz="2800" dirty="0" err="1" smtClean="0">
                <a:latin typeface="Arial" pitchFamily="34" charset="0"/>
              </a:rPr>
              <a:t>říšs</a:t>
            </a:r>
            <a:r>
              <a:rPr lang="cs-CZ" sz="2800" dirty="0" smtClean="0">
                <a:latin typeface="Arial" pitchFamily="34" charset="0"/>
              </a:rPr>
              <a:t>. sněmu – zrušeno poddanství</a:t>
            </a:r>
          </a:p>
          <a:p>
            <a:pPr eaLnBrk="1" hangingPunct="1"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</a:rPr>
              <a:t>10/1848 – povstání =</a:t>
            </a:r>
            <a:r>
              <a:rPr lang="en-US" sz="2800" dirty="0" smtClean="0">
                <a:latin typeface="Arial" pitchFamily="34" charset="0"/>
              </a:rPr>
              <a:t>&gt;</a:t>
            </a:r>
            <a:r>
              <a:rPr lang="cs-CZ" sz="2800" dirty="0" err="1" smtClean="0">
                <a:latin typeface="Arial" pitchFamily="34" charset="0"/>
              </a:rPr>
              <a:t>říšs</a:t>
            </a:r>
            <a:r>
              <a:rPr lang="cs-CZ" sz="2800" dirty="0" smtClean="0">
                <a:latin typeface="Arial" pitchFamily="34" charset="0"/>
              </a:rPr>
              <a:t>. sněm do Kroměříže (rozehnán 3/1849), por. povstání (rak. gen. </a:t>
            </a:r>
            <a:r>
              <a:rPr lang="cs-CZ" sz="2800" dirty="0" err="1" smtClean="0">
                <a:latin typeface="Arial" pitchFamily="34" charset="0"/>
              </a:rPr>
              <a:t>Windischgr</a:t>
            </a:r>
            <a:r>
              <a:rPr lang="de-DE" sz="2800" dirty="0" err="1" smtClean="0">
                <a:latin typeface="Arial" pitchFamily="34" charset="0"/>
              </a:rPr>
              <a:t>ätzem</a:t>
            </a:r>
            <a:r>
              <a:rPr lang="cs-CZ" sz="2800" dirty="0" smtClean="0">
                <a:latin typeface="Arial" pitchFamily="34" charset="0"/>
              </a:rPr>
              <a:t>)</a:t>
            </a:r>
          </a:p>
          <a:p>
            <a:pPr eaLnBrk="1" hangingPunct="1"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</a:rPr>
              <a:t>12/1848 – císařem </a:t>
            </a:r>
            <a:r>
              <a:rPr lang="cs-CZ" sz="2800" dirty="0" err="1" smtClean="0">
                <a:latin typeface="Arial" pitchFamily="34" charset="0"/>
              </a:rPr>
              <a:t>Frant</a:t>
            </a:r>
            <a:r>
              <a:rPr lang="cs-CZ" sz="2800" dirty="0" smtClean="0">
                <a:latin typeface="Arial" pitchFamily="34" charset="0"/>
              </a:rPr>
              <a:t>. Josef I. (1848 – 1916)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002588" cy="490537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smtClean="0"/>
              <a:t>České země = 1848 - 1849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836613"/>
            <a:ext cx="8229600" cy="58324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Svatodušní mše zástupců Slovanského sjezdu, 			12.6.1848</a:t>
            </a:r>
          </a:p>
        </p:txBody>
      </p:sp>
      <p:pic>
        <p:nvPicPr>
          <p:cNvPr id="22532" name="Picture 4" descr="Svatodun_me_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2276475"/>
            <a:ext cx="5715000" cy="387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7931150" cy="63341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/>
              <a:t>Praha – revoluce, barikády</a:t>
            </a:r>
          </a:p>
        </p:txBody>
      </p:sp>
      <p:pic>
        <p:nvPicPr>
          <p:cNvPr id="23555" name="Picture 4" descr="480px-Praha_Barricades_184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981075"/>
            <a:ext cx="438943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250"/>
            <a:ext cx="8229600" cy="6192838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itchFamily="2" charset="2"/>
              <a:buChar char="q"/>
              <a:defRPr/>
            </a:pPr>
            <a:r>
              <a:rPr lang="cs-CZ" sz="2800" b="1" u="sng" dirty="0">
                <a:solidFill>
                  <a:srgbClr val="FF0000"/>
                </a:solidFill>
                <a:latin typeface="Arial" pitchFamily="34" charset="0"/>
              </a:rPr>
              <a:t>České země </a:t>
            </a:r>
            <a:r>
              <a:rPr lang="cs-CZ" sz="2800" dirty="0">
                <a:latin typeface="Arial" pitchFamily="34" charset="0"/>
              </a:rPr>
              <a:t>– 3/1848 – schůze čes. </a:t>
            </a:r>
            <a:r>
              <a:rPr lang="cs-CZ" sz="2800" dirty="0" err="1">
                <a:latin typeface="Arial" pitchFamily="34" charset="0"/>
              </a:rPr>
              <a:t>lierálů</a:t>
            </a:r>
            <a:r>
              <a:rPr lang="cs-CZ" sz="2800" dirty="0">
                <a:latin typeface="Arial" pitchFamily="34" charset="0"/>
              </a:rPr>
              <a:t> (Palacký, Havlíček…) ve Svatováclavských lázních – petice císaři – </a:t>
            </a:r>
            <a:r>
              <a:rPr lang="cs-CZ" sz="2800" dirty="0" err="1">
                <a:latin typeface="Arial" pitchFamily="34" charset="0"/>
              </a:rPr>
              <a:t>pož</a:t>
            </a:r>
            <a:r>
              <a:rPr lang="cs-CZ" sz="2800" dirty="0">
                <a:latin typeface="Arial" pitchFamily="34" charset="0"/>
              </a:rPr>
              <a:t>. – rozšíření </a:t>
            </a:r>
            <a:r>
              <a:rPr lang="cs-CZ" sz="2800" dirty="0" err="1">
                <a:latin typeface="Arial" pitchFamily="34" charset="0"/>
              </a:rPr>
              <a:t>obč</a:t>
            </a:r>
            <a:r>
              <a:rPr lang="cs-CZ" sz="2800" dirty="0">
                <a:latin typeface="Arial" pitchFamily="34" charset="0"/>
              </a:rPr>
              <a:t>. svobod, rovnoprávnost ČJ a NJ</a:t>
            </a:r>
          </a:p>
          <a:p>
            <a:pPr eaLnBrk="1" hangingPunct="1">
              <a:buClr>
                <a:schemeClr val="tx1"/>
              </a:buClr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</a:rPr>
              <a:t>4/1848 </a:t>
            </a:r>
            <a:r>
              <a:rPr lang="cs-CZ" sz="2800" dirty="0">
                <a:latin typeface="Arial" pitchFamily="34" charset="0"/>
              </a:rPr>
              <a:t>– odpověď císaře – kabinetní list – souhlas s </a:t>
            </a:r>
            <a:r>
              <a:rPr lang="cs-CZ" sz="2800" dirty="0" err="1">
                <a:latin typeface="Arial" pitchFamily="34" charset="0"/>
              </a:rPr>
              <a:t>pož</a:t>
            </a:r>
            <a:r>
              <a:rPr lang="cs-CZ" sz="2800" dirty="0" smtClean="0">
                <a:latin typeface="Arial" pitchFamily="34" charset="0"/>
              </a:rPr>
              <a:t>.</a:t>
            </a:r>
          </a:p>
          <a:p>
            <a:pPr eaLnBrk="1" hangingPunct="1">
              <a:buFontTx/>
              <a:buChar char="-"/>
              <a:defRPr/>
            </a:pPr>
            <a:r>
              <a:rPr lang="cs-CZ" sz="2800" dirty="0">
                <a:latin typeface="Arial" pitchFamily="34" charset="0"/>
              </a:rPr>
              <a:t>Fr. Palacký – odmítnutí čes. účasti na sněmu ve </a:t>
            </a:r>
            <a:r>
              <a:rPr lang="cs-CZ" sz="2800" dirty="0" smtClean="0">
                <a:latin typeface="Arial" pitchFamily="34" charset="0"/>
              </a:rPr>
              <a:t>Frankfurtu (X Velkému N)</a:t>
            </a:r>
            <a:endParaRPr lang="cs-CZ" sz="2800" dirty="0">
              <a:latin typeface="Arial" pitchFamily="34" charset="0"/>
            </a:endParaRPr>
          </a:p>
          <a:p>
            <a:pPr eaLnBrk="1" hangingPunct="1">
              <a:buFontTx/>
              <a:buChar char="-"/>
              <a:defRPr/>
            </a:pPr>
            <a:r>
              <a:rPr lang="cs-CZ" sz="2800" dirty="0">
                <a:latin typeface="Arial" pitchFamily="34" charset="0"/>
              </a:rPr>
              <a:t>6/1848 – </a:t>
            </a:r>
            <a:r>
              <a:rPr lang="cs-CZ" sz="2800" u="sng" dirty="0">
                <a:latin typeface="Arial" pitchFamily="34" charset="0"/>
              </a:rPr>
              <a:t>Slovanský sjezd v Praze</a:t>
            </a:r>
            <a:r>
              <a:rPr lang="cs-CZ" sz="2800" dirty="0">
                <a:latin typeface="Arial" pitchFamily="34" charset="0"/>
              </a:rPr>
              <a:t> – reakce na </a:t>
            </a:r>
            <a:r>
              <a:rPr lang="cs-CZ" sz="2800" dirty="0" err="1">
                <a:latin typeface="Arial" pitchFamily="34" charset="0"/>
              </a:rPr>
              <a:t>všeněm</a:t>
            </a:r>
            <a:r>
              <a:rPr lang="cs-CZ" sz="2800" dirty="0">
                <a:latin typeface="Arial" pitchFamily="34" charset="0"/>
              </a:rPr>
              <a:t>. sjednocovací snahy, zástupci </a:t>
            </a:r>
            <a:r>
              <a:rPr lang="cs-CZ" sz="2800" dirty="0" err="1">
                <a:latin typeface="Arial" pitchFamily="34" charset="0"/>
              </a:rPr>
              <a:t>slovan</a:t>
            </a:r>
            <a:r>
              <a:rPr lang="cs-CZ" sz="2800" dirty="0">
                <a:latin typeface="Arial" pitchFamily="34" charset="0"/>
              </a:rPr>
              <a:t>. národů, </a:t>
            </a:r>
            <a:r>
              <a:rPr lang="cs-CZ" sz="2800" dirty="0" smtClean="0">
                <a:latin typeface="Arial" pitchFamily="34" charset="0"/>
              </a:rPr>
              <a:t>myšlenka </a:t>
            </a:r>
            <a:r>
              <a:rPr lang="cs-CZ" sz="2800" dirty="0">
                <a:latin typeface="Arial" pitchFamily="34" charset="0"/>
              </a:rPr>
              <a:t>panslavismu a austroslavismu (Palacký), ukončen červnovým povstáním. </a:t>
            </a:r>
          </a:p>
          <a:p>
            <a:pPr eaLnBrk="1" hangingPunct="1">
              <a:buFontTx/>
              <a:buChar char="-"/>
              <a:defRPr/>
            </a:pPr>
            <a:endParaRPr lang="cs-CZ" sz="2800" dirty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88913"/>
            <a:ext cx="8229600" cy="6408737"/>
          </a:xfrm>
        </p:spPr>
        <p:txBody>
          <a:bodyPr/>
          <a:lstStyle/>
          <a:p>
            <a:pPr eaLnBrk="1" hangingPunct="1">
              <a:buFontTx/>
              <a:buChar char="-"/>
              <a:defRPr/>
            </a:pPr>
            <a:r>
              <a:rPr lang="cs-CZ" sz="2800" u="sng" dirty="0" smtClean="0">
                <a:latin typeface="Arial" pitchFamily="34" charset="0"/>
              </a:rPr>
              <a:t>Májové spiknutí 1849</a:t>
            </a:r>
            <a:r>
              <a:rPr lang="cs-CZ" sz="2800" dirty="0" smtClean="0">
                <a:latin typeface="Arial" pitchFamily="34" charset="0"/>
              </a:rPr>
              <a:t> – radikálové (Frič, Sabina…) – snaha o rozbití </a:t>
            </a:r>
            <a:r>
              <a:rPr lang="cs-CZ" sz="2800" dirty="0" err="1" smtClean="0">
                <a:latin typeface="Arial" pitchFamily="34" charset="0"/>
              </a:rPr>
              <a:t>habsb</a:t>
            </a:r>
            <a:r>
              <a:rPr lang="cs-CZ" sz="2800" dirty="0" smtClean="0">
                <a:latin typeface="Arial" pitchFamily="34" charset="0"/>
              </a:rPr>
              <a:t>. monarchie, provolání ke Slovanům=</a:t>
            </a:r>
            <a:r>
              <a:rPr lang="en-US" sz="2800" dirty="0" smtClean="0">
                <a:latin typeface="Arial" pitchFamily="34" charset="0"/>
              </a:rPr>
              <a:t>&gt;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en-US" sz="2800" dirty="0" smtClean="0">
                <a:latin typeface="Arial" pitchFamily="34" charset="0"/>
              </a:rPr>
              <a:t>v</a:t>
            </a:r>
            <a:r>
              <a:rPr lang="cs-CZ" sz="2800" dirty="0" err="1" smtClean="0">
                <a:latin typeface="Arial" pitchFamily="34" charset="0"/>
              </a:rPr>
              <a:t>yzrazeno</a:t>
            </a:r>
            <a:r>
              <a:rPr lang="cs-CZ" sz="2800" dirty="0" smtClean="0">
                <a:latin typeface="Arial" pitchFamily="34" charset="0"/>
              </a:rPr>
              <a:t>, zatčeni</a:t>
            </a:r>
            <a:r>
              <a:rPr lang="cs-CZ" dirty="0" smtClean="0">
                <a:latin typeface="Arial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Prameny</a:t>
            </a:r>
            <a:br>
              <a:rPr lang="cs-CZ" dirty="0" smtClean="0"/>
            </a:br>
            <a:r>
              <a:rPr lang="cs-CZ" dirty="0" smtClean="0"/>
              <a:t>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24472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http://cs.wikipedia.org/wiki/Soubor:Francesco_Hayez_047.jpg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http://cs.wikipedia.org/wiki/Soubor:%C4%8Cert_odn%C3%A1%C5%A1%C3%AD_Metternicha.jpg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http://cs.wikipedia.org/wiki/Soubor:Kromeriz_-_Velke_namesti,_pohled_smer_Arcibiskupsky_palac.JPG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http://cs.wikipedia.org/wiki/Soubor:J%C3%B3zsef_Heicke23.jpg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http://cs.wikipedia.org/wiki/Soubor:Praha_Barricades_1848.jpg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548680"/>
            <a:ext cx="7772400" cy="547112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http://cs.wikipedia.org/wiki/Soubor:Kaiser_franz.jpg</a:t>
            </a:r>
            <a:endParaRPr lang="cs-CZ" dirty="0" smtClean="0"/>
          </a:p>
          <a:p>
            <a:r>
              <a:rPr lang="cs-CZ" dirty="0" smtClean="0"/>
              <a:t>http://cs.wikipedia.org/wiki/Soubor:Svatodu%C5%A1n%C3%AD_m%C5%A1e_12._%C4%8Dervna_1848.jpg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cs.wikipedia.org/wiki/Soubor:Austria_hungary_1911.jpg</a:t>
            </a:r>
            <a:endParaRPr lang="cs-CZ" dirty="0" smtClean="0"/>
          </a:p>
          <a:p>
            <a:r>
              <a:rPr lang="cs-CZ"/>
              <a:t>http://cs.wikipedia.org/wiki/Soubor:Austria-Hungary_map_cs.svg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Augusta, Pavel, Honzák, František, Pečenka, Marek. </a:t>
            </a:r>
            <a:r>
              <a:rPr lang="cs-CZ" i="1" dirty="0"/>
              <a:t>Dějiny novověku</a:t>
            </a:r>
            <a:r>
              <a:rPr lang="cs-CZ" dirty="0"/>
              <a:t>. II. díl. 2. vyd. Úvaly : ALBRA, 2002. ISBN 8086490181. s. </a:t>
            </a:r>
            <a:r>
              <a:rPr lang="cs-CZ" smtClean="0"/>
              <a:t>12 - 13.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9248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</TotalTime>
  <Words>459</Words>
  <Application>Microsoft Office PowerPoint</Application>
  <PresentationFormat>Předvádění na obrazovce (4:3)</PresentationFormat>
  <Paragraphs>40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REVOLUČNÍ ROK 1848 </vt:lpstr>
      <vt:lpstr>1848 – národy Rak.-Uherska</vt:lpstr>
      <vt:lpstr>Předlitavsko: 1. Čechy, 2. Bukovina, 3. Korutany, 4. Kraňsko, 5. Dalmácie, 6. Halič, 7. Rakouské přímoří, 8. Dolní Rakousy, 9. Morava, 10. Salcbursko, 11. Slezsko, 12. Štýrsko, 13. Tyrolsko, 14. Horní Rakousy, 15. Vorarlbersko; Zalitavsko: 16. Uhersko, 17. Chorvatsko-Slavonsko; 18. Bosna a Hercegovina; s vyznačením zemí Koruny české (1, 9, 11) </vt:lpstr>
      <vt:lpstr>Ferdinand V. (čes., uher., chorvat. král…)/ Ferdinand I. Dobrotivý (rak. císař)</vt:lpstr>
      <vt:lpstr>Karikatura – Metternicha odnáší čert</vt:lpstr>
      <vt:lpstr>Povstání ve Vídni (3, 10/1848)</vt:lpstr>
      <vt:lpstr>Kroměříž – říšský sněm</vt:lpstr>
      <vt:lpstr>František Josef I. (vláda 1848 – 1916) – rak. císař, čes., uher., lombardský a benát., chorvat. …král </vt:lpstr>
      <vt:lpstr>Prezentace aplikace PowerPoint</vt:lpstr>
      <vt:lpstr>České země = 1848 - 1849</vt:lpstr>
      <vt:lpstr>Praha – revoluce, barikády</vt:lpstr>
      <vt:lpstr>Prezentace aplikace PowerPoint</vt:lpstr>
      <vt:lpstr>Prezentace aplikace PowerPoint</vt:lpstr>
      <vt:lpstr>Prameny Dostupné z www:</vt:lpstr>
      <vt:lpstr>Prezentace aplikace PowerPoint</vt:lpstr>
      <vt:lpstr>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1848</dc:title>
  <dc:creator>Lenka</dc:creator>
  <cp:lastModifiedBy>user</cp:lastModifiedBy>
  <cp:revision>11</cp:revision>
  <dcterms:created xsi:type="dcterms:W3CDTF">2011-03-18T10:43:33Z</dcterms:created>
  <dcterms:modified xsi:type="dcterms:W3CDTF">2012-06-03T11:38:37Z</dcterms:modified>
</cp:coreProperties>
</file>