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5" r:id="rId9"/>
    <p:sldId id="266" r:id="rId10"/>
    <p:sldId id="264" r:id="rId11"/>
    <p:sldId id="263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D2F9E-B88F-4366-84E6-868DC2FF2B8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EB49-E807-4021-8084-95D9274E41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235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EB49-E807-4021-8084-95D9274E416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634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4D753FF-F5FC-4C20-B873-50C7F52D2D9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48F928C-F0A5-4392-9B33-13F770A184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Benito_Mussolini_and_Adolf_Hitler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Autor: Lenka </a:t>
            </a:r>
            <a:r>
              <a:rPr lang="cs-CZ" dirty="0" err="1" smtClean="0"/>
              <a:t>mulačová</a:t>
            </a:r>
            <a:endParaRPr lang="cs-CZ" dirty="0" smtClean="0"/>
          </a:p>
          <a:p>
            <a:r>
              <a:rPr lang="cs-CZ" dirty="0" smtClean="0"/>
              <a:t>Vzdělávací oblast: člověk a společnost</a:t>
            </a:r>
          </a:p>
          <a:p>
            <a:r>
              <a:rPr lang="cs-CZ" dirty="0" smtClean="0"/>
              <a:t>Obor: dějepis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VY_32_INOVACE_46_TOTALITNÍ REŽIMY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TOTALITNÍ REŽIMY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914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23528" y="5532495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</a:p>
        </p:txBody>
      </p:sp>
    </p:spTree>
    <p:extLst>
      <p:ext uri="{BB962C8B-B14F-4D97-AF65-F5344CB8AC3E}">
        <p14:creationId xmlns:p14="http://schemas.microsoft.com/office/powerpoint/2010/main" val="384466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cs-CZ" sz="4000" dirty="0" smtClean="0"/>
              <a:t>CHARAKTERISTIKA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712968" cy="5688632"/>
          </a:xfrm>
        </p:spPr>
        <p:txBody>
          <a:bodyPr>
            <a:normAutofit lnSpcReduction="10000"/>
          </a:bodyPr>
          <a:lstStyle/>
          <a:p>
            <a:endParaRPr lang="cs-CZ" sz="2800" dirty="0" smtClean="0"/>
          </a:p>
          <a:p>
            <a:r>
              <a:rPr lang="cs-CZ" sz="2800" dirty="0" smtClean="0"/>
              <a:t>Snaha prosadit státní ideologii ve všech oblastech </a:t>
            </a:r>
            <a:r>
              <a:rPr lang="cs-CZ" sz="2800" dirty="0" err="1" smtClean="0"/>
              <a:t>společen</a:t>
            </a:r>
            <a:r>
              <a:rPr lang="cs-CZ" sz="2800" dirty="0" smtClean="0"/>
              <a:t>. </a:t>
            </a:r>
            <a:r>
              <a:rPr lang="cs-CZ" sz="2800" dirty="0"/>
              <a:t>ž</a:t>
            </a:r>
            <a:r>
              <a:rPr lang="cs-CZ" sz="2800" dirty="0" smtClean="0"/>
              <a:t>ivota (co a jak se má učit, cenzura knih, filmů, divadel. </a:t>
            </a:r>
            <a:r>
              <a:rPr lang="cs-CZ" sz="2800" dirty="0"/>
              <a:t>p</a:t>
            </a:r>
            <a:r>
              <a:rPr lang="cs-CZ" sz="2800" dirty="0" smtClean="0"/>
              <a:t>ředstavení…)</a:t>
            </a:r>
          </a:p>
          <a:p>
            <a:r>
              <a:rPr lang="cs-CZ" sz="2800" dirty="0" smtClean="0"/>
              <a:t>Veškerá moc v rukou jedné polit. strany </a:t>
            </a:r>
          </a:p>
          <a:p>
            <a:r>
              <a:rPr lang="cs-CZ" sz="2800" dirty="0" smtClean="0"/>
              <a:t>Sdělovací prostředky pod státní kontrolou (manipulace veřejného mínění)</a:t>
            </a:r>
          </a:p>
          <a:p>
            <a:r>
              <a:rPr lang="cs-CZ" sz="2800" dirty="0" smtClean="0"/>
              <a:t>Porušování lidských práv (svoboda projevu..), polit. a </a:t>
            </a:r>
            <a:r>
              <a:rPr lang="cs-CZ" sz="2800" dirty="0" err="1" smtClean="0"/>
              <a:t>policej</a:t>
            </a:r>
            <a:r>
              <a:rPr lang="cs-CZ" sz="2800" dirty="0" smtClean="0"/>
              <a:t>. kontrola</a:t>
            </a:r>
          </a:p>
          <a:p>
            <a:r>
              <a:rPr lang="cs-CZ" sz="2800" dirty="0" smtClean="0"/>
              <a:t>K udržení své moci – boj s veřej. </a:t>
            </a:r>
            <a:r>
              <a:rPr lang="cs-CZ" sz="2800" dirty="0"/>
              <a:t>n</a:t>
            </a:r>
            <a:r>
              <a:rPr lang="cs-CZ" sz="2800" dirty="0" smtClean="0"/>
              <a:t>epřítelem - etnická skupina, </a:t>
            </a:r>
            <a:r>
              <a:rPr lang="cs-CZ" sz="2800" dirty="0" err="1" smtClean="0"/>
              <a:t>společen</a:t>
            </a:r>
            <a:r>
              <a:rPr lang="cs-CZ" sz="2800" dirty="0" smtClean="0"/>
              <a:t>. </a:t>
            </a:r>
            <a:r>
              <a:rPr lang="cs-CZ" sz="2800" dirty="0"/>
              <a:t>v</a:t>
            </a:r>
            <a:r>
              <a:rPr lang="cs-CZ" sz="2800" dirty="0" smtClean="0"/>
              <a:t>rstva – považovány za viníka všech problémů =</a:t>
            </a:r>
            <a:r>
              <a:rPr lang="en-US" sz="2800" dirty="0" smtClean="0"/>
              <a:t>&gt;</a:t>
            </a:r>
            <a:r>
              <a:rPr lang="cs-CZ" sz="2800" dirty="0" smtClean="0"/>
              <a:t> pronásledování, fyzické likvidování, ostatní obyv. ve strachu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63585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Nucení lidí k podílení na budování nebo udržování tohoto režimu</a:t>
            </a:r>
          </a:p>
          <a:p>
            <a:r>
              <a:rPr lang="cs-CZ" sz="2800" dirty="0" smtClean="0"/>
              <a:t>Komunismus, fašismus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94515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KOMUNISMUS (levicový extrémismus)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29600" cy="5616624"/>
          </a:xfrm>
        </p:spPr>
        <p:txBody>
          <a:bodyPr>
            <a:noAutofit/>
          </a:bodyPr>
          <a:lstStyle/>
          <a:p>
            <a:r>
              <a:rPr lang="cs-CZ" sz="2800" dirty="0" smtClean="0"/>
              <a:t>Rus.</a:t>
            </a:r>
            <a:endParaRPr lang="cs-CZ" sz="2800" dirty="0"/>
          </a:p>
          <a:p>
            <a:r>
              <a:rPr lang="cs-CZ" sz="2800" dirty="0" smtClean="0"/>
              <a:t>Vytvoření sociálně spravedlivé spol. = všichni si budou rovni</a:t>
            </a:r>
          </a:p>
          <a:p>
            <a:r>
              <a:rPr lang="cs-CZ" sz="2800" dirty="0" smtClean="0"/>
              <a:t>Znárodnění velkých továren, dolů, hutí a bank</a:t>
            </a:r>
          </a:p>
          <a:p>
            <a:r>
              <a:rPr lang="cs-CZ" sz="2800" dirty="0" smtClean="0"/>
              <a:t>Postupné předání obchodů státu</a:t>
            </a:r>
          </a:p>
          <a:p>
            <a:r>
              <a:rPr lang="cs-CZ" sz="2800" dirty="0" err="1" smtClean="0"/>
              <a:t>Prům</a:t>
            </a:r>
            <a:r>
              <a:rPr lang="cs-CZ" sz="2800" dirty="0" smtClean="0"/>
              <a:t>. výroba řízena podle potřeb státu (ne podle trhu)</a:t>
            </a:r>
          </a:p>
          <a:p>
            <a:r>
              <a:rPr lang="cs-CZ" sz="2800" dirty="0" smtClean="0"/>
              <a:t>To vše vedlo k </a:t>
            </a:r>
            <a:r>
              <a:rPr lang="cs-CZ" sz="2800" dirty="0" err="1" smtClean="0"/>
              <a:t>hosp</a:t>
            </a:r>
            <a:r>
              <a:rPr lang="cs-CZ" sz="2800" dirty="0" smtClean="0"/>
              <a:t>. potížím, likvidace trhu i soukromého podnikání, neodborné zásahy bolševiků, pokles </a:t>
            </a:r>
            <a:r>
              <a:rPr lang="cs-CZ" sz="2800" dirty="0" err="1" smtClean="0"/>
              <a:t>prům</a:t>
            </a:r>
            <a:r>
              <a:rPr lang="cs-CZ" sz="2800" dirty="0" smtClean="0"/>
              <a:t>. výroby, růst zásobovacích potíží =</a:t>
            </a:r>
            <a:r>
              <a:rPr lang="en-US" sz="2800" dirty="0" smtClean="0"/>
              <a:t>&gt;</a:t>
            </a:r>
            <a:r>
              <a:rPr lang="cs-CZ" sz="2800" dirty="0" smtClean="0"/>
              <a:t> nedostatek potravin, růst ceny zboží</a:t>
            </a:r>
          </a:p>
          <a:p>
            <a:pPr marL="274320" lvl="1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48350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 fontScale="90000"/>
          </a:bodyPr>
          <a:lstStyle/>
          <a:p>
            <a:r>
              <a:rPr lang="cs-CZ" sz="4000" dirty="0" err="1" smtClean="0"/>
              <a:t>Komiterna</a:t>
            </a:r>
            <a:r>
              <a:rPr lang="cs-CZ" sz="4000" dirty="0" smtClean="0"/>
              <a:t> – </a:t>
            </a:r>
            <a:r>
              <a:rPr lang="cs-CZ" sz="4000" dirty="0" smtClean="0"/>
              <a:t>Komunistická Internacionála </a:t>
            </a:r>
            <a:r>
              <a:rPr lang="cs-CZ" sz="4000" dirty="0" smtClean="0"/>
              <a:t>(1919)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Rozštěpení dělníků v E – 1/ umírnění socialisté (pro zachování dem. polit. systému, reformy)</a:t>
            </a:r>
          </a:p>
          <a:p>
            <a:pPr marL="0" indent="0">
              <a:buNone/>
            </a:pPr>
            <a:r>
              <a:rPr lang="cs-CZ" dirty="0" smtClean="0"/>
              <a:t>2/ komunistické strany ( snaha o likvidaci demokracie a nastolení kom. </a:t>
            </a:r>
            <a:r>
              <a:rPr lang="cs-CZ" dirty="0"/>
              <a:t>d</a:t>
            </a:r>
            <a:r>
              <a:rPr lang="cs-CZ" dirty="0" smtClean="0"/>
              <a:t>iktatury) – řízeny z Moskvy prostřednictvím Komunistické internacionály (</a:t>
            </a:r>
            <a:r>
              <a:rPr lang="cs-CZ" dirty="0" err="1" smtClean="0"/>
              <a:t>Komiterna</a:t>
            </a:r>
            <a:r>
              <a:rPr lang="cs-CZ" dirty="0" smtClean="0"/>
              <a:t>, plně na str. zájmů sovětského státu)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8428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FAŠISMUS (pravicový extrémismus)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Ozn</a:t>
            </a:r>
            <a:r>
              <a:rPr lang="cs-CZ" dirty="0" smtClean="0"/>
              <a:t>. – fašismus</a:t>
            </a:r>
          </a:p>
          <a:p>
            <a:r>
              <a:rPr lang="cs-CZ" dirty="0" smtClean="0"/>
              <a:t>Směřuje k otevřené diktatuře</a:t>
            </a:r>
          </a:p>
          <a:p>
            <a:r>
              <a:rPr lang="cs-CZ" dirty="0" smtClean="0"/>
              <a:t>Popírá rovnost lidí, odstraňuje demokrat. prvky (volby, parlament)</a:t>
            </a:r>
          </a:p>
          <a:p>
            <a:r>
              <a:rPr lang="cs-CZ" dirty="0" smtClean="0"/>
              <a:t>Vláda pevné ruky, </a:t>
            </a:r>
            <a:r>
              <a:rPr lang="cs-CZ" dirty="0"/>
              <a:t>uctívá moc a </a:t>
            </a:r>
            <a:r>
              <a:rPr lang="cs-CZ" dirty="0" smtClean="0"/>
              <a:t>sílu</a:t>
            </a:r>
          </a:p>
          <a:p>
            <a:r>
              <a:rPr lang="cs-CZ" dirty="0" smtClean="0"/>
              <a:t>Vláda jediné, fašistické strany se silným vůdcem</a:t>
            </a:r>
          </a:p>
          <a:p>
            <a:r>
              <a:rPr lang="cs-CZ" dirty="0" smtClean="0"/>
              <a:t>Reguluje ekonomiku (pro potřeby zbrojení)</a:t>
            </a:r>
          </a:p>
          <a:p>
            <a:r>
              <a:rPr lang="cs-CZ" dirty="0" smtClean="0"/>
              <a:t>Vznik – Itálie – upírala se ke své slavné minulosti (</a:t>
            </a:r>
            <a:r>
              <a:rPr lang="cs-CZ" dirty="0" err="1" smtClean="0"/>
              <a:t>antic</a:t>
            </a:r>
            <a:r>
              <a:rPr lang="cs-CZ" dirty="0" smtClean="0"/>
              <a:t>. Řím), využití odznaků </a:t>
            </a:r>
            <a:r>
              <a:rPr lang="cs-CZ" dirty="0" err="1" smtClean="0"/>
              <a:t>řím</a:t>
            </a:r>
            <a:r>
              <a:rPr lang="cs-CZ" dirty="0" smtClean="0"/>
              <a:t>. </a:t>
            </a:r>
            <a:r>
              <a:rPr lang="cs-CZ" dirty="0"/>
              <a:t>v</a:t>
            </a:r>
            <a:r>
              <a:rPr lang="cs-CZ" dirty="0" smtClean="0"/>
              <a:t>ysokých úředníků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502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Šlo o svazky prutů se sekyrou vetknutou uprostřed – název FASCES =</a:t>
            </a:r>
            <a:r>
              <a:rPr lang="en-US" dirty="0" smtClean="0"/>
              <a:t>&gt;</a:t>
            </a:r>
            <a:r>
              <a:rPr lang="cs-CZ" dirty="0" smtClean="0"/>
              <a:t> fašismus</a:t>
            </a:r>
          </a:p>
          <a:p>
            <a:r>
              <a:rPr lang="cs-CZ" dirty="0" smtClean="0"/>
              <a:t>Vůdce (Duce) – Benito Mussolini (od 1922)</a:t>
            </a:r>
          </a:p>
          <a:p>
            <a:r>
              <a:rPr lang="cs-CZ" dirty="0" smtClean="0"/>
              <a:t>Nejsilnější </a:t>
            </a:r>
            <a:r>
              <a:rPr lang="cs-CZ" dirty="0" err="1" smtClean="0"/>
              <a:t>faš</a:t>
            </a:r>
            <a:r>
              <a:rPr lang="cs-CZ" dirty="0" smtClean="0"/>
              <a:t>. – Německo – Adolf Hitler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5263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Mussolini, Hitler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3816424" cy="4752528"/>
          </a:xfrm>
        </p:spPr>
      </p:pic>
    </p:spTree>
    <p:extLst>
      <p:ext uri="{BB962C8B-B14F-4D97-AF65-F5344CB8AC3E}">
        <p14:creationId xmlns:p14="http://schemas.microsoft.com/office/powerpoint/2010/main" val="2146030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 </a:t>
            </a:r>
            <a:r>
              <a:rPr lang="cs-CZ" smtClean="0"/>
              <a:t>Mussoliniho strany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69" y="2422525"/>
            <a:ext cx="1962150" cy="2781300"/>
          </a:xfrm>
        </p:spPr>
      </p:pic>
    </p:spTree>
    <p:extLst>
      <p:ext uri="{BB962C8B-B14F-4D97-AF65-F5344CB8AC3E}">
        <p14:creationId xmlns:p14="http://schemas.microsoft.com/office/powerpoint/2010/main" val="2435323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Prameny. 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cs.wikipedia.org/wiki/Soubor:Benito_Mussolini_and_Adolf_Hitler.jpg</a:t>
            </a:r>
            <a:endParaRPr lang="cs-CZ" dirty="0" smtClean="0"/>
          </a:p>
          <a:p>
            <a:r>
              <a:rPr lang="cs-CZ" dirty="0"/>
              <a:t>http://cs.wikipedia.org/wiki/Soubor:National_Fascist_Party_logo.svg</a:t>
            </a:r>
          </a:p>
        </p:txBody>
      </p:sp>
    </p:spTree>
    <p:extLst>
      <p:ext uri="{BB962C8B-B14F-4D97-AF65-F5344CB8AC3E}">
        <p14:creationId xmlns:p14="http://schemas.microsoft.com/office/powerpoint/2010/main" val="3480065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Literatura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/>
              <a:t>Augusta</a:t>
            </a:r>
            <a:r>
              <a:rPr lang="cs-CZ" sz="2800" dirty="0"/>
              <a:t>, Pavel</a:t>
            </a:r>
            <a:r>
              <a:rPr lang="en-US" sz="2800" dirty="0"/>
              <a:t>;</a:t>
            </a:r>
            <a:r>
              <a:rPr lang="cs-CZ" sz="2800" dirty="0"/>
              <a:t> Honzák, František</a:t>
            </a:r>
            <a:r>
              <a:rPr lang="en-US" sz="2800" dirty="0"/>
              <a:t>;</a:t>
            </a:r>
            <a:r>
              <a:rPr lang="cs-CZ" sz="2800" dirty="0"/>
              <a:t> Pečenka, Marek</a:t>
            </a:r>
            <a:r>
              <a:rPr lang="en-US" sz="2800" dirty="0"/>
              <a:t>;</a:t>
            </a:r>
            <a:r>
              <a:rPr lang="cs-CZ" sz="2800" dirty="0"/>
              <a:t> Luňák, Petr. Dějiny moderní doby. I. díl. </a:t>
            </a:r>
            <a:r>
              <a:rPr lang="cs-CZ" sz="2800" dirty="0" smtClean="0"/>
              <a:t>1. </a:t>
            </a:r>
            <a:r>
              <a:rPr lang="cs-CZ" sz="2800" dirty="0"/>
              <a:t>vyd. </a:t>
            </a:r>
            <a:r>
              <a:rPr lang="cs-CZ" sz="2800" dirty="0" smtClean="0"/>
              <a:t>Praha: SPL – </a:t>
            </a:r>
            <a:r>
              <a:rPr lang="cs-CZ" sz="2800" smtClean="0"/>
              <a:t>PRÁCE, Úvaly </a:t>
            </a:r>
            <a:r>
              <a:rPr lang="cs-CZ" sz="2800" dirty="0"/>
              <a:t>: ALBRA, </a:t>
            </a:r>
            <a:r>
              <a:rPr lang="cs-CZ" sz="2800" dirty="0" smtClean="0"/>
              <a:t>2000. </a:t>
            </a:r>
            <a:r>
              <a:rPr lang="cs-CZ" sz="2800" dirty="0"/>
              <a:t>ISBN </a:t>
            </a:r>
            <a:r>
              <a:rPr lang="cs-CZ" sz="2800" dirty="0" smtClean="0"/>
              <a:t>80-86287-05-X. </a:t>
            </a:r>
            <a:r>
              <a:rPr lang="cs-CZ" sz="2800" dirty="0"/>
              <a:t>S. </a:t>
            </a:r>
            <a:r>
              <a:rPr lang="cs-CZ" sz="2800" dirty="0" smtClean="0"/>
              <a:t>14, 16-17.</a:t>
            </a:r>
            <a:endParaRPr lang="cs-CZ" sz="2800" dirty="0"/>
          </a:p>
          <a:p>
            <a:r>
              <a:rPr lang="cs-CZ" sz="2800" dirty="0"/>
              <a:t>Válková, Veronika: Dějepis </a:t>
            </a:r>
            <a:r>
              <a:rPr lang="cs-CZ" sz="2800" dirty="0" smtClean="0"/>
              <a:t>9. Nejnovější dějiny. Praha: SPN, 2009. </a:t>
            </a:r>
            <a:r>
              <a:rPr lang="cs-CZ" sz="2800" dirty="0"/>
              <a:t>ISBN </a:t>
            </a:r>
            <a:r>
              <a:rPr lang="cs-CZ" sz="2800" dirty="0" smtClean="0"/>
              <a:t>978-80-7235-428-3. S.15-17, 26-27.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53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Prezentace určena pro výklad učební látky, dále použit obrazový materiál, připraven zápis pro žáky.</a:t>
            </a:r>
          </a:p>
          <a:p>
            <a:r>
              <a:rPr lang="cs-CZ" dirty="0"/>
              <a:t>DUM </a:t>
            </a:r>
            <a:r>
              <a:rPr lang="cs-CZ"/>
              <a:t>vytvořen </a:t>
            </a:r>
            <a:r>
              <a:rPr lang="cs-CZ" smtClean="0"/>
              <a:t>15. </a:t>
            </a:r>
            <a:r>
              <a:rPr lang="cs-CZ" dirty="0"/>
              <a:t>10. 2011 pro žáky 9. tříd.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3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233</TotalTime>
  <Words>511</Words>
  <Application>Microsoft Office PowerPoint</Application>
  <PresentationFormat>Předvádění na obrazovce (4:3)</PresentationFormat>
  <Paragraphs>54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TOTALITNÍ REŽIMY</vt:lpstr>
      <vt:lpstr>CHARAKTERISTIKA</vt:lpstr>
      <vt:lpstr>Prezentace aplikace PowerPoint</vt:lpstr>
      <vt:lpstr>KOMUNISMUS (levicový extrémismus)</vt:lpstr>
      <vt:lpstr>Komiterna – Komunistická Internacionála (1919)</vt:lpstr>
      <vt:lpstr>FAŠISMUS (pravicový extrémismus)</vt:lpstr>
      <vt:lpstr>Prezentace aplikace PowerPoint</vt:lpstr>
      <vt:lpstr>Mussolini, Hitler</vt:lpstr>
      <vt:lpstr>Znak Mussoliniho strany</vt:lpstr>
      <vt:lpstr>Prameny. Dostupné z www:</vt:lpstr>
      <vt:lpstr>Literatura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TOTALITNÍ REŽIMY</dc:title>
  <dc:creator>Učitel</dc:creator>
  <cp:lastModifiedBy>user</cp:lastModifiedBy>
  <cp:revision>32</cp:revision>
  <dcterms:created xsi:type="dcterms:W3CDTF">2011-10-14T07:19:54Z</dcterms:created>
  <dcterms:modified xsi:type="dcterms:W3CDTF">2012-06-03T13:19:53Z</dcterms:modified>
</cp:coreProperties>
</file>