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4" r:id="rId3"/>
    <p:sldId id="265" r:id="rId4"/>
    <p:sldId id="257" r:id="rId5"/>
    <p:sldId id="258" r:id="rId6"/>
    <p:sldId id="260" r:id="rId7"/>
    <p:sldId id="261" r:id="rId8"/>
    <p:sldId id="262" r:id="rId9"/>
    <p:sldId id="259" r:id="rId10"/>
    <p:sldId id="272" r:id="rId11"/>
    <p:sldId id="273" r:id="rId12"/>
    <p:sldId id="263" r:id="rId13"/>
    <p:sldId id="266" r:id="rId14"/>
    <p:sldId id="267" r:id="rId15"/>
    <p:sldId id="274" r:id="rId16"/>
    <p:sldId id="268" r:id="rId17"/>
    <p:sldId id="270" r:id="rId18"/>
    <p:sldId id="271" r:id="rId19"/>
    <p:sldId id="269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917E321-FBF8-4DEC-B6EE-830CFC19FFC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47847B1-C82E-43A8-BA2E-C5F99A49A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rteiadler_der_Nationalsozialistische_Deutsche_Arbeiterpartei_(1933%E2%80%931945).png" TargetMode="External"/><Relationship Id="rId2" Type="http://schemas.openxmlformats.org/officeDocument/2006/relationships/hyperlink" Target="http://cs.wikipedia.org/wiki/Soubor:Anti-Semitismus_193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dolf_Hitler-1933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S_cap_3.jpg" TargetMode="External"/><Relationship Id="rId2" Type="http://schemas.openxmlformats.org/officeDocument/2006/relationships/hyperlink" Target="http://cs.wikipedia.org/wiki/Soubor:Flag_Schutzstaffel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02-15282A,_Ernst_R%C3%B6hm.jpg" TargetMode="External"/><Relationship Id="rId5" Type="http://schemas.openxmlformats.org/officeDocument/2006/relationships/hyperlink" Target="http://cs.wikipedia.org/wiki/Soubor:SA-Logo.svg" TargetMode="External"/><Relationship Id="rId4" Type="http://schemas.openxmlformats.org/officeDocument/2006/relationships/hyperlink" Target="http://cs.wikipedia.org/wiki/Soubor:Bundesarchiv_Bild_183-S72707,_Heinrich_Himmler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tlerjugend_Allgemeine_Flagge.svg" TargetMode="External"/><Relationship Id="rId2" Type="http://schemas.openxmlformats.org/officeDocument/2006/relationships/hyperlink" Target="http://cs.wikipedia.org/wiki/Soubor:Bundesarchiv_Bild_133-393,_Worms,_Luftschutz%C3%BCbung_der_Hitlerjugen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he_day_after_Kristallnacht.jpg" TargetMode="External"/><Relationship Id="rId4" Type="http://schemas.openxmlformats.org/officeDocument/2006/relationships/hyperlink" Target="http://cs.wikipedia.org/wiki/Soubor:Interior_of_the_Zerrennerstrasse_synagogue_after_its_destruction_on_Kristallnacht-97573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NÁSTUP NACISMU V NĚMECKU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611607"/>
            <a:ext cx="8134672" cy="119970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Autor: Lenka Mulačová</a:t>
            </a:r>
          </a:p>
          <a:p>
            <a:r>
              <a:rPr lang="cs-CZ" sz="2000" dirty="0" smtClean="0"/>
              <a:t>Vzdělávací oblast: Člověk a společnost</a:t>
            </a:r>
          </a:p>
          <a:p>
            <a:r>
              <a:rPr lang="cs-CZ" sz="2000" dirty="0" smtClean="0"/>
              <a:t>Obor: Dějepis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04700" y="4847655"/>
            <a:ext cx="86877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VY_32_INOVACE_48_NÁSTUP NACISMU V NĚMECKU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57531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4700" y="5733256"/>
            <a:ext cx="86877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v projektu „EU peníze školám“ </a:t>
            </a:r>
          </a:p>
          <a:p>
            <a:r>
              <a:rPr lang="cs-CZ" dirty="0"/>
              <a:t>OP VK oblast podpory 1.4 s názvem Zlepšení podmínek pro vzdělávání na základních školách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dolf_Hitler-193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348" y="1285860"/>
            <a:ext cx="2882900" cy="41656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Hitler</a:t>
            </a:r>
            <a:endParaRPr lang="cs-CZ" dirty="0"/>
          </a:p>
        </p:txBody>
      </p:sp>
      <p:pic>
        <p:nvPicPr>
          <p:cNvPr id="5" name="Obrázek 4" descr="Parteiadler_der_Nationalsozialistische_Deutsche_Arbeiterpartei_(1933–1945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714356"/>
            <a:ext cx="4357718" cy="214314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357686" y="3214686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„</a:t>
            </a:r>
            <a:r>
              <a:rPr lang="cs-CZ" sz="2800" dirty="0" err="1" smtClean="0"/>
              <a:t>Parteiadler</a:t>
            </a:r>
            <a:r>
              <a:rPr lang="cs-CZ" sz="2800" dirty="0" smtClean="0"/>
              <a:t>“ – Znak NSDAP s německým orlem držícím svastiku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Bundesarchiv_B_145_Bild-F051673-0059,_Adolf_Hitler_und_Eva_Braun_auf_dem_Berghof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214" y="1481138"/>
            <a:ext cx="6095572" cy="452596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Hitler + Eva Braunová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r>
              <a:rPr lang="cs-CZ" dirty="0" smtClean="0"/>
              <a:t>1919 – vznik NSDAP (nacistická strana - </a:t>
            </a:r>
            <a:r>
              <a:rPr lang="cs-CZ" dirty="0" err="1" smtClean="0"/>
              <a:t>Národněsocialist</a:t>
            </a:r>
            <a:r>
              <a:rPr lang="cs-CZ" dirty="0" smtClean="0"/>
              <a:t>. dělnic. strana) – program – nacionalismus, nenávist k demokracii, antisemitismus (nenávist k Židům), vůdce Adolf Hitler (AH)</a:t>
            </a:r>
          </a:p>
          <a:p>
            <a:r>
              <a:rPr lang="cs-CZ" dirty="0" smtClean="0"/>
              <a:t>1923 – AH – pokus o puč v Mnichově – zmařen =</a:t>
            </a:r>
            <a:r>
              <a:rPr lang="en-US" dirty="0" smtClean="0"/>
              <a:t>&gt;</a:t>
            </a:r>
            <a:r>
              <a:rPr lang="cs-CZ" dirty="0" smtClean="0"/>
              <a:t> uvěznění AH = zde napsal knihu MEIN KAMPF (</a:t>
            </a:r>
            <a:r>
              <a:rPr lang="cs-CZ" dirty="0"/>
              <a:t>M</a:t>
            </a:r>
            <a:r>
              <a:rPr lang="cs-CZ" dirty="0" smtClean="0"/>
              <a:t>ůj boj) = agresivní rasismus, nadřazená árijská rasa, antisemitismus, vláda pevné ruky</a:t>
            </a:r>
          </a:p>
          <a:p>
            <a:r>
              <a:rPr lang="cs-CZ" dirty="0" smtClean="0"/>
              <a:t>N – totalitní diktatura = zákaz ostatních polit. stran, první koncentrační tábory (</a:t>
            </a:r>
            <a:r>
              <a:rPr lang="cs-CZ" dirty="0" err="1" smtClean="0"/>
              <a:t>Dachau</a:t>
            </a:r>
            <a:r>
              <a:rPr lang="cs-CZ" dirty="0" smtClean="0"/>
              <a:t>,1933)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Nacistická strana NSDAP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30.1.1933 – AH – jmenován něm. kancléřem</a:t>
            </a:r>
          </a:p>
          <a:p>
            <a:r>
              <a:rPr lang="cs-CZ" dirty="0" smtClean="0"/>
              <a:t>Nacistická politika ve školství, kultuře, vědě, umění ….</a:t>
            </a:r>
          </a:p>
          <a:p>
            <a:r>
              <a:rPr lang="cs-CZ" dirty="0" smtClean="0"/>
              <a:t>Obnova zbrojení, </a:t>
            </a:r>
            <a:r>
              <a:rPr lang="cs-CZ" dirty="0" err="1" smtClean="0"/>
              <a:t>znovuzavedena</a:t>
            </a:r>
            <a:r>
              <a:rPr lang="cs-CZ" dirty="0" smtClean="0"/>
              <a:t> branná povinnost (vstup do Porýní)</a:t>
            </a:r>
          </a:p>
          <a:p>
            <a:r>
              <a:rPr lang="cs-CZ" dirty="0" smtClean="0"/>
              <a:t>1934 – Noc dlouhých nožů = SS + gestapo -vyvraždění SA (oponentů a vrcholných příslušníků SA)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324px-Flag_Schutzstaffel.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214290"/>
            <a:ext cx="3086100" cy="20574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8687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</a:t>
            </a:r>
            <a:r>
              <a:rPr lang="cs-CZ" sz="3100" dirty="0" smtClean="0"/>
              <a:t>šéf SS </a:t>
            </a:r>
            <a:r>
              <a:rPr lang="cs-CZ" sz="3100" dirty="0" err="1" smtClean="0"/>
              <a:t>Himm</a:t>
            </a:r>
            <a:r>
              <a:rPr lang="de-DE" sz="3100" dirty="0" err="1" smtClean="0"/>
              <a:t>ler</a:t>
            </a:r>
            <a:endParaRPr lang="cs-CZ" sz="3100" dirty="0"/>
          </a:p>
        </p:txBody>
      </p:sp>
      <p:pic>
        <p:nvPicPr>
          <p:cNvPr id="6" name="Zástupný symbol pro obsah 3" descr="220px-SS_cap_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2928934"/>
            <a:ext cx="2794000" cy="27940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42844" y="5643578"/>
            <a:ext cx="3241721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detail </a:t>
            </a:r>
            <a:r>
              <a:rPr lang="en-US" sz="2800" dirty="0" err="1" smtClean="0"/>
              <a:t>čepice</a:t>
            </a:r>
            <a:r>
              <a:rPr lang="en-US" sz="2800" dirty="0" smtClean="0"/>
              <a:t> SS </a:t>
            </a:r>
            <a:endParaRPr lang="cs-CZ" sz="2800" dirty="0" smtClean="0"/>
          </a:p>
          <a:p>
            <a:r>
              <a:rPr lang="en-US" sz="2800" dirty="0" smtClean="0"/>
              <a:t>s </a:t>
            </a:r>
            <a:r>
              <a:rPr lang="en-US" sz="2800" dirty="0" err="1" smtClean="0"/>
              <a:t>motivem</a:t>
            </a:r>
            <a:r>
              <a:rPr lang="en-US" sz="2800" dirty="0" smtClean="0"/>
              <a:t> </a:t>
            </a:r>
            <a:r>
              <a:rPr lang="en-US" sz="2800" dirty="0" err="1" smtClean="0"/>
              <a:t>Totenkopf</a:t>
            </a:r>
            <a:endParaRPr lang="cs-CZ" sz="2800" dirty="0"/>
          </a:p>
        </p:txBody>
      </p:sp>
      <p:pic>
        <p:nvPicPr>
          <p:cNvPr id="8" name="Obrázek 7" descr="225px-Bundesarchiv_Bild_183-S72707,_Heinrich_Himmle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80" y="1142984"/>
            <a:ext cx="3429024" cy="4786322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3428992" y="1643050"/>
            <a:ext cx="12891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Znak SS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220px-SA-Logo.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662" y="1928802"/>
            <a:ext cx="2095500" cy="21145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2800" dirty="0" smtClean="0"/>
              <a:t>                                   </a:t>
            </a:r>
            <a:r>
              <a:rPr lang="cs-CZ" sz="2800" dirty="0" smtClean="0"/>
              <a:t>Velitel SA Ernst </a:t>
            </a:r>
            <a:r>
              <a:rPr lang="cs-CZ" sz="2800" dirty="0" err="1" smtClean="0"/>
              <a:t>Röhm</a:t>
            </a:r>
            <a:endParaRPr lang="cs-CZ" sz="2800" dirty="0"/>
          </a:p>
        </p:txBody>
      </p:sp>
      <p:pic>
        <p:nvPicPr>
          <p:cNvPr id="7" name="Obrázek 6" descr="441px-Bundesarchiv_Bild_102-15282A,_Ernst_Röh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500174"/>
            <a:ext cx="4191821" cy="514351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000100" y="4286256"/>
            <a:ext cx="13297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Znak SA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Hitlerjugend_Allgemeine_Flagge.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4744" y="3071810"/>
            <a:ext cx="5286412" cy="295432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Hitlerjugend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57818" y="6215082"/>
            <a:ext cx="27172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Vlajka </a:t>
            </a:r>
            <a:r>
              <a:rPr lang="cs-CZ" dirty="0" err="1" smtClean="0"/>
              <a:t>Hitlerjugend</a:t>
            </a:r>
            <a:r>
              <a:rPr lang="cs-CZ" dirty="0" smtClean="0"/>
              <a:t> (hlavní)</a:t>
            </a:r>
            <a:endParaRPr lang="cs-CZ" dirty="0"/>
          </a:p>
        </p:txBody>
      </p:sp>
      <p:pic>
        <p:nvPicPr>
          <p:cNvPr id="6" name="Obrázek 5" descr="Bundesarchiv_Bild_133-393,_Worms,_Luftschutzübung_der_Hitlerjugen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42984"/>
            <a:ext cx="5072066" cy="3348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1921 – SA – úderné jednotky (hnědé košile) – teror X komunistům, demokratům …</a:t>
            </a:r>
          </a:p>
          <a:p>
            <a:r>
              <a:rPr lang="cs-CZ" dirty="0" smtClean="0"/>
              <a:t>1926 – SS – elitní jednotky (šéf Himmler) – Hitlerova garda (černé košile)</a:t>
            </a:r>
          </a:p>
          <a:p>
            <a:r>
              <a:rPr lang="cs-CZ" dirty="0" smtClean="0"/>
              <a:t>Gestapo – státní tajná policie (zakladatel G</a:t>
            </a:r>
            <a:r>
              <a:rPr lang="de-DE" dirty="0" smtClean="0"/>
              <a:t>ö</a:t>
            </a:r>
            <a:r>
              <a:rPr lang="cs-CZ" dirty="0" smtClean="0"/>
              <a:t>ring))</a:t>
            </a:r>
          </a:p>
          <a:p>
            <a:r>
              <a:rPr lang="cs-CZ" dirty="0" err="1" smtClean="0"/>
              <a:t>Hitlerjugend</a:t>
            </a:r>
            <a:r>
              <a:rPr lang="cs-CZ" dirty="0" smtClean="0"/>
              <a:t> – mladí lidé organizovaní v oddílech Hitlerovy mládeže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6657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Charakter nacistického režimu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nti-Semitismus_193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3438" y="1500174"/>
            <a:ext cx="3786214" cy="500065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Antisemitismus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he_day_after_Kristallnacht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1714488"/>
            <a:ext cx="4371975" cy="352425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Křišťálová noc 11/1938</a:t>
            </a:r>
            <a:endParaRPr lang="cs-CZ" sz="3600" dirty="0"/>
          </a:p>
        </p:txBody>
      </p:sp>
      <p:pic>
        <p:nvPicPr>
          <p:cNvPr id="5" name="Obrázek 4" descr="Interior_of_the_Zerrennerstrasse_synagogue_after_its_destruction_on_Kristallnacht-9757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694" y="1714488"/>
            <a:ext cx="2898648" cy="411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214422"/>
            <a:ext cx="8643998" cy="5429288"/>
          </a:xfrm>
        </p:spPr>
        <p:txBody>
          <a:bodyPr>
            <a:noAutofit/>
          </a:bodyPr>
          <a:lstStyle/>
          <a:p>
            <a:r>
              <a:rPr lang="cs-CZ" sz="3200" dirty="0" smtClean="0"/>
              <a:t>Součástí nacistické rasové ideologie – agresivní antisemitismus (teror na Židy)</a:t>
            </a:r>
          </a:p>
          <a:p>
            <a:r>
              <a:rPr lang="cs-CZ" sz="3200" dirty="0" smtClean="0"/>
              <a:t>Vylučování Židů z veřejného života (vyháněni z VŠ, nesměli do divadla….), bojkot židovských obchodů + bank + lékařů, advokátů</a:t>
            </a:r>
          </a:p>
          <a:p>
            <a:r>
              <a:rPr lang="cs-CZ" sz="3200" dirty="0" smtClean="0"/>
              <a:t>1935 – vydání NORIMBERSKÝCH ZÁKONŮ – na ochranu něm. krve a cti, Židé zbaveni něm. občanství, zákaz smíšených manželství…</a:t>
            </a:r>
          </a:p>
          <a:p>
            <a:r>
              <a:rPr lang="cs-CZ" sz="3200" dirty="0" smtClean="0"/>
              <a:t>11/1938 – KŘIŠŤÁLOVÁ NOC – pogromy  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Pronásledování Židů a dalších osob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86544"/>
          </a:xfrm>
        </p:spPr>
        <p:txBody>
          <a:bodyPr/>
          <a:lstStyle/>
          <a:p>
            <a:r>
              <a:rPr lang="cs-CZ" dirty="0" smtClean="0"/>
              <a:t>na Židy, zapalování synagog, vraždění Židů, odvlečení do koncentračních táborů</a:t>
            </a:r>
          </a:p>
          <a:p>
            <a:r>
              <a:rPr lang="cs-CZ" dirty="0" smtClean="0"/>
              <a:t>Podobný osud Rómové, homosexuálové….</a:t>
            </a:r>
          </a:p>
          <a:p>
            <a:r>
              <a:rPr lang="cs-CZ" dirty="0" smtClean="0"/>
              <a:t>Úvaha </a:t>
            </a:r>
            <a:r>
              <a:rPr lang="cs-CZ" dirty="0" err="1" smtClean="0"/>
              <a:t>nacistic</a:t>
            </a:r>
            <a:r>
              <a:rPr lang="cs-CZ" dirty="0" smtClean="0"/>
              <a:t>. vůdců o konečném řešení židovské otázky (vyhlazení Židů)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</p:spPr>
        <p:txBody>
          <a:bodyPr/>
          <a:lstStyle/>
          <a:p>
            <a:r>
              <a:rPr lang="cs-CZ" dirty="0" smtClean="0"/>
              <a:t>Hledání spojenců : 1936 – Itálie =</a:t>
            </a:r>
            <a:r>
              <a:rPr lang="en-US" dirty="0" smtClean="0"/>
              <a:t>&gt;</a:t>
            </a:r>
            <a:r>
              <a:rPr lang="cs-CZ" dirty="0" smtClean="0"/>
              <a:t> vznik – Osa Berlín – Řím, 1937 – </a:t>
            </a:r>
            <a:r>
              <a:rPr lang="cs-CZ" dirty="0" err="1" smtClean="0"/>
              <a:t>Jap</a:t>
            </a:r>
            <a:r>
              <a:rPr lang="cs-CZ" dirty="0" smtClean="0"/>
              <a:t>. =</a:t>
            </a:r>
            <a:r>
              <a:rPr lang="en-US" dirty="0" smtClean="0"/>
              <a:t>&gt;</a:t>
            </a:r>
            <a:r>
              <a:rPr lang="cs-CZ" dirty="0" smtClean="0"/>
              <a:t> vznik – Osa Berlín – Řím – Tokio</a:t>
            </a:r>
          </a:p>
          <a:p>
            <a:r>
              <a:rPr lang="cs-CZ" dirty="0" smtClean="0"/>
              <a:t>AH – </a:t>
            </a:r>
            <a:r>
              <a:rPr lang="cs-CZ" dirty="0" err="1" smtClean="0"/>
              <a:t>pož</a:t>
            </a:r>
            <a:r>
              <a:rPr lang="cs-CZ" dirty="0" smtClean="0"/>
              <a:t>. </a:t>
            </a:r>
            <a:r>
              <a:rPr lang="cs-CZ" smtClean="0"/>
              <a:t>připojení všech oblastí k N, </a:t>
            </a:r>
            <a:r>
              <a:rPr lang="cs-CZ" dirty="0" smtClean="0"/>
              <a:t>kde žijí Němci (namířeno X ČSR)</a:t>
            </a:r>
          </a:p>
          <a:p>
            <a:r>
              <a:rPr lang="cs-CZ" dirty="0" smtClean="0"/>
              <a:t>3/1938 – anšlus (připojení) Rak. (bez boje, souhlas </a:t>
            </a:r>
            <a:r>
              <a:rPr lang="cs-CZ" dirty="0" err="1" smtClean="0"/>
              <a:t>obyv</a:t>
            </a:r>
            <a:r>
              <a:rPr lang="cs-CZ" dirty="0" smtClean="0"/>
              <a:t>.) =</a:t>
            </a:r>
            <a:r>
              <a:rPr lang="en-US" dirty="0" smtClean="0"/>
              <a:t>&gt;</a:t>
            </a:r>
            <a:r>
              <a:rPr lang="cs-CZ" dirty="0" smtClean="0"/>
              <a:t>ČSR sevřeno do kleští</a:t>
            </a:r>
          </a:p>
          <a:p>
            <a:r>
              <a:rPr lang="cs-CZ" dirty="0" smtClean="0"/>
              <a:t>9/1938 – Mnichovská dohoda</a:t>
            </a:r>
          </a:p>
          <a:p>
            <a:r>
              <a:rPr lang="cs-CZ" dirty="0" smtClean="0"/>
              <a:t>3/1939 – Protektorát Čechy a Morava</a:t>
            </a:r>
          </a:p>
          <a:p>
            <a:r>
              <a:rPr lang="cs-CZ" dirty="0" smtClean="0"/>
              <a:t>Léto/1939 – N + SSSR – smlouva o neútočení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Přípravy na válku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764px-Deutschesreich1939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4480" y="1714488"/>
            <a:ext cx="5763058" cy="452596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0" dirty="0" smtClean="0"/>
              <a:t>Rozloha Třetí říše v roce 1939, po anšlusu Rakouska, anexi Sudet a </a:t>
            </a:r>
            <a:r>
              <a:rPr lang="cs-CZ" sz="3600" b="0" dirty="0" err="1" smtClean="0"/>
              <a:t>Česko</a:t>
            </a:r>
            <a:r>
              <a:rPr lang="cs-CZ" sz="3600" b="0" dirty="0" smtClean="0"/>
              <a:t>-Slovenska</a:t>
            </a:r>
            <a:endParaRPr lang="cs-CZ" sz="36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http://cs.wikipedia.org/wiki/Soubor:Anti-Semitismus_1933.jpg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http://cs.wikipedia.org/wiki/Soubor:Parteiadler_der_Nationalsozialistische_Deutsche_Arbeiterpartei_%281933%E2%80%931945%29.png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http://cs.wikipedia.org/wiki/Soubor:Adolf_Hitler-1933.jpg</a:t>
            </a:r>
            <a:endParaRPr lang="cs-CZ" dirty="0" smtClean="0"/>
          </a:p>
          <a:p>
            <a:r>
              <a:rPr lang="cs-CZ" dirty="0" smtClean="0"/>
              <a:t>http://cs.wikipedia.org/wiki/Soubor:Bundesarchiv_B_145_Bild-F051673-0059,_Adolf_Hitler_und_Eva_Braun_auf_dem_Berghof.jpg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Prameny. Dostupné z www: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07223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http://cs.wikipedia.org/wiki/Soubor:Flag_Schutzstaffel.svg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http://cs.wikipedia.org/wiki/Soubor:SS_cap_3.jpg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http://cs.wikipedia.org/wiki/Soubor:Bundesarchiv_Bild_183-S72707,_Heinrich_Himmler.jpg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http://cs.wikipedia.org/wiki/Soubor:SA-Logo.svg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http://cs.wikipedia.org/wiki/Soubor:Bundesarchiv_Bild_102-15282A,_Ernst_R%C3%B6hm.jpg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428604"/>
            <a:ext cx="8643998" cy="6286544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http://cs.wikipedia.org/wiki/Soubor:Bundesarchiv_Bild_133-393,_Worms,_Luftschutz%C3%BCbung_der_Hitlerjugend.jpg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http://cs.wikipedia.org/wiki/Soubor:Hitlerjugend_Allgemeine_Flagge.svg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http://cs.wikipedia.org/wiki/Soubor:Interior_of_the_Zerrennerstrasse_synagogue_after_its_destruction_on_Kristallnacht-97573.jpg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http://cs.wikipedia.org/wiki/Soubor:The_day_after_Kristallnacht.jpg</a:t>
            </a:r>
            <a:endParaRPr lang="cs-CZ" dirty="0" smtClean="0"/>
          </a:p>
          <a:p>
            <a:r>
              <a:rPr lang="cs-CZ" dirty="0" smtClean="0"/>
              <a:t>http://cs.wikipedia.org/wiki/Soubor:Deutschesreich1939.png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Augusta, Pavel</a:t>
            </a:r>
            <a:r>
              <a:rPr lang="en-US" dirty="0" smtClean="0"/>
              <a:t>;</a:t>
            </a:r>
            <a:r>
              <a:rPr lang="cs-CZ" dirty="0" smtClean="0"/>
              <a:t> </a:t>
            </a:r>
            <a:r>
              <a:rPr lang="cs-CZ" dirty="0" err="1" smtClean="0"/>
              <a:t>Honzák</a:t>
            </a:r>
            <a:r>
              <a:rPr lang="cs-CZ" dirty="0" smtClean="0"/>
              <a:t>, František</a:t>
            </a:r>
            <a:r>
              <a:rPr lang="en-US" dirty="0" smtClean="0"/>
              <a:t>;</a:t>
            </a:r>
            <a:r>
              <a:rPr lang="cs-CZ" dirty="0" smtClean="0"/>
              <a:t> Pečenka, Marek</a:t>
            </a:r>
            <a:r>
              <a:rPr lang="en-US" dirty="0" smtClean="0"/>
              <a:t>;</a:t>
            </a:r>
            <a:r>
              <a:rPr lang="cs-CZ" dirty="0" smtClean="0"/>
              <a:t> Luňák, Petr. Dějiny moderní doby. I. díl. 1. vyd. Praha: SPL – PRÁCE, Úvaly : ALBRA, 2000. ISBN 80-86287-05-X. S. 21-23.</a:t>
            </a:r>
          </a:p>
          <a:p>
            <a:r>
              <a:rPr lang="cs-CZ" dirty="0" smtClean="0"/>
              <a:t>Válková, Veronika: Dějepis 9. Nejnovější dějiny. Praha: SPN</a:t>
            </a:r>
            <a:r>
              <a:rPr lang="cs-CZ" smtClean="0"/>
              <a:t>, 2009. </a:t>
            </a:r>
            <a:r>
              <a:rPr lang="cs-CZ" dirty="0" smtClean="0"/>
              <a:t>ISBN 978-80-7235-428-3. S. 29-35.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Literatura: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určena pro výklad učební látky, dále použit obrazový materiál, připraven zápis pro žáky.</a:t>
            </a:r>
          </a:p>
          <a:p>
            <a:r>
              <a:rPr lang="cs-CZ" dirty="0"/>
              <a:t>DUM vytvořen 2</a:t>
            </a:r>
            <a:r>
              <a:rPr lang="cs-CZ" dirty="0" smtClean="0"/>
              <a:t>. </a:t>
            </a:r>
            <a:r>
              <a:rPr lang="cs-CZ" smtClean="0"/>
              <a:t>11. </a:t>
            </a:r>
            <a:r>
              <a:rPr lang="cs-CZ" dirty="0"/>
              <a:t>2011 pro žáky 9. tříd.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 dirty="0" smtClean="0"/>
              <a:t>Anotace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7359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180</TotalTime>
  <Words>663</Words>
  <Application>Microsoft Office PowerPoint</Application>
  <PresentationFormat>Předvádění na obrazovce (4:3)</PresentationFormat>
  <Paragraphs>71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Shluk</vt:lpstr>
      <vt:lpstr>NÁSTUP NACISMU V NĚMECKU</vt:lpstr>
      <vt:lpstr>Adolf Hitler</vt:lpstr>
      <vt:lpstr>Adolf Hitler + Eva Braunová</vt:lpstr>
      <vt:lpstr>Nacistická strana NSDAP</vt:lpstr>
      <vt:lpstr>Prezentace aplikace PowerPoint</vt:lpstr>
      <vt:lpstr>                                     šéf SS Himmler</vt:lpstr>
      <vt:lpstr>                                   Velitel SA Ernst Röhm</vt:lpstr>
      <vt:lpstr>Hitlerjugend</vt:lpstr>
      <vt:lpstr>Charakter nacistického režimu </vt:lpstr>
      <vt:lpstr>Antisemitismus</vt:lpstr>
      <vt:lpstr>Křišťálová noc 11/1938</vt:lpstr>
      <vt:lpstr>Pronásledování Židů a dalších osob</vt:lpstr>
      <vt:lpstr>Prezentace aplikace PowerPoint</vt:lpstr>
      <vt:lpstr>Přípravy na válku</vt:lpstr>
      <vt:lpstr>Rozloha Třetí říše v roce 1939, po anšlusu Rakouska, anexi Sudet a Česko-Slovenska</vt:lpstr>
      <vt:lpstr>Prameny. Dostupné z www:</vt:lpstr>
      <vt:lpstr>Prezentace aplikace PowerPoint</vt:lpstr>
      <vt:lpstr>Prezentace aplikace PowerPoint</vt:lpstr>
      <vt:lpstr>Literatura:</vt:lpstr>
      <vt:lpstr>Anotace:</vt:lpstr>
    </vt:vector>
  </TitlesOfParts>
  <Company>v programu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</dc:title>
  <dc:creator>vidensky.jaroslav</dc:creator>
  <cp:lastModifiedBy>user</cp:lastModifiedBy>
  <cp:revision>32</cp:revision>
  <dcterms:created xsi:type="dcterms:W3CDTF">2011-11-15T12:53:49Z</dcterms:created>
  <dcterms:modified xsi:type="dcterms:W3CDTF">2012-06-03T13:23:36Z</dcterms:modified>
</cp:coreProperties>
</file>