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63" r:id="rId5"/>
    <p:sldId id="258" r:id="rId6"/>
    <p:sldId id="259" r:id="rId7"/>
    <p:sldId id="262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892C6AD-9B76-40E5-A06D-2DA09BE8ED46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5F9A57-ADF8-4A0C-95D2-7E44126EABF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inie_Odra-Nisa.gif" TargetMode="External"/><Relationship Id="rId2" Type="http://schemas.openxmlformats.org/officeDocument/2006/relationships/hyperlink" Target="http://cs.wikipedia.org/wiki/Soubor:Bigthree-photofromjapanesewiki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1584176"/>
          </a:xfrm>
        </p:spPr>
        <p:txBody>
          <a:bodyPr/>
          <a:lstStyle/>
          <a:p>
            <a:r>
              <a:rPr lang="cs-CZ" sz="4000" dirty="0" smtClean="0"/>
              <a:t>POVÁLEČNÉ USPOŘÁDÁNÍ SVĚTA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872208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POSTUPIMSKÁ KONFERENCE</a:t>
            </a:r>
          </a:p>
          <a:p>
            <a:endParaRPr lang="cs-CZ" sz="2000" dirty="0" smtClean="0"/>
          </a:p>
          <a:p>
            <a:r>
              <a:rPr lang="cs-CZ" sz="2000" dirty="0" smtClean="0"/>
              <a:t>Autor: Lenka Mulačová</a:t>
            </a:r>
          </a:p>
          <a:p>
            <a:r>
              <a:rPr lang="cs-CZ" sz="2000" dirty="0" smtClean="0"/>
              <a:t>Vzdělávací oblast: Člověk a společnost</a:t>
            </a:r>
          </a:p>
          <a:p>
            <a:r>
              <a:rPr lang="cs-CZ" sz="2000" dirty="0" smtClean="0"/>
              <a:t>Obor: Dějepis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1115616" y="5028403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VY_32_INOVACE_60_POVÁLEČNÉ USPOŘÁDÁNÍ SVĚTA</a:t>
            </a: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16632"/>
            <a:ext cx="57531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115616" y="5805264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</a:p>
        </p:txBody>
      </p:sp>
    </p:spTree>
    <p:extLst>
      <p:ext uri="{BB962C8B-B14F-4D97-AF65-F5344CB8AC3E}">
        <p14:creationId xmlns:p14="http://schemas.microsoft.com/office/powerpoint/2010/main" val="188907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Velká Trojka (</a:t>
            </a:r>
            <a:r>
              <a:rPr lang="cs-CZ" dirty="0" err="1" smtClean="0"/>
              <a:t>Attlee</a:t>
            </a:r>
            <a:r>
              <a:rPr lang="cs-CZ" dirty="0" smtClean="0"/>
              <a:t>, Truman, Stalin) v Postupimi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23" y="1600200"/>
            <a:ext cx="5734953" cy="4525963"/>
          </a:xfrm>
        </p:spPr>
      </p:pic>
    </p:spTree>
    <p:extLst>
      <p:ext uri="{BB962C8B-B14F-4D97-AF65-F5344CB8AC3E}">
        <p14:creationId xmlns:p14="http://schemas.microsoft.com/office/powerpoint/2010/main" val="361076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0"/>
            <a:ext cx="8928992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lvl="0"/>
            <a:r>
              <a:rPr lang="cs-CZ" sz="3000" dirty="0"/>
              <a:t>7/1945 = konference Velké trojky (USA, VB, SSSR – </a:t>
            </a:r>
            <a:r>
              <a:rPr lang="cs-CZ" sz="3000" dirty="0" err="1"/>
              <a:t>Trumen</a:t>
            </a:r>
            <a:r>
              <a:rPr lang="cs-CZ" sz="3000" dirty="0"/>
              <a:t>, </a:t>
            </a:r>
            <a:r>
              <a:rPr lang="cs-CZ" sz="3000" dirty="0" err="1"/>
              <a:t>Attlee</a:t>
            </a:r>
            <a:r>
              <a:rPr lang="cs-CZ" sz="3000" dirty="0"/>
              <a:t>, Stalin) v </a:t>
            </a:r>
            <a:r>
              <a:rPr lang="cs-CZ" sz="3000" dirty="0" smtClean="0">
                <a:solidFill>
                  <a:srgbClr val="7030A0"/>
                </a:solidFill>
              </a:rPr>
              <a:t>POSTUPIMI</a:t>
            </a:r>
            <a:r>
              <a:rPr lang="cs-CZ" sz="3000" dirty="0" smtClean="0"/>
              <a:t> </a:t>
            </a:r>
            <a:r>
              <a:rPr lang="cs-CZ" sz="3000" dirty="0"/>
              <a:t>(u Berlína, N)</a:t>
            </a:r>
          </a:p>
          <a:p>
            <a:pPr lvl="0"/>
            <a:r>
              <a:rPr lang="cs-CZ" sz="3000" dirty="0"/>
              <a:t>Řešeno Německo – zatím rozděleno do </a:t>
            </a:r>
            <a:r>
              <a:rPr lang="cs-CZ" sz="3000" dirty="0" smtClean="0">
                <a:solidFill>
                  <a:srgbClr val="7030A0"/>
                </a:solidFill>
              </a:rPr>
              <a:t>ČTYŘ OKUPAČNÍCH ZÓN</a:t>
            </a:r>
            <a:r>
              <a:rPr lang="cs-CZ" sz="3000" dirty="0" smtClean="0"/>
              <a:t> </a:t>
            </a:r>
            <a:r>
              <a:rPr lang="cs-CZ" sz="3000" dirty="0"/>
              <a:t>(mezi USA, VB, Fr., SSSR</a:t>
            </a:r>
            <a:r>
              <a:rPr lang="cs-CZ" sz="3000" dirty="0" smtClean="0"/>
              <a:t>)</a:t>
            </a:r>
            <a:endParaRPr lang="cs-CZ" sz="3000" dirty="0"/>
          </a:p>
          <a:p>
            <a:pPr lvl="0"/>
            <a:r>
              <a:rPr lang="cs-CZ" sz="3000" dirty="0"/>
              <a:t>Rak. – rozděleno do </a:t>
            </a:r>
            <a:r>
              <a:rPr lang="cs-CZ" sz="3000" dirty="0" smtClean="0">
                <a:solidFill>
                  <a:srgbClr val="7030A0"/>
                </a:solidFill>
              </a:rPr>
              <a:t>OKUPAČNÍCH ZÓN</a:t>
            </a:r>
            <a:endParaRPr lang="cs-CZ" sz="3000" dirty="0"/>
          </a:p>
          <a:p>
            <a:pPr lvl="0"/>
            <a:r>
              <a:rPr lang="cs-CZ" sz="3000" dirty="0"/>
              <a:t>Přijat program 4 D - </a:t>
            </a:r>
            <a:r>
              <a:rPr lang="cs-CZ" sz="3000" dirty="0" smtClean="0">
                <a:solidFill>
                  <a:srgbClr val="7030A0"/>
                </a:solidFill>
              </a:rPr>
              <a:t>DEMILITARIZACE</a:t>
            </a:r>
            <a:r>
              <a:rPr lang="cs-CZ" sz="3000" dirty="0" smtClean="0"/>
              <a:t> </a:t>
            </a:r>
            <a:r>
              <a:rPr lang="cs-CZ" sz="3000" dirty="0"/>
              <a:t>(úplné odzbrojení N), </a:t>
            </a:r>
            <a:r>
              <a:rPr lang="cs-CZ" sz="3000" dirty="0" smtClean="0">
                <a:solidFill>
                  <a:srgbClr val="7030A0"/>
                </a:solidFill>
              </a:rPr>
              <a:t>DENACIFIKACE</a:t>
            </a:r>
            <a:r>
              <a:rPr lang="cs-CZ" sz="3000" dirty="0" smtClean="0"/>
              <a:t> </a:t>
            </a:r>
            <a:r>
              <a:rPr lang="cs-CZ" sz="3000" dirty="0"/>
              <a:t>(odstranění nacismu, nacistických stran), </a:t>
            </a:r>
            <a:r>
              <a:rPr lang="cs-CZ" sz="3000" dirty="0" smtClean="0">
                <a:solidFill>
                  <a:srgbClr val="7030A0"/>
                </a:solidFill>
              </a:rPr>
              <a:t>DEMOKRATIZACE</a:t>
            </a:r>
            <a:r>
              <a:rPr lang="cs-CZ" sz="3000" dirty="0" smtClean="0"/>
              <a:t> </a:t>
            </a:r>
            <a:r>
              <a:rPr lang="cs-CZ" sz="3000" dirty="0"/>
              <a:t>(demokratický stát, více polit. stran), dekartelizace (zrušení </a:t>
            </a:r>
            <a:r>
              <a:rPr lang="cs-CZ" sz="3000" dirty="0" err="1"/>
              <a:t>hosp</a:t>
            </a:r>
            <a:r>
              <a:rPr lang="cs-CZ" sz="3000" dirty="0"/>
              <a:t>. monopolních organizací, podniků)</a:t>
            </a:r>
          </a:p>
          <a:p>
            <a:pPr marL="0" indent="0">
              <a:buNone/>
            </a:pP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243900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Nová něm.-pol. hranice = Odra - Nisa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72" y="1600200"/>
            <a:ext cx="6949655" cy="4525963"/>
          </a:xfrm>
        </p:spPr>
      </p:pic>
    </p:spTree>
    <p:extLst>
      <p:ext uri="{BB962C8B-B14F-4D97-AF65-F5344CB8AC3E}">
        <p14:creationId xmlns:p14="http://schemas.microsoft.com/office/powerpoint/2010/main" val="140751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408712"/>
          </a:xfrm>
        </p:spPr>
        <p:txBody>
          <a:bodyPr>
            <a:normAutofit/>
          </a:bodyPr>
          <a:lstStyle/>
          <a:p>
            <a:pPr lvl="0"/>
            <a:r>
              <a:rPr lang="cs-CZ" sz="3000" dirty="0" smtClean="0"/>
              <a:t>Projednány nové hranice v E:  SSSR zisk části </a:t>
            </a:r>
            <a:r>
              <a:rPr lang="cs-CZ" sz="3000" dirty="0" smtClean="0">
                <a:solidFill>
                  <a:srgbClr val="7030A0"/>
                </a:solidFill>
              </a:rPr>
              <a:t>V PRUSKA</a:t>
            </a:r>
            <a:r>
              <a:rPr lang="cs-CZ" sz="3000" dirty="0" smtClean="0"/>
              <a:t>, </a:t>
            </a:r>
            <a:r>
              <a:rPr lang="cs-CZ" sz="3000" dirty="0" smtClean="0">
                <a:solidFill>
                  <a:srgbClr val="7030A0"/>
                </a:solidFill>
              </a:rPr>
              <a:t>PODKARPATSKOU</a:t>
            </a:r>
            <a:r>
              <a:rPr lang="cs-CZ" sz="3000" dirty="0" smtClean="0"/>
              <a:t> Rus (1945, na úkor ČSR)</a:t>
            </a:r>
          </a:p>
          <a:p>
            <a:pPr lvl="0"/>
            <a:r>
              <a:rPr lang="cs-CZ" sz="3000" dirty="0" smtClean="0"/>
              <a:t>Na západě – nová hranice mezi </a:t>
            </a:r>
            <a:r>
              <a:rPr lang="cs-CZ" sz="3000" dirty="0" smtClean="0">
                <a:solidFill>
                  <a:srgbClr val="7030A0"/>
                </a:solidFill>
              </a:rPr>
              <a:t>POLSKEM</a:t>
            </a:r>
            <a:r>
              <a:rPr lang="cs-CZ" sz="3000" dirty="0" smtClean="0"/>
              <a:t> a </a:t>
            </a:r>
            <a:r>
              <a:rPr lang="cs-CZ" sz="3000" dirty="0" smtClean="0">
                <a:solidFill>
                  <a:srgbClr val="7030A0"/>
                </a:solidFill>
              </a:rPr>
              <a:t>NĚMECKEM</a:t>
            </a:r>
            <a:r>
              <a:rPr lang="cs-CZ" sz="3000" dirty="0" smtClean="0"/>
              <a:t> na linii Odra - Nisa</a:t>
            </a:r>
          </a:p>
          <a:p>
            <a:pPr lvl="0"/>
            <a:r>
              <a:rPr lang="cs-CZ" sz="3000" dirty="0" smtClean="0"/>
              <a:t>Řešení vysídlení </a:t>
            </a:r>
            <a:r>
              <a:rPr lang="cs-CZ" sz="3000" dirty="0" smtClean="0">
                <a:solidFill>
                  <a:srgbClr val="7030A0"/>
                </a:solidFill>
              </a:rPr>
              <a:t>NĚMCŮ</a:t>
            </a:r>
            <a:r>
              <a:rPr lang="cs-CZ" sz="3000" dirty="0" smtClean="0"/>
              <a:t> z Pol., </a:t>
            </a:r>
            <a:r>
              <a:rPr lang="cs-CZ" sz="3000" dirty="0" smtClean="0">
                <a:solidFill>
                  <a:srgbClr val="7030A0"/>
                </a:solidFill>
              </a:rPr>
              <a:t>ČSR</a:t>
            </a:r>
            <a:r>
              <a:rPr lang="cs-CZ" sz="3000" dirty="0" smtClean="0"/>
              <a:t> a </a:t>
            </a:r>
            <a:r>
              <a:rPr lang="cs-CZ" sz="3000" dirty="0" smtClean="0">
                <a:solidFill>
                  <a:srgbClr val="7030A0"/>
                </a:solidFill>
              </a:rPr>
              <a:t>MAĎARSKA</a:t>
            </a:r>
            <a:endParaRPr lang="cs-CZ" sz="3000" dirty="0" smtClean="0"/>
          </a:p>
          <a:p>
            <a:pPr lvl="0"/>
            <a:r>
              <a:rPr lang="cs-CZ" sz="3000" dirty="0" smtClean="0"/>
              <a:t>Vysídlení = </a:t>
            </a:r>
            <a:r>
              <a:rPr lang="cs-CZ" sz="3000" dirty="0" smtClean="0">
                <a:solidFill>
                  <a:srgbClr val="7030A0"/>
                </a:solidFill>
              </a:rPr>
              <a:t>PŘEMÍSTĚNÍ</a:t>
            </a:r>
            <a:r>
              <a:rPr lang="cs-CZ" sz="3000" dirty="0" smtClean="0"/>
              <a:t> něm. menšin na území </a:t>
            </a:r>
            <a:r>
              <a:rPr lang="cs-CZ" sz="3000" dirty="0" smtClean="0">
                <a:solidFill>
                  <a:srgbClr val="7030A0"/>
                </a:solidFill>
              </a:rPr>
              <a:t>NĚMECKA</a:t>
            </a:r>
            <a:r>
              <a:rPr lang="cs-CZ" sz="3000" dirty="0" smtClean="0"/>
              <a:t> (asi 12 mil. lidí)</a:t>
            </a:r>
          </a:p>
          <a:p>
            <a:pPr lvl="0"/>
            <a:r>
              <a:rPr lang="cs-CZ" sz="3000" dirty="0" smtClean="0"/>
              <a:t>Uzavření </a:t>
            </a:r>
            <a:r>
              <a:rPr lang="cs-CZ" sz="3000" dirty="0" smtClean="0">
                <a:solidFill>
                  <a:srgbClr val="7030A0"/>
                </a:solidFill>
              </a:rPr>
              <a:t>MÍROVÝCH</a:t>
            </a:r>
            <a:r>
              <a:rPr lang="cs-CZ" sz="3000" dirty="0" smtClean="0"/>
              <a:t> smluv s viníky války, potrestání </a:t>
            </a:r>
            <a:r>
              <a:rPr lang="cs-CZ" sz="3000" dirty="0" smtClean="0">
                <a:solidFill>
                  <a:srgbClr val="7030A0"/>
                </a:solidFill>
              </a:rPr>
              <a:t>VÁLEČNÝCH ZLOČINCŮ</a:t>
            </a:r>
            <a:endParaRPr lang="cs-CZ" sz="3000" dirty="0" smtClean="0"/>
          </a:p>
          <a:p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7428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lvl="0"/>
            <a:r>
              <a:rPr lang="cs-CZ" sz="3000" dirty="0" smtClean="0"/>
              <a:t>Norimberské procesy (11/1945 – 10/1945) – mezinárodní </a:t>
            </a:r>
            <a:r>
              <a:rPr lang="cs-CZ" sz="3000" dirty="0" smtClean="0">
                <a:solidFill>
                  <a:srgbClr val="7030A0"/>
                </a:solidFill>
              </a:rPr>
              <a:t>VOJENSKÝ TRIBUNÁL</a:t>
            </a:r>
            <a:r>
              <a:rPr lang="cs-CZ" sz="3000" dirty="0" smtClean="0"/>
              <a:t> v </a:t>
            </a:r>
            <a:r>
              <a:rPr lang="cs-CZ" sz="3000" dirty="0" smtClean="0">
                <a:solidFill>
                  <a:srgbClr val="7030A0"/>
                </a:solidFill>
              </a:rPr>
              <a:t>NORIMBERKU</a:t>
            </a:r>
            <a:r>
              <a:rPr lang="cs-CZ" sz="3000" dirty="0" smtClean="0"/>
              <a:t>, obviněno 177 váleč. zločinců, poprava 12 </a:t>
            </a:r>
            <a:r>
              <a:rPr lang="cs-CZ" sz="3000" dirty="0" err="1" smtClean="0"/>
              <a:t>nacistic</a:t>
            </a:r>
            <a:r>
              <a:rPr lang="cs-CZ" sz="3000" dirty="0" smtClean="0"/>
              <a:t>. vůdců, , odsouzení SS, SD (bezpečnostní služba nacistů), gestapa, NSDAP.</a:t>
            </a:r>
          </a:p>
          <a:p>
            <a:pPr marL="0" indent="0">
              <a:buNone/>
            </a:pPr>
            <a:endParaRPr lang="cs-CZ" sz="3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199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/>
          <a:lstStyle/>
          <a:p>
            <a:r>
              <a:rPr lang="cs-CZ" dirty="0" smtClean="0"/>
              <a:t>PRAMENY. 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http://cs.wikipedia.org/wiki/Soubor:Bigthree-photofromjapanesewiki.jpg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http://cs.wikipedia.org/wiki/Soubor:Linie_Odra-Nisa.gif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126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Válková, Veronika: Dějepis 9. Nejnovější dějiny. Praha: SPN, 2009. ISBN 978-80-7235-404-7. S. 92-94</a:t>
            </a:r>
            <a:r>
              <a:rPr lang="cs-CZ" dirty="0" smtClean="0"/>
              <a:t>.</a:t>
            </a:r>
          </a:p>
          <a:p>
            <a:r>
              <a:rPr lang="cs-CZ" dirty="0"/>
              <a:t>Augusta, Pavel</a:t>
            </a:r>
            <a:r>
              <a:rPr lang="en-US" dirty="0"/>
              <a:t>;</a:t>
            </a:r>
            <a:r>
              <a:rPr lang="cs-CZ" dirty="0"/>
              <a:t> </a:t>
            </a:r>
            <a:r>
              <a:rPr lang="cs-CZ" dirty="0" smtClean="0"/>
              <a:t>Pečenka</a:t>
            </a:r>
            <a:r>
              <a:rPr lang="cs-CZ" dirty="0"/>
              <a:t>, Marek</a:t>
            </a:r>
            <a:r>
              <a:rPr lang="en-US" dirty="0"/>
              <a:t>;</a:t>
            </a:r>
            <a:r>
              <a:rPr lang="cs-CZ" dirty="0"/>
              <a:t> Luňák, Petr. Dějiny moderní doby. </a:t>
            </a:r>
            <a:r>
              <a:rPr lang="cs-CZ" dirty="0" smtClean="0"/>
              <a:t>II</a:t>
            </a:r>
            <a:r>
              <a:rPr lang="cs-CZ" dirty="0"/>
              <a:t>. díl. 1. </a:t>
            </a:r>
            <a:r>
              <a:rPr lang="cs-CZ" dirty="0" smtClean="0"/>
              <a:t>vyd. Praha</a:t>
            </a:r>
            <a:r>
              <a:rPr lang="cs-CZ" dirty="0"/>
              <a:t>: SPL – PRÁCE, Úvaly : ALBRA, 2000. ISBN </a:t>
            </a:r>
            <a:r>
              <a:rPr lang="cs-CZ" dirty="0" smtClean="0"/>
              <a:t>80-86287-27-0. S. 5 - 6.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20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23528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určena pro výklad učební </a:t>
            </a:r>
            <a:r>
              <a:rPr lang="cs-CZ" dirty="0" smtClean="0"/>
              <a:t>látky – připraven pracovní  </a:t>
            </a:r>
            <a:r>
              <a:rPr lang="cs-CZ" dirty="0"/>
              <a:t>list pro žáky (pracují za pomoci </a:t>
            </a:r>
            <a:r>
              <a:rPr lang="cs-CZ" dirty="0" smtClean="0"/>
              <a:t>učebnice – vyhledávají a doplňují klíčová slova, poté kontrola pomocí prezentace – fialově vepsaná slova), </a:t>
            </a:r>
            <a:r>
              <a:rPr lang="cs-CZ" dirty="0"/>
              <a:t>dále použit obrazový </a:t>
            </a:r>
            <a:r>
              <a:rPr lang="cs-CZ" dirty="0" smtClean="0"/>
              <a:t>materiál.</a:t>
            </a:r>
          </a:p>
          <a:p>
            <a:r>
              <a:rPr lang="cs-CZ" dirty="0" smtClean="0"/>
              <a:t>DUM </a:t>
            </a:r>
            <a:r>
              <a:rPr lang="cs-CZ"/>
              <a:t>vytvořen </a:t>
            </a:r>
            <a:r>
              <a:rPr lang="cs-CZ" smtClean="0"/>
              <a:t>18. </a:t>
            </a:r>
            <a:r>
              <a:rPr lang="cs-CZ" dirty="0"/>
              <a:t>2. 2012 pro žáky 9. tříd.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657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44</TotalTime>
  <Words>336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POVÁLEČNÉ USPOŘÁDÁNÍ SVĚTA</vt:lpstr>
      <vt:lpstr>Velká Trojka (Attlee, Truman, Stalin) v Postupimi</vt:lpstr>
      <vt:lpstr>Prezentace aplikace PowerPoint</vt:lpstr>
      <vt:lpstr>Nová něm.-pol. hranice = Odra - Nisa</vt:lpstr>
      <vt:lpstr>Prezentace aplikace PowerPoint</vt:lpstr>
      <vt:lpstr>Prezentace aplikace PowerPoint</vt:lpstr>
      <vt:lpstr>PRAMENY. DOSTUPNÉ Z WWW:</vt:lpstr>
      <vt:lpstr>LITERATURA:</vt:lpstr>
      <vt:lpstr>ANOTACE: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POVÁLEČNÉ USPOŘÁDÁNÍ SVĚTA</dc:title>
  <dc:creator>user</dc:creator>
  <cp:lastModifiedBy>user</cp:lastModifiedBy>
  <cp:revision>11</cp:revision>
  <dcterms:created xsi:type="dcterms:W3CDTF">2012-02-26T12:58:08Z</dcterms:created>
  <dcterms:modified xsi:type="dcterms:W3CDTF">2012-02-29T17:58:29Z</dcterms:modified>
</cp:coreProperties>
</file>