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76" r:id="rId4"/>
    <p:sldId id="277" r:id="rId5"/>
    <p:sldId id="278" r:id="rId6"/>
    <p:sldId id="279" r:id="rId7"/>
    <p:sldId id="275" r:id="rId8"/>
    <p:sldId id="26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99"/>
    <a:srgbClr val="FFFF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22" autoAdjust="0"/>
    <p:restoredTop sz="94664" autoAdjust="0"/>
  </p:normalViewPr>
  <p:slideViewPr>
    <p:cSldViewPr>
      <p:cViewPr>
        <p:scale>
          <a:sx n="75" d="100"/>
          <a:sy n="75" d="100"/>
        </p:scale>
        <p:origin x="-14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E3F64-EB9D-44AA-9D8B-FD698041FD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515051"/>
      </p:ext>
    </p:extLst>
  </p:cSld>
  <p:clrMapOvr>
    <a:masterClrMapping/>
  </p:clrMapOvr>
  <p:transition spd="slow" advClick="0" advTm="26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502FC-E1AD-4B12-95CF-00C87EAA15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75613"/>
      </p:ext>
    </p:extLst>
  </p:cSld>
  <p:clrMapOvr>
    <a:masterClrMapping/>
  </p:clrMapOvr>
  <p:transition spd="slow" advClick="0" advTm="26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15BE5-215B-4F5B-A82B-F709B77381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444360"/>
      </p:ext>
    </p:extLst>
  </p:cSld>
  <p:clrMapOvr>
    <a:masterClrMapping/>
  </p:clrMapOvr>
  <p:transition spd="slow" advClick="0" advTm="26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F5CC-31E1-48C2-91E4-6C7C5FBF95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489077"/>
      </p:ext>
    </p:extLst>
  </p:cSld>
  <p:clrMapOvr>
    <a:masterClrMapping/>
  </p:clrMapOvr>
  <p:transition spd="slow" advClick="0" advTm="26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A4F77-15F0-4A02-BE6F-8877AD6F61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838736"/>
      </p:ext>
    </p:extLst>
  </p:cSld>
  <p:clrMapOvr>
    <a:masterClrMapping/>
  </p:clrMapOvr>
  <p:transition spd="slow" advClick="0" advTm="26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58F26-28E5-4E2D-89FE-CB87819D82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221612"/>
      </p:ext>
    </p:extLst>
  </p:cSld>
  <p:clrMapOvr>
    <a:masterClrMapping/>
  </p:clrMapOvr>
  <p:transition spd="slow" advClick="0" advTm="26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FDFFD-14F1-4300-B956-FB740BFC0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782868"/>
      </p:ext>
    </p:extLst>
  </p:cSld>
  <p:clrMapOvr>
    <a:masterClrMapping/>
  </p:clrMapOvr>
  <p:transition spd="slow" advClick="0" advTm="26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A5263-2C4A-49B7-B40C-15FCE747C3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243413"/>
      </p:ext>
    </p:extLst>
  </p:cSld>
  <p:clrMapOvr>
    <a:masterClrMapping/>
  </p:clrMapOvr>
  <p:transition spd="slow" advClick="0" advTm="26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C8590-B59D-4E84-BD39-F16DDB0CE0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78643"/>
      </p:ext>
    </p:extLst>
  </p:cSld>
  <p:clrMapOvr>
    <a:masterClrMapping/>
  </p:clrMapOvr>
  <p:transition spd="slow" advClick="0" advTm="26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E08A6-CFFC-4017-A7DC-54FD258C43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503709"/>
      </p:ext>
    </p:extLst>
  </p:cSld>
  <p:clrMapOvr>
    <a:masterClrMapping/>
  </p:clrMapOvr>
  <p:transition spd="slow" advClick="0" advTm="26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FC1DC-0A55-4CE4-893A-1EF6C43BAE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586328"/>
      </p:ext>
    </p:extLst>
  </p:cSld>
  <p:clrMapOvr>
    <a:masterClrMapping/>
  </p:clrMapOvr>
  <p:transition spd="slow" advClick="0" advTm="26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99"/>
            </a:gs>
            <a:gs pos="100000">
              <a:schemeClr val="folHlink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</a:defRPr>
            </a:lvl1pPr>
          </a:lstStyle>
          <a:p>
            <a:pPr>
              <a:defRPr/>
            </a:pPr>
            <a:fld id="{1B3B92D6-7174-4659-B62B-F623E12677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600">
    <p:wheel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CP/IP" TargetMode="Externa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hyperlink" Target="http://cs.wikipedia.org/wiki/World_Wide_Web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Online_hr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Po%C4%8D%C3%ADta%C4%8Dov%C3%A1_hr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%C4%8D%C3%ADta%C4%8Dov%C3%A1_hra" TargetMode="External"/><Relationship Id="rId7" Type="http://schemas.openxmlformats.org/officeDocument/2006/relationships/hyperlink" Target="http://cs.wikipedia.org/wiki/Po%C4%8D%C3%ADta%C4%8Dov%C3%A1_grafika" TargetMode="External"/><Relationship Id="rId2" Type="http://schemas.openxmlformats.org/officeDocument/2006/relationships/hyperlink" Target="http://cs.wikipedia.org/wiki/Online_hr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ftware" TargetMode="External"/><Relationship Id="rId5" Type="http://schemas.openxmlformats.org/officeDocument/2006/relationships/hyperlink" Target="http://cs.wikipedia.org/wiki/Internet" TargetMode="External"/><Relationship Id="rId4" Type="http://schemas.openxmlformats.org/officeDocument/2006/relationships/hyperlink" Target="http://cs.wikipedia.org/wiki/Webov%C3%BD_prohl%C3%AD%C5%BEe%C4%8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y.cz/slovni-fotbal" TargetMode="External"/><Relationship Id="rId2" Type="http://schemas.openxmlformats.org/officeDocument/2006/relationships/hyperlink" Target="http://www.hry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ry.cz/sachy" TargetMode="External"/><Relationship Id="rId4" Type="http://schemas.openxmlformats.org/officeDocument/2006/relationships/hyperlink" Target="http://www.hry.cz/piskvork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ex=2&amp;qu=po%C4%8D%C3%ADta%C4%8Dov%C3%A9%20hry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9388" y="260350"/>
            <a:ext cx="8569325" cy="1223963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Informatika </a:t>
            </a:r>
            <a:b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 Internet a počítačové hry</a:t>
            </a:r>
          </a:p>
        </p:txBody>
      </p:sp>
      <p:graphicFrame>
        <p:nvGraphicFramePr>
          <p:cNvPr id="8223" name="Group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924191"/>
              </p:ext>
            </p:extLst>
          </p:nvPr>
        </p:nvGraphicFramePr>
        <p:xfrm>
          <a:off x="1042988" y="1773238"/>
          <a:ext cx="7343775" cy="4522788"/>
        </p:xfrm>
        <a:graphic>
          <a:graphicData uri="http://schemas.openxmlformats.org/drawingml/2006/table">
            <a:tbl>
              <a:tblPr/>
              <a:tblGrid>
                <a:gridCol w="1719262"/>
                <a:gridCol w="5624513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březen 2012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4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Internet a práce s ním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2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Ovládání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Internetu – webové hry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získávají informace o webových hrách. Vyzkoušejí si webové hry z vyhledávače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Click="0" advTm="26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663825" y="188913"/>
            <a:ext cx="3816350" cy="1714500"/>
          </a:xfrm>
        </p:spPr>
        <p:txBody>
          <a:bodyPr/>
          <a:lstStyle/>
          <a:p>
            <a:pPr eaLnBrk="1" hangingPunct="1">
              <a:defRPr/>
            </a:pPr>
            <a:r>
              <a:rPr lang="cs-CZ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Internet</a:t>
            </a:r>
          </a:p>
        </p:txBody>
      </p:sp>
      <p:pic>
        <p:nvPicPr>
          <p:cNvPr id="9221" name="Picture 5" descr="j029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1223963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750" y="2320925"/>
            <a:ext cx="8064500" cy="4400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</a:t>
            </a:r>
            <a:r>
              <a:rPr lang="cs-CZ" sz="2800" dirty="0"/>
              <a:t> je celosvětový systém navzájem propojených počítačových sítí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/>
              <a:t>Počítače mezi sebou komunikují pomocí </a:t>
            </a:r>
            <a:r>
              <a:rPr lang="cs-CZ" sz="2800" dirty="0">
                <a:hlinkClick r:id="rId3" action="ppaction://hlinkfile" tooltip="TCP/IP"/>
              </a:rPr>
              <a:t>rodiny protokolů TCP/IP</a:t>
            </a:r>
            <a:r>
              <a:rPr lang="cs-CZ" sz="2800" dirty="0"/>
              <a:t>. 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r>
              <a:rPr lang="cs-CZ" sz="2800" dirty="0"/>
              <a:t>Nejznámější službou poskytovanou v rámci Internetu je </a:t>
            </a:r>
            <a:r>
              <a:rPr lang="cs-CZ" sz="2800" dirty="0">
                <a:hlinkClick r:id="rId4" action="ppaction://hlinkfile" tooltip="World Wide Web"/>
              </a:rPr>
              <a:t>WWW</a:t>
            </a:r>
            <a:r>
              <a:rPr lang="cs-CZ" sz="2800" dirty="0"/>
              <a:t>.</a:t>
            </a:r>
          </a:p>
          <a:p>
            <a:pPr>
              <a:defRPr/>
            </a:pPr>
            <a:endParaRPr lang="cs-CZ" sz="2800" dirty="0"/>
          </a:p>
          <a:p>
            <a:pPr>
              <a:defRPr/>
            </a:pPr>
            <a:endParaRPr lang="cs-CZ" sz="2800" dirty="0"/>
          </a:p>
        </p:txBody>
      </p:sp>
      <p:pic>
        <p:nvPicPr>
          <p:cNvPr id="3077" name="Picture 7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576263"/>
            <a:ext cx="9525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6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Počítačové hry</a:t>
            </a:r>
          </a:p>
        </p:txBody>
      </p:sp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657225" y="2492375"/>
            <a:ext cx="3529013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Počítačová hra je hra provozovaná na nějakém  počítači.</a:t>
            </a:r>
          </a:p>
        </p:txBody>
      </p:sp>
      <p:pic>
        <p:nvPicPr>
          <p:cNvPr id="4100" name="Picture 4" descr="C:\Users\ucitel.SKOLA\AppData\Local\Microsoft\Windows\Temporary Internet Files\Content.IE5\C3C2YVD3\MC9004107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20787"/>
            <a:ext cx="3441826" cy="344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600">
    <p:whee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Hry hrané po Internetu</a:t>
            </a: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997152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Online hra"/>
              </a:rPr>
              <a:t>Online hra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FontTx/>
              <a:buNone/>
              <a:defRPr/>
            </a:pPr>
            <a:endParaRPr lang="cs-CZ" sz="2400" dirty="0" smtClean="0"/>
          </a:p>
          <a:p>
            <a:pPr>
              <a:defRPr/>
            </a:pPr>
            <a:r>
              <a:rPr lang="cs-CZ" sz="2400" dirty="0" smtClean="0"/>
              <a:t>je počítačová hra, která umožňuje hraní po internetu. </a:t>
            </a:r>
          </a:p>
          <a:p>
            <a:pPr>
              <a:defRPr/>
            </a:pPr>
            <a:r>
              <a:rPr lang="cs-CZ" sz="2400" dirty="0" smtClean="0"/>
              <a:t>Buď je hra specificky pro takovou hru více hráčů navržena, nebo nabízí online hru jako druhou možnost vedle hry pro jednoho hráče bez potřeby připojení k síti.</a:t>
            </a:r>
          </a:p>
          <a:p>
            <a:pPr>
              <a:defRPr/>
            </a:pPr>
            <a:endParaRPr lang="cs-CZ" sz="2400" dirty="0"/>
          </a:p>
        </p:txBody>
      </p:sp>
      <p:pic>
        <p:nvPicPr>
          <p:cNvPr id="5125" name="Picture 5" descr="C:\Users\ucitel.SKOLA\AppData\Local\Microsoft\Windows\Temporary Internet Files\Content.IE5\AGKQN10Z\MP90041175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44824"/>
            <a:ext cx="2952328" cy="442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600">
    <p:whee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 online hra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788024" y="1556792"/>
            <a:ext cx="4042792" cy="5069160"/>
          </a:xfrm>
        </p:spPr>
        <p:txBody>
          <a:bodyPr/>
          <a:lstStyle/>
          <a:p>
            <a:r>
              <a:rPr lang="cs-CZ" sz="2400" dirty="0" smtClean="0"/>
              <a:t>je </a:t>
            </a:r>
            <a:r>
              <a:rPr lang="cs-CZ" sz="2400" dirty="0" smtClean="0">
                <a:hlinkClick r:id="rId2" tooltip="Počítačová hra"/>
              </a:rPr>
              <a:t>počítačová hra</a:t>
            </a:r>
            <a:r>
              <a:rPr lang="cs-CZ" sz="2400" dirty="0" smtClean="0"/>
              <a:t>, která umožňuje pomocí internetu nebo jiné počítačové sítě hraní dané hry více hráči.</a:t>
            </a:r>
          </a:p>
          <a:p>
            <a:endParaRPr lang="cs-CZ" sz="2400" dirty="0" smtClean="0"/>
          </a:p>
          <a:p>
            <a:r>
              <a:rPr lang="cs-CZ" sz="2400" dirty="0" smtClean="0"/>
              <a:t>Buď je hra specificky pro hru více hráčů navržena nebo nabízí online hru jako druhou možnost vedle hry pro jednoho hráče, kde není potřeba připojení k žádné síti.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2600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Webová hra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Webová hra</a:t>
            </a:r>
            <a:r>
              <a:rPr lang="cs-CZ" dirty="0" smtClean="0"/>
              <a:t> (též </a:t>
            </a:r>
            <a:r>
              <a:rPr lang="cs-CZ" b="1" dirty="0" smtClean="0"/>
              <a:t>browser hra</a:t>
            </a:r>
            <a:r>
              <a:rPr lang="cs-CZ" dirty="0" smtClean="0"/>
              <a:t>) je </a:t>
            </a:r>
            <a:r>
              <a:rPr lang="cs-CZ" dirty="0" smtClean="0">
                <a:hlinkClick r:id="rId2" tooltip="Online hra"/>
              </a:rPr>
              <a:t>online</a:t>
            </a:r>
            <a:r>
              <a:rPr lang="cs-CZ" dirty="0" smtClean="0"/>
              <a:t> </a:t>
            </a:r>
            <a:r>
              <a:rPr lang="cs-CZ" dirty="0" smtClean="0">
                <a:hlinkClick r:id="rId3" tooltip="Počítačová hra"/>
              </a:rPr>
              <a:t>počítačová hra</a:t>
            </a:r>
            <a:r>
              <a:rPr lang="cs-CZ" dirty="0" smtClean="0"/>
              <a:t>, kterou hráči ovládají pouze prostřednictvím standardního </a:t>
            </a:r>
            <a:r>
              <a:rPr lang="cs-CZ" dirty="0" smtClean="0">
                <a:hlinkClick r:id="rId4" tooltip="Webový prohlížeč"/>
              </a:rPr>
              <a:t>webového prohlížeče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sz="2400" dirty="0" smtClean="0"/>
              <a:t>Výhodou takových her je jednoduchá dosažitelnost (lze hrát na prakticky libovolném počítači připojeném do </a:t>
            </a:r>
            <a:r>
              <a:rPr lang="cs-CZ" sz="2400" dirty="0" smtClean="0">
                <a:hlinkClick r:id="rId5" tooltip="Internet"/>
              </a:rPr>
              <a:t>internetu</a:t>
            </a:r>
            <a:r>
              <a:rPr lang="cs-CZ" sz="2400" dirty="0" smtClean="0"/>
              <a:t>, bez potřeby instalace nějakého dodatečného </a:t>
            </a:r>
            <a:r>
              <a:rPr lang="cs-CZ" sz="2400" dirty="0" smtClean="0">
                <a:hlinkClick r:id="rId6" tooltip="Software"/>
              </a:rPr>
              <a:t>software</a:t>
            </a:r>
            <a:r>
              <a:rPr lang="cs-CZ" sz="2400" dirty="0" smtClean="0"/>
              <a:t>), nevýhodou bývá horší </a:t>
            </a:r>
            <a:r>
              <a:rPr lang="cs-CZ" sz="2400" dirty="0" smtClean="0">
                <a:hlinkClick r:id="rId7" tooltip="Počítačová grafika"/>
              </a:rPr>
              <a:t>grafické</a:t>
            </a:r>
            <a:r>
              <a:rPr lang="cs-CZ" sz="2400" dirty="0" smtClean="0"/>
              <a:t> zpracování a omezenější funkcionalita.</a:t>
            </a:r>
          </a:p>
        </p:txBody>
      </p:sp>
    </p:spTree>
  </p:cSld>
  <p:clrMapOvr>
    <a:masterClrMapping/>
  </p:clrMapOvr>
  <p:transition spd="slow" advClick="0" advTm="26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Pokyny k další práci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/>
              <a:t>Nyní si postupně probereme jednotlivé hry po sobě</a:t>
            </a:r>
          </a:p>
          <a:p>
            <a:pPr>
              <a:defRPr/>
            </a:pPr>
            <a:r>
              <a:rPr lang="cs-CZ" sz="2800" dirty="0" smtClean="0"/>
              <a:t>Otevřete si prohlížeč a na vyhledávači zadejte odkaz </a:t>
            </a:r>
            <a:r>
              <a:rPr lang="cs-CZ" sz="2800" dirty="0" smtClean="0">
                <a:hlinkClick r:id="rId2" tooltip="Hry.cz – online hry zdarma"/>
              </a:rPr>
              <a:t>Hry</a:t>
            </a:r>
            <a:endParaRPr lang="cs-CZ" sz="2800" dirty="0" smtClean="0"/>
          </a:p>
          <a:p>
            <a:pPr>
              <a:defRPr/>
            </a:pPr>
            <a:r>
              <a:rPr lang="cs-CZ" sz="2800" dirty="0" smtClean="0"/>
              <a:t>Budeme zkoušet hrát logické hry - </a:t>
            </a:r>
          </a:p>
          <a:p>
            <a:pPr>
              <a:defRPr/>
            </a:pPr>
            <a:r>
              <a:rPr lang="cs-CZ" sz="2800" b="1" dirty="0" smtClean="0">
                <a:hlinkClick r:id="rId3" action="ppaction://hlinkfile" tooltip="Slovní fotbal"/>
              </a:rPr>
              <a:t>Slovní fotbal</a:t>
            </a:r>
            <a:r>
              <a:rPr lang="cs-CZ" sz="2800" b="1" dirty="0" smtClean="0"/>
              <a:t>, </a:t>
            </a:r>
            <a:r>
              <a:rPr lang="cs-CZ" sz="2800" b="1" dirty="0" smtClean="0">
                <a:hlinkClick r:id="rId4" action="ppaction://hlinkfile" tooltip="Piškvorky"/>
              </a:rPr>
              <a:t>Piškvorky</a:t>
            </a:r>
            <a:r>
              <a:rPr lang="cs-CZ" sz="2800" b="1" dirty="0" smtClean="0"/>
              <a:t>, </a:t>
            </a:r>
            <a:r>
              <a:rPr lang="cs-CZ" sz="2800" b="1" dirty="0" smtClean="0">
                <a:hlinkClick r:id="rId5" action="ppaction://hlinkfile" tooltip="Šachy"/>
              </a:rPr>
              <a:t>Šachy</a:t>
            </a:r>
            <a:r>
              <a:rPr lang="cs-CZ" sz="2800" b="1" dirty="0" smtClean="0"/>
              <a:t>.</a:t>
            </a:r>
            <a:endParaRPr lang="cs-CZ" sz="2800" dirty="0" smtClean="0"/>
          </a:p>
          <a:p>
            <a:pPr>
              <a:defRPr/>
            </a:pPr>
            <a:endParaRPr lang="cs-CZ" sz="28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2800" dirty="0" smtClean="0"/>
              <a:t>V dnešní hodině budete pracovat s </a:t>
            </a:r>
            <a:r>
              <a:rPr lang="cs-CZ" sz="2800" dirty="0" smtClean="0"/>
              <a:t>tím, </a:t>
            </a:r>
            <a:r>
              <a:rPr lang="cs-CZ" sz="2800" dirty="0" smtClean="0"/>
              <a:t>co si z těchto her vyberete.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6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6491064" cy="4525963"/>
          </a:xfrm>
        </p:spPr>
        <p:txBody>
          <a:bodyPr/>
          <a:lstStyle/>
          <a:p>
            <a:pPr eaLnBrk="1" hangingPunct="1"/>
            <a:r>
              <a:rPr lang="cs-CZ" sz="2000" dirty="0" smtClean="0"/>
              <a:t>Microsoft Office – Kliparty</a:t>
            </a:r>
          </a:p>
          <a:p>
            <a:pPr eaLnBrk="1" hangingPunct="1"/>
            <a:r>
              <a:rPr lang="cs-CZ" sz="2000" dirty="0" smtClean="0">
                <a:hlinkClick r:id="rId2"/>
              </a:rPr>
              <a:t>http://office.microsoft.com/cs-cz/images/?CTT=6&amp;ver=14&amp;app=powerpnt.exe</a:t>
            </a:r>
            <a:endParaRPr lang="cs-CZ" sz="2000" dirty="0" smtClean="0"/>
          </a:p>
          <a:p>
            <a:pPr eaLnBrk="1" hangingPunct="1"/>
            <a:r>
              <a:rPr lang="cs-CZ" sz="2000" dirty="0" smtClean="0">
                <a:hlinkClick r:id="rId3"/>
              </a:rPr>
              <a:t>http://office.microsoft.com/cs-cz/images/results.aspx?ex=2&amp;qu=po%C4%8D%C3%ADta%C4%8Dov%C3%A9%20hry#ai:MP900422311|mt:0|</a:t>
            </a:r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05064"/>
            <a:ext cx="230425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26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307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Výchozí návrh</vt:lpstr>
      <vt:lpstr>Informatika  – Internet a počítačové hry</vt:lpstr>
      <vt:lpstr>Internet</vt:lpstr>
      <vt:lpstr>Počítačové hry</vt:lpstr>
      <vt:lpstr>Hry hrané po Internetu</vt:lpstr>
      <vt:lpstr>Co to je online hra</vt:lpstr>
      <vt:lpstr>Webová hra</vt:lpstr>
      <vt:lpstr>Pokyny k další práci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2010</dc:title>
  <dc:subject>Informatika</dc:subject>
  <dc:creator>Ing. Ladislav Novák</dc:creator>
  <cp:lastModifiedBy>Administrator</cp:lastModifiedBy>
  <cp:revision>35</cp:revision>
  <dcterms:created xsi:type="dcterms:W3CDTF">2010-09-07T16:44:12Z</dcterms:created>
  <dcterms:modified xsi:type="dcterms:W3CDTF">2012-06-03T14:43:39Z</dcterms:modified>
  <cp:category>DUM 2011-2012</cp:category>
</cp:coreProperties>
</file>