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Řada 2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Řada 3</c:v>
                </c:pt>
              </c:strCache>
            </c:strRef>
          </c:tx>
          <c:invertIfNegative val="0"/>
          <c:cat>
            <c:strRef>
              <c:f>List1!$A$2:$A$5</c:f>
              <c:strCache>
                <c:ptCount val="4"/>
                <c:pt idx="0">
                  <c:v>Kategorie 1</c:v>
                </c:pt>
                <c:pt idx="1">
                  <c:v>Kategorie 2</c:v>
                </c:pt>
                <c:pt idx="2">
                  <c:v>Kategorie 3</c:v>
                </c:pt>
                <c:pt idx="3">
                  <c:v>Kategorie 4</c:v>
                </c:pt>
              </c:strCache>
            </c:strRef>
          </c:cat>
          <c:val>
            <c:numRef>
              <c:f>List1!$D$2:$D$5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2364288"/>
        <c:axId val="102365824"/>
      </c:barChart>
      <c:catAx>
        <c:axId val="102364288"/>
        <c:scaling>
          <c:orientation val="minMax"/>
        </c:scaling>
        <c:delete val="0"/>
        <c:axPos val="b"/>
        <c:majorTickMark val="out"/>
        <c:minorTickMark val="none"/>
        <c:tickLblPos val="nextTo"/>
        <c:crossAx val="102365824"/>
        <c:crosses val="autoZero"/>
        <c:auto val="1"/>
        <c:lblAlgn val="ctr"/>
        <c:lblOffset val="100"/>
        <c:noMultiLvlLbl val="0"/>
      </c:catAx>
      <c:valAx>
        <c:axId val="102365824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02364288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2BB4715-65CB-4321-AC65-5996543F8915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9305E6C-EF34-4049-B20B-CFAA033B328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259633" y="188640"/>
            <a:ext cx="6480720" cy="1223963"/>
          </a:xfrm>
        </p:spPr>
        <p:txBody>
          <a:bodyPr/>
          <a:lstStyle/>
          <a:p>
            <a:pPr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Základy programu Excel</a:t>
            </a:r>
          </a:p>
        </p:txBody>
      </p:sp>
      <p:graphicFrame>
        <p:nvGraphicFramePr>
          <p:cNvPr id="2075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1104508"/>
              </p:ext>
            </p:extLst>
          </p:nvPr>
        </p:nvGraphicFramePr>
        <p:xfrm>
          <a:off x="1042988" y="1773238"/>
          <a:ext cx="7343775" cy="4522790"/>
        </p:xfrm>
        <a:graphic>
          <a:graphicData uri="http://schemas.openxmlformats.org/drawingml/2006/table">
            <a:tbl>
              <a:tblPr/>
              <a:tblGrid>
                <a:gridCol w="1719262"/>
                <a:gridCol w="562451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květen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47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Základy programu Excel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Office 2010 - Excel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sledují prezentaci a zapisují si poznámky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do sešitu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4531756"/>
      </p:ext>
    </p:extLst>
  </p:cSld>
  <p:clrMapOvr>
    <a:masterClrMapping/>
  </p:clrMapOvr>
  <p:transition advClick="0" advTm="2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648072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MS Excel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908720"/>
            <a:ext cx="7848872" cy="5544616"/>
          </a:xfrm>
        </p:spPr>
        <p:txBody>
          <a:bodyPr>
            <a:normAutofit fontScale="925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Tabulkový </a:t>
            </a:r>
            <a:r>
              <a:rPr lang="cs-CZ" sz="3600" dirty="0" smtClean="0">
                <a:solidFill>
                  <a:schemeClr val="tx1"/>
                </a:solidFill>
              </a:rPr>
              <a:t>procesor </a:t>
            </a:r>
            <a:r>
              <a:rPr lang="cs-CZ" sz="3600" dirty="0" smtClean="0">
                <a:solidFill>
                  <a:schemeClr val="tx1"/>
                </a:solidFill>
              </a:rPr>
              <a:t>Excel si můžeme představit jako papírový        sešit s několika listy. </a:t>
            </a:r>
          </a:p>
          <a:p>
            <a:pPr algn="l"/>
            <a:endParaRPr lang="cs-CZ" sz="3800" dirty="0" smtClean="0">
              <a:solidFill>
                <a:schemeClr val="tx1"/>
              </a:solidFill>
            </a:endParaRPr>
          </a:p>
          <a:p>
            <a:pPr algn="l"/>
            <a:endParaRPr lang="cs-CZ" sz="3600" dirty="0" smtClean="0">
              <a:solidFill>
                <a:schemeClr val="tx1"/>
              </a:solidFill>
            </a:endParaRPr>
          </a:p>
          <a:p>
            <a:pPr algn="l"/>
            <a:endParaRPr lang="cs-CZ" sz="3600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Jako v papírovém sešitě i v Excelu na jednotlivých listech mohou být </a:t>
            </a:r>
            <a:r>
              <a:rPr lang="cs-CZ" sz="3600" dirty="0" smtClean="0">
                <a:solidFill>
                  <a:schemeClr val="tx1"/>
                </a:solidFill>
              </a:rPr>
              <a:t>výpočty, </a:t>
            </a:r>
            <a:r>
              <a:rPr lang="cs-CZ" sz="3600" dirty="0" smtClean="0">
                <a:solidFill>
                  <a:schemeClr val="tx1"/>
                </a:solidFill>
              </a:rPr>
              <a:t>grafy, </a:t>
            </a:r>
            <a:r>
              <a:rPr lang="cs-CZ" sz="3600" dirty="0" smtClean="0">
                <a:solidFill>
                  <a:schemeClr val="tx1"/>
                </a:solidFill>
              </a:rPr>
              <a:t>obrázky…</a:t>
            </a:r>
            <a:endParaRPr lang="cs-CZ" sz="36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  <p:pic>
        <p:nvPicPr>
          <p:cNvPr id="4" name="Picture 2" descr="C:\Users\ucitel\Desktop\exce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2"/>
            <a:ext cx="1976284" cy="197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250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obsahuje: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sz="3200" dirty="0" smtClean="0"/>
              <a:t> V </a:t>
            </a:r>
            <a:r>
              <a:rPr lang="cs-CZ" sz="3200" dirty="0" smtClean="0"/>
              <a:t>každém sešitu je </a:t>
            </a:r>
            <a:r>
              <a:rPr lang="cs-CZ" sz="3200" u="sng" dirty="0" smtClean="0"/>
              <a:t>několik </a:t>
            </a:r>
            <a:r>
              <a:rPr lang="cs-CZ" sz="3200" u="sng" dirty="0" smtClean="0"/>
              <a:t>listů, </a:t>
            </a:r>
            <a:r>
              <a:rPr lang="cs-CZ" sz="3200" dirty="0"/>
              <a:t>v</a:t>
            </a:r>
            <a:r>
              <a:rPr lang="cs-CZ" sz="3200" dirty="0" smtClean="0"/>
              <a:t> kterých je </a:t>
            </a:r>
            <a:r>
              <a:rPr lang="cs-CZ" sz="3200" u="sng" dirty="0" smtClean="0"/>
              <a:t>mnoho buněk</a:t>
            </a:r>
            <a:r>
              <a:rPr lang="cs-CZ" sz="3200" dirty="0" smtClean="0"/>
              <a:t>. Do buňky můžete psát údaje:</a:t>
            </a:r>
          </a:p>
          <a:p>
            <a:pPr lvl="1"/>
            <a:r>
              <a:rPr lang="cs-CZ" sz="3200" b="1" dirty="0" smtClean="0"/>
              <a:t> Datum, čas</a:t>
            </a:r>
            <a:endParaRPr lang="cs-CZ" sz="3200" dirty="0" smtClean="0"/>
          </a:p>
          <a:p>
            <a:pPr lvl="1"/>
            <a:r>
              <a:rPr lang="cs-CZ" sz="3200" b="1" dirty="0" smtClean="0"/>
              <a:t> Číslo</a:t>
            </a:r>
            <a:endParaRPr lang="cs-CZ" sz="3200" dirty="0" smtClean="0"/>
          </a:p>
          <a:p>
            <a:pPr lvl="1"/>
            <a:r>
              <a:rPr lang="cs-CZ" sz="3200" b="1" dirty="0" smtClean="0"/>
              <a:t> Text</a:t>
            </a:r>
            <a:endParaRPr lang="cs-CZ" sz="3200" dirty="0" smtClean="0"/>
          </a:p>
          <a:p>
            <a:pPr lvl="1"/>
            <a:r>
              <a:rPr lang="cs-CZ" sz="3200" b="1" dirty="0" smtClean="0"/>
              <a:t> Rovnici</a:t>
            </a:r>
            <a:endParaRPr lang="cs-CZ" sz="3200" dirty="0" smtClean="0"/>
          </a:p>
          <a:p>
            <a:endParaRPr lang="cs-CZ" dirty="0"/>
          </a:p>
        </p:txBody>
      </p:sp>
      <p:pic>
        <p:nvPicPr>
          <p:cNvPr id="4" name="Picture 4" descr="C:\Users\ucitel\Desktop\excel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870" y="3773760"/>
            <a:ext cx="5328592" cy="2704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62385" y="4289869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Tady je text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4278114"/>
            <a:ext cx="5040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19</a:t>
            </a:r>
            <a:endParaRPr lang="cs-CZ" sz="12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6390577" y="2276872"/>
            <a:ext cx="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427984" y="2348880"/>
            <a:ext cx="2592288" cy="17281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148064" y="2348880"/>
            <a:ext cx="2016224" cy="17281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5" idx="1"/>
          </p:cNvCxnSpPr>
          <p:nvPr/>
        </p:nvCxnSpPr>
        <p:spPr>
          <a:xfrm flipV="1">
            <a:off x="2627784" y="4428369"/>
            <a:ext cx="2034601" cy="22476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6" idx="1"/>
          </p:cNvCxnSpPr>
          <p:nvPr/>
        </p:nvCxnSpPr>
        <p:spPr>
          <a:xfrm>
            <a:off x="2627784" y="4005064"/>
            <a:ext cx="936104" cy="4115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6493103" y="4874719"/>
            <a:ext cx="1116124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7051165" y="2348880"/>
            <a:ext cx="329147" cy="277786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100" y="5589240"/>
            <a:ext cx="561975" cy="144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7" name="Přímá spojnice se šipkou 26"/>
          <p:cNvCxnSpPr/>
          <p:nvPr/>
        </p:nvCxnSpPr>
        <p:spPr>
          <a:xfrm>
            <a:off x="3275856" y="5301208"/>
            <a:ext cx="792088" cy="3600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24328" y="1844824"/>
            <a:ext cx="7200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 flipH="1">
            <a:off x="7740352" y="1844824"/>
            <a:ext cx="504056" cy="38884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/>
          <p:nvPr/>
        </p:nvCxnSpPr>
        <p:spPr>
          <a:xfrm flipH="1">
            <a:off x="5292080" y="5733255"/>
            <a:ext cx="2448272" cy="43204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/>
          <p:nvPr/>
        </p:nvCxnSpPr>
        <p:spPr>
          <a:xfrm flipH="1">
            <a:off x="4757075" y="5733255"/>
            <a:ext cx="2983277" cy="43204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31138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963" y="116632"/>
            <a:ext cx="8229600" cy="850106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Excelu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můžeme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dělat: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712968" cy="5688632"/>
          </a:xfrm>
        </p:spPr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 </a:t>
            </a:r>
            <a:r>
              <a:rPr lang="cs-CZ" sz="2800" dirty="0" smtClean="0"/>
              <a:t>Do </a:t>
            </a:r>
            <a:r>
              <a:rPr lang="cs-CZ" sz="2800" dirty="0" smtClean="0"/>
              <a:t>MS Excelu lze kromě dat vkládat i další objekty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pPr lvl="1"/>
            <a:r>
              <a:rPr lang="cs-CZ" sz="3500" b="1" dirty="0" smtClean="0"/>
              <a:t> </a:t>
            </a:r>
            <a:r>
              <a:rPr lang="cs-CZ" sz="3500" b="1" dirty="0" smtClean="0"/>
              <a:t>Obrázek</a:t>
            </a:r>
          </a:p>
          <a:p>
            <a:pPr lvl="1" algn="r"/>
            <a:r>
              <a:rPr lang="cs-CZ" sz="3500" b="1" dirty="0" smtClean="0"/>
              <a:t> Klipart</a:t>
            </a:r>
          </a:p>
          <a:p>
            <a:pPr lvl="1"/>
            <a:endParaRPr lang="cs-CZ" sz="3500" dirty="0" smtClean="0"/>
          </a:p>
          <a:p>
            <a:pPr lvl="1"/>
            <a:r>
              <a:rPr lang="cs-CZ" sz="3500" b="1" dirty="0" smtClean="0"/>
              <a:t> Graf</a:t>
            </a:r>
            <a:r>
              <a:rPr lang="cs-CZ" sz="3500" dirty="0" smtClean="0"/>
              <a:t> </a:t>
            </a:r>
            <a:endParaRPr lang="cs-CZ" sz="3500" dirty="0" smtClean="0"/>
          </a:p>
          <a:p>
            <a:pPr lvl="1"/>
            <a:endParaRPr lang="cs-CZ" sz="3500" dirty="0" smtClean="0"/>
          </a:p>
          <a:p>
            <a:pPr lvl="1"/>
            <a:endParaRPr lang="cs-CZ" sz="3500" dirty="0"/>
          </a:p>
          <a:p>
            <a:pPr lvl="1"/>
            <a:r>
              <a:rPr lang="cs-CZ" sz="3500" b="1" dirty="0" smtClean="0"/>
              <a:t> </a:t>
            </a:r>
            <a:r>
              <a:rPr lang="cs-CZ" sz="3500" b="1" dirty="0" smtClean="0"/>
              <a:t>Textové pole</a:t>
            </a:r>
            <a:endParaRPr lang="cs-CZ" sz="3500" dirty="0" smtClean="0"/>
          </a:p>
          <a:p>
            <a:endParaRPr lang="cs-CZ" dirty="0"/>
          </a:p>
        </p:txBody>
      </p:sp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val="940617061"/>
              </p:ext>
            </p:extLst>
          </p:nvPr>
        </p:nvGraphicFramePr>
        <p:xfrm>
          <a:off x="2467653" y="3717032"/>
          <a:ext cx="2624517" cy="143164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4008" y="5892071"/>
            <a:ext cx="28803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Zde je textové pole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916832"/>
            <a:ext cx="2056003" cy="1542002"/>
          </a:xfrm>
          <a:prstGeom prst="rect">
            <a:avLst/>
          </a:prstGeom>
        </p:spPr>
      </p:pic>
      <p:pic>
        <p:nvPicPr>
          <p:cNvPr id="8" name="Picture 2" descr="C:\Users\administrator\AppData\Local\Microsoft\Windows\Temporary Internet Files\Content.IE5\P6BB26WG\MC900441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3717032"/>
            <a:ext cx="1927225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8739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5"/>
            <a:ext cx="7125113" cy="72008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zopakujeme: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110" y="2786737"/>
            <a:ext cx="813690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Co je to MS Excel?</a:t>
            </a:r>
          </a:p>
          <a:p>
            <a:endParaRPr lang="cs-CZ" sz="3000" dirty="0"/>
          </a:p>
          <a:p>
            <a:r>
              <a:rPr lang="cs-CZ" sz="3000" dirty="0" smtClean="0"/>
              <a:t>Co obsahuje MS Excel?</a:t>
            </a:r>
          </a:p>
          <a:p>
            <a:endParaRPr lang="cs-CZ" sz="3000" dirty="0"/>
          </a:p>
          <a:p>
            <a:r>
              <a:rPr lang="cs-CZ" sz="3000" dirty="0" smtClean="0"/>
              <a:t>Co do buněk můžeme psát?</a:t>
            </a:r>
          </a:p>
          <a:p>
            <a:endParaRPr lang="cs-CZ" sz="3000" dirty="0"/>
          </a:p>
          <a:p>
            <a:r>
              <a:rPr lang="cs-CZ" sz="3000" dirty="0" smtClean="0"/>
              <a:t>Co v něm můžeme dělat?</a:t>
            </a:r>
            <a:endParaRPr lang="cs-CZ" sz="3000" dirty="0"/>
          </a:p>
        </p:txBody>
      </p:sp>
      <p:pic>
        <p:nvPicPr>
          <p:cNvPr id="5" name="Picture 2" descr="C:\Users\ucitel\Desktop\exce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13772"/>
            <a:ext cx="1976284" cy="197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37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2204864"/>
            <a:ext cx="4653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Použito klipartů ze sady Office 2012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Vlastních zdrojů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748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115</TotalTime>
  <Words>188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 Základy programu Excel</vt:lpstr>
      <vt:lpstr>Co je to MS Excel</vt:lpstr>
      <vt:lpstr>Co obsahuje:</vt:lpstr>
      <vt:lpstr>Co v Excelu můžeme dělat:</vt:lpstr>
      <vt:lpstr>A nyní si zopakujeme: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je to MS Excel</dc:title>
  <dc:creator>Žák</dc:creator>
  <cp:lastModifiedBy>Administrator</cp:lastModifiedBy>
  <cp:revision>16</cp:revision>
  <dcterms:created xsi:type="dcterms:W3CDTF">2012-05-21T09:24:11Z</dcterms:created>
  <dcterms:modified xsi:type="dcterms:W3CDTF">2012-06-03T14:34:36Z</dcterms:modified>
</cp:coreProperties>
</file>