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</p:sldMasterIdLst>
  <p:notesMasterIdLst>
    <p:notesMasterId r:id="rId9"/>
  </p:notesMasterIdLst>
  <p:sldIdLst>
    <p:sldId id="257" r:id="rId2"/>
    <p:sldId id="261" r:id="rId3"/>
    <p:sldId id="263" r:id="rId4"/>
    <p:sldId id="262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70" d="100"/>
          <a:sy n="70" d="100"/>
        </p:scale>
        <p:origin x="-7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9357916-9F6F-477E-BB5F-9E793B0A369A}" type="datetimeFigureOut">
              <a:rPr lang="cs-CZ"/>
              <a:pPr>
                <a:defRPr/>
              </a:pPr>
              <a:t>26.2.2012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3354920-79EC-46C7-A27A-E7ED4D972D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00540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4F4211-B888-42A1-AAC1-698C639FADD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010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2F5CBC-C06D-4146-9EFA-1B4DC9BF74B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074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4E41D7-C6A0-4489-9B92-4AD734307E6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54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C8CEC-B369-49DB-BE36-EF16CCDD6C1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3045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07D99A-20F5-43BF-AE1E-A372F98AA00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814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4B217E-FC4C-48C6-8CBE-27446D48C5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531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438219-6E41-45A4-BFAA-A9AE05704E2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0846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0D64C4-32BF-4AFA-ADFE-C40E73CCA9C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4089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7A0A59-6900-4F64-90D6-3361E7D106E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86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2D9165-2ABA-407F-8F34-B2366A3367B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125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117552-BFB0-4F0B-8564-E5A0056BA2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268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10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2CD93E9-EA5B-4EBB-ACD5-E88AF8F7778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931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539592"/>
              </p:ext>
            </p:extLst>
          </p:nvPr>
        </p:nvGraphicFramePr>
        <p:xfrm>
          <a:off x="1665288" y="2414588"/>
          <a:ext cx="5813425" cy="282067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Jana Drtinová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kern="120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VY_41_INOVACE_4034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Desetinná čísla – slovní úlohy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Slovní úlohy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Verdana"/>
                          <a:ea typeface="Times New Roman"/>
                          <a:cs typeface="Arial"/>
                        </a:rPr>
                        <a:t>Pracovní list obsahuje </a:t>
                      </a:r>
                      <a:r>
                        <a:rPr lang="cs-CZ" sz="1200" dirty="0" smtClean="0">
                          <a:effectLst/>
                          <a:latin typeface="Verdana"/>
                          <a:ea typeface="Times New Roman"/>
                          <a:cs typeface="Arial"/>
                        </a:rPr>
                        <a:t>tři slovní </a:t>
                      </a:r>
                      <a:r>
                        <a:rPr lang="cs-CZ" sz="1200" dirty="0">
                          <a:effectLst/>
                          <a:latin typeface="Verdana"/>
                          <a:ea typeface="Times New Roman"/>
                          <a:cs typeface="Arial"/>
                        </a:rPr>
                        <a:t>úlohy na zopakování a procvičení početních operací s </a:t>
                      </a:r>
                      <a:r>
                        <a:rPr lang="cs-CZ" sz="1200" dirty="0" smtClean="0">
                          <a:effectLst/>
                          <a:latin typeface="Verdana"/>
                          <a:ea typeface="Times New Roman"/>
                          <a:cs typeface="Arial"/>
                        </a:rPr>
                        <a:t>desetinnými čísly.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umí řešit slovní úlohy. K řešení používá své znalosti o desetinných číslech.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Pracovní list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60648"/>
            <a:ext cx="712879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dirty="0"/>
              <a:t>Na účtu bylo za 3 kg brambor 32,70 Kč a za půl kila cibule 5,50 Kč. Co je dražší, 1 kg brambor, nebo 1 kg </a:t>
            </a:r>
            <a:r>
              <a:rPr lang="cs-CZ" sz="2800" dirty="0" smtClean="0"/>
              <a:t>cibule?</a:t>
            </a:r>
            <a:endParaRPr lang="cs-CZ" sz="2800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700808"/>
            <a:ext cx="7704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3 kg brambor ……………………………………32,70 Kč</a:t>
            </a:r>
          </a:p>
          <a:p>
            <a:r>
              <a:rPr lang="cs-CZ" sz="2400" dirty="0" smtClean="0">
                <a:solidFill>
                  <a:srgbClr val="0070C0"/>
                </a:solidFill>
              </a:rPr>
              <a:t>0,5 kg cibule ………………………………….......5,50 Kč</a:t>
            </a:r>
          </a:p>
          <a:p>
            <a:r>
              <a:rPr lang="cs-CZ" sz="2400" dirty="0" smtClean="0">
                <a:solidFill>
                  <a:srgbClr val="0070C0"/>
                </a:solidFill>
              </a:rPr>
              <a:t>1 kg brambor …………………………………………x Kč</a:t>
            </a:r>
          </a:p>
          <a:p>
            <a:r>
              <a:rPr lang="cs-CZ" sz="2400" dirty="0" smtClean="0">
                <a:solidFill>
                  <a:srgbClr val="0070C0"/>
                </a:solidFill>
              </a:rPr>
              <a:t>1 kg cibule ………………………………………….…y Kč</a:t>
            </a:r>
            <a:endParaRPr lang="cs-CZ" sz="2400" dirty="0">
              <a:solidFill>
                <a:srgbClr val="0070C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395536" y="3212976"/>
            <a:ext cx="8352928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1114580" y="3313946"/>
            <a:ext cx="273630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x</a:t>
            </a:r>
            <a:r>
              <a:rPr lang="cs-CZ" sz="2800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= 32,70 </a:t>
            </a:r>
            <a:r>
              <a:rPr lang="cs-CZ" sz="2800" dirty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cs-CZ" sz="2800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3</a:t>
            </a:r>
          </a:p>
          <a:p>
            <a:r>
              <a:rPr lang="cs-CZ" sz="2800" u="dbl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x = 10,9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3284984"/>
            <a:ext cx="273630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</a:t>
            </a:r>
            <a:r>
              <a:rPr lang="cs-CZ" sz="2800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= 5,5 . 2</a:t>
            </a:r>
          </a:p>
          <a:p>
            <a:r>
              <a:rPr lang="cs-CZ" sz="2800" u="dbl" dirty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</a:t>
            </a:r>
            <a:r>
              <a:rPr lang="cs-CZ" sz="2800" u="dbl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= 11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31840" y="4293096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dbl" dirty="0" smtClean="0">
                <a:solidFill>
                  <a:srgbClr val="0070C0"/>
                </a:solidFill>
              </a:rPr>
              <a:t>10,9 </a:t>
            </a:r>
            <a:r>
              <a:rPr lang="en-US" sz="2800" u="dbl" dirty="0" smtClean="0">
                <a:solidFill>
                  <a:srgbClr val="0070C0"/>
                </a:solidFill>
              </a:rPr>
              <a:t>&lt; 11</a:t>
            </a:r>
            <a:endParaRPr lang="cs-CZ" sz="2800" u="dbl" dirty="0">
              <a:solidFill>
                <a:srgbClr val="0070C0"/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395536" y="4941168"/>
            <a:ext cx="8352928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323528" y="5066020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70C0"/>
                </a:solidFill>
              </a:rPr>
              <a:t>x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= 10,9 Kč        y = 11 Kč         10,9 Kč </a:t>
            </a:r>
            <a:r>
              <a:rPr lang="en-US" sz="2800" dirty="0" smtClean="0">
                <a:solidFill>
                  <a:srgbClr val="0070C0"/>
                </a:solidFill>
              </a:rPr>
              <a:t>&lt; 11</a:t>
            </a:r>
            <a:r>
              <a:rPr lang="cs-CZ" sz="2800" dirty="0" smtClean="0">
                <a:solidFill>
                  <a:srgbClr val="0070C0"/>
                </a:solidFill>
              </a:rPr>
              <a:t> Kč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3528" y="5642084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Dražší je 1 kg cibule.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Jana\AppData\Local\Microsoft\Windows\Temporary Internet Files\Content.IE5\Z153GQ2B\MC9001124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35682" flipH="1">
            <a:off x="7374311" y="481926"/>
            <a:ext cx="1665691" cy="89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na\AppData\Local\Microsoft\Windows\Temporary Internet Files\Content.IE5\G1UHAENK\MC9002153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2502" y="5589239"/>
            <a:ext cx="1277293" cy="1118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717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4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0648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Maminka koupila 3 kg brambor po 31,50 Kč, sýr za 28,90 Kč, 10 rohlíků po 2,40 Kč, salám za 56,90 Kč, mléko za 54,60 Kč a banány za 89,20 Kč. Kolik korun maminka v obchodě utratila? </a:t>
            </a:r>
          </a:p>
        </p:txBody>
      </p:sp>
      <p:pic>
        <p:nvPicPr>
          <p:cNvPr id="3075" name="Picture 3" descr="C:\Users\Jana\AppData\Local\Microsoft\Windows\Temporary Internet Files\Content.IE5\NN68OJ4V\MC9001507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91348"/>
            <a:ext cx="2609001" cy="2557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6144" y="3645024"/>
            <a:ext cx="6308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V peněžence měla 4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00</a:t>
            </a:r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,- Kč, budou 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mamince </a:t>
            </a:r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tyto </a:t>
            </a:r>
            <a:endParaRPr lang="cs-CZ" sz="3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peníze stačit </a:t>
            </a:r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na nákup?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7559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188640"/>
            <a:ext cx="69847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 kg brambor .…………………po 31,50 Kč</a:t>
            </a:r>
          </a:p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Sýr ………………..….……..……….. 28,90 Kč</a:t>
            </a:r>
          </a:p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10 rohlíků ………..……………….po 2,40 Kč</a:t>
            </a:r>
          </a:p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Salám ….………..…….…………....56,90 Kč</a:t>
            </a:r>
          </a:p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Mléko ………….……….……………..54,60 Kč</a:t>
            </a:r>
          </a:p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Banány …………….………….………89,20 Kč</a:t>
            </a:r>
          </a:p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 peněžence ……………………..…400,- Kč</a:t>
            </a:r>
          </a:p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Celkem ………………………………………..x Kč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395536" y="3356992"/>
            <a:ext cx="835292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67544" y="4797152"/>
            <a:ext cx="82809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539552" y="4797152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x = 348,10 Kč 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5373216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Maminka zaplatí 348,10 Kč. 400,- Kč bude mamince na zaplacení stačit.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7544" y="3617148"/>
            <a:ext cx="82809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x</a:t>
            </a: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 3. 31,5 + 28,9 + 10. 2,4 + 56,9 + 54,6 + 89,2</a:t>
            </a:r>
          </a:p>
          <a:p>
            <a:r>
              <a:rPr lang="cs-CZ" sz="2400" u="dbl" dirty="0">
                <a:latin typeface="Verdana" pitchFamily="34" charset="0"/>
                <a:ea typeface="Verdana" pitchFamily="34" charset="0"/>
                <a:cs typeface="Verdana" pitchFamily="34" charset="0"/>
              </a:rPr>
              <a:t>x</a:t>
            </a:r>
            <a:r>
              <a:rPr lang="cs-CZ" sz="2400" u="db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 348,1</a:t>
            </a:r>
          </a:p>
          <a:p>
            <a:endParaRPr lang="cs-CZ" dirty="0"/>
          </a:p>
        </p:txBody>
      </p:sp>
      <p:pic>
        <p:nvPicPr>
          <p:cNvPr id="11" name="Picture 3" descr="C:\Users\Jana\AppData\Local\Microsoft\Windows\Temporary Internet Files\Content.IE5\NN68OJ4V\MC9001507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24884"/>
            <a:ext cx="1950308" cy="191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4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61612"/>
            <a:ext cx="856895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Cena jedné SMS je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3,60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Kč,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jedna minuta hovoru stojí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0,90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Kč. V 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září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jsi poslal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35 SMS zpráv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a provolal 15 minut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Tvůj kredit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 září byl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150 Kč.</a:t>
            </a:r>
            <a:endParaRPr lang="cs-CZ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/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/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Kolik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korun zaplatíš za SMS poslané v 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září?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/>
            <a:endParaRPr lang="cs-CZ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/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Kolik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korun zaplatíš za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zářijová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volání?</a:t>
            </a:r>
          </a:p>
          <a:p>
            <a:pPr lvl="0" algn="just"/>
            <a:endParaRPr lang="cs-CZ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just"/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Kolik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korun ti ještě zbývá?</a:t>
            </a:r>
          </a:p>
          <a:p>
            <a:endParaRPr lang="cs-CZ" dirty="0"/>
          </a:p>
        </p:txBody>
      </p:sp>
      <p:pic>
        <p:nvPicPr>
          <p:cNvPr id="1026" name="Picture 2" descr="C:\Users\Jana\AppData\Local\Microsoft\Windows\Temporary Internet Files\Content.IE5\TE9MCRVS\MC90043257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756" y="3462371"/>
            <a:ext cx="3196724" cy="3196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84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188640"/>
            <a:ext cx="81369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Kredit ………………………………..…..150,- Kč</a:t>
            </a:r>
          </a:p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min hovoru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…....………….……..…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0,90 Kč</a:t>
            </a:r>
          </a:p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SMS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…………….……………..………..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3,60 Kč</a:t>
            </a:r>
          </a:p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35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min hovoru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………..…….…………....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x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Kč</a:t>
            </a:r>
          </a:p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15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SMS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…………………….……….………….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y Kč</a:t>
            </a:r>
          </a:p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Zbyde………………………….………….………z Kč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395536" y="2852936"/>
            <a:ext cx="835292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1115616" y="2923156"/>
            <a:ext cx="273630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x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 35 . 0,9</a:t>
            </a:r>
          </a:p>
          <a:p>
            <a:r>
              <a:rPr lang="cs-CZ" sz="2800" u="db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x = 31,5</a:t>
            </a:r>
          </a:p>
          <a:p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467544" y="5095637"/>
            <a:ext cx="82809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539552" y="5095637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x = 31,50 Kč    y = 54 Kč    z = 64,50 Kč    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5661248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 září za SMS zaplatím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54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Kč, za hovory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31,50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Kč a zbyde mi 64,50 Kč.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907704" y="4025636"/>
            <a:ext cx="423677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z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 150 – (31,5 + 54)</a:t>
            </a:r>
          </a:p>
          <a:p>
            <a:r>
              <a:rPr lang="cs-CZ" sz="2800" u="db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 = 64,5</a:t>
            </a:r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16016" y="2924944"/>
            <a:ext cx="273630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y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5 . 3,6</a:t>
            </a:r>
          </a:p>
          <a:p>
            <a:r>
              <a:rPr lang="cs-CZ" sz="2800" u="dbl" dirty="0">
                <a:latin typeface="Verdana" pitchFamily="34" charset="0"/>
                <a:ea typeface="Verdana" pitchFamily="34" charset="0"/>
                <a:cs typeface="Verdana" pitchFamily="34" charset="0"/>
              </a:rPr>
              <a:t>y</a:t>
            </a:r>
            <a:r>
              <a:rPr lang="cs-CZ" sz="2800" u="dbl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 54</a:t>
            </a:r>
          </a:p>
          <a:p>
            <a:endParaRPr lang="cs-CZ" dirty="0"/>
          </a:p>
        </p:txBody>
      </p:sp>
      <p:pic>
        <p:nvPicPr>
          <p:cNvPr id="12" name="Picture 2" descr="C:\Users\Jana\AppData\Local\Microsoft\Windows\Temporary Internet Files\Content.IE5\TE9MCRVS\MC90043257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010" y="3034215"/>
            <a:ext cx="2017906" cy="201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880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044824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www.office.microsoft.com</a:t>
            </a:r>
          </a:p>
          <a:p>
            <a:pPr marL="0" indent="0">
              <a:buNone/>
            </a:pPr>
            <a:r>
              <a:rPr lang="cs-CZ" dirty="0" smtClean="0"/>
              <a:t>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564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397</TotalTime>
  <Words>396</Words>
  <Application>Microsoft Office PowerPoint</Application>
  <PresentationFormat>Předvádění na obrazovce (4:3)</PresentationFormat>
  <Paragraphs>71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Jana</cp:lastModifiedBy>
  <cp:revision>43</cp:revision>
  <dcterms:created xsi:type="dcterms:W3CDTF">2010-10-19T08:27:42Z</dcterms:created>
  <dcterms:modified xsi:type="dcterms:W3CDTF">2012-02-26T16:30:26Z</dcterms:modified>
</cp:coreProperties>
</file>