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9" r:id="rId2"/>
    <p:sldId id="256" r:id="rId3"/>
    <p:sldId id="276" r:id="rId4"/>
    <p:sldId id="271" r:id="rId5"/>
    <p:sldId id="257" r:id="rId6"/>
    <p:sldId id="273" r:id="rId7"/>
    <p:sldId id="275" r:id="rId8"/>
    <p:sldId id="274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432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C39B5D-22B9-4585-98F9-885921B3CD0C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39DC4D-CF0F-44CD-80A3-D054659C78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491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39DC4D-CF0F-44CD-80A3-D054659C781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3886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10C01A1F-6C4B-4F0B-99BA-347A2B0424AF}" type="datetimeFigureOut">
              <a:rPr lang="cs-CZ" smtClean="0"/>
              <a:t>4.6.2012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gis.kraj-jihocesky.cz/mapy/orto2008/mapa.jsp" TargetMode="External"/><Relationship Id="rId2" Type="http://schemas.openxmlformats.org/officeDocument/2006/relationships/hyperlink" Target="http://gis.kraj-jihocesky.cz/mapy/obce/mapa.jsp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kraj-jihocesky.cz/index.php?par%5bid_v%5d=348&amp;par%5blang%5d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74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5723576"/>
              </p:ext>
            </p:extLst>
          </p:nvPr>
        </p:nvGraphicFramePr>
        <p:xfrm>
          <a:off x="1665288" y="2348706"/>
          <a:ext cx="5813425" cy="283019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Jana Drtinová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smtClean="0"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VY_32_INOVACE_3088</a:t>
                      </a:r>
                      <a:endParaRPr lang="cs-CZ" sz="1200" b="0" i="0" u="none" strike="noStrike" dirty="0">
                        <a:solidFill>
                          <a:schemeClr val="tx2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Jihočeský kraj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Jihočeský kraj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Regionální výchova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 obsahuje základní údaje o Jihočeském kraji. Žáci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musí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mít přístup na internet.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Žák umí vyhledat a pracovat s informacemi o Jihočeském kraji.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9300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84784"/>
            <a:ext cx="6406480" cy="3024336"/>
          </a:xfrm>
        </p:spPr>
        <p:txBody>
          <a:bodyPr>
            <a:noAutofit/>
          </a:bodyPr>
          <a:lstStyle/>
          <a:p>
            <a:pPr algn="ctr"/>
            <a:r>
              <a:rPr lang="cs-CZ" sz="9600" b="1" dirty="0" smtClean="0"/>
              <a:t>Jihočeský kraj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893797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123002"/>
            <a:ext cx="3456384" cy="176275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4797152"/>
            <a:ext cx="1612900" cy="11684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461" y="1484784"/>
            <a:ext cx="1647145" cy="197138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03548" y="3356992"/>
            <a:ext cx="5688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z</a:t>
            </a:r>
            <a:r>
              <a:rPr lang="cs-CZ" sz="3600" dirty="0" smtClean="0"/>
              <a:t>nak Jihočeského kraje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43808" y="476672"/>
            <a:ext cx="5299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l</a:t>
            </a:r>
            <a:r>
              <a:rPr lang="cs-CZ" sz="3600" dirty="0" smtClean="0"/>
              <a:t>ogo Jihočeského kraje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07704" y="5877272"/>
            <a:ext cx="5040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v</a:t>
            </a:r>
            <a:r>
              <a:rPr lang="cs-CZ" sz="3600" dirty="0" smtClean="0"/>
              <a:t>lajka Jihočeského kraj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149867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97360" y="274638"/>
            <a:ext cx="4042792" cy="1143000"/>
          </a:xfrm>
        </p:spPr>
        <p:txBody>
          <a:bodyPr/>
          <a:lstStyle/>
          <a:p>
            <a:pPr algn="ctr"/>
            <a:r>
              <a:rPr lang="cs-CZ" b="1" dirty="0" smtClean="0"/>
              <a:t>Jihočeský kraj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52736"/>
            <a:ext cx="7620000" cy="48006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Leží převážně na jihu Čech, ale okolím Dačic zasahuje i na Moravu.</a:t>
            </a:r>
          </a:p>
          <a:p>
            <a:pPr marL="114300" indent="0">
              <a:buNone/>
            </a:pPr>
            <a:endParaRPr lang="cs-CZ" sz="3200" b="1" dirty="0" smtClean="0"/>
          </a:p>
          <a:p>
            <a:r>
              <a:rPr lang="cs-CZ" sz="3200" b="1" dirty="0" smtClean="0"/>
              <a:t>Rozloha kraje je 10 056 km</a:t>
            </a:r>
            <a:r>
              <a:rPr lang="cs-CZ" sz="3200" b="1" baseline="30000" dirty="0" smtClean="0"/>
              <a:t>2</a:t>
            </a:r>
            <a:r>
              <a:rPr lang="cs-CZ" sz="3200" b="1" dirty="0" smtClean="0"/>
              <a:t>.</a:t>
            </a:r>
          </a:p>
          <a:p>
            <a:pPr marL="114300" indent="0">
              <a:buNone/>
            </a:pPr>
            <a:endParaRPr lang="cs-CZ" sz="3200" b="1" dirty="0" smtClean="0"/>
          </a:p>
          <a:p>
            <a:r>
              <a:rPr lang="cs-CZ" sz="3200" b="1" dirty="0" smtClean="0"/>
              <a:t>Žije zde 637 460 obyvatel.</a:t>
            </a:r>
          </a:p>
          <a:p>
            <a:pPr marL="114300" indent="0">
              <a:buNone/>
            </a:pPr>
            <a:endParaRPr lang="cs-CZ" sz="3200" b="1" dirty="0" smtClean="0"/>
          </a:p>
          <a:p>
            <a:r>
              <a:rPr lang="cs-CZ" sz="3200" b="1" dirty="0" smtClean="0"/>
              <a:t>Má 623 obcí z toho 53 měst.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968309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Administrativní členění kraje </a:t>
            </a:r>
            <a:endParaRPr lang="cs-CZ" sz="4400" b="1" dirty="0"/>
          </a:p>
        </p:txBody>
      </p:sp>
      <p:pic>
        <p:nvPicPr>
          <p:cNvPr id="12" name="Zástupný symbol pro obsah 11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735" y="1600200"/>
            <a:ext cx="6494929" cy="4800600"/>
          </a:xfrm>
        </p:spPr>
      </p:pic>
      <p:sp>
        <p:nvSpPr>
          <p:cNvPr id="3" name="TextovéPole 2"/>
          <p:cNvSpPr txBox="1"/>
          <p:nvPr/>
        </p:nvSpPr>
        <p:spPr>
          <a:xfrm>
            <a:off x="683568" y="1340768"/>
            <a:ext cx="72008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Mapa 1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475878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7620000" cy="1612776"/>
          </a:xfrm>
        </p:spPr>
        <p:txBody>
          <a:bodyPr/>
          <a:lstStyle/>
          <a:p>
            <a:pPr marL="114300" indent="0">
              <a:buNone/>
            </a:pPr>
            <a:r>
              <a:rPr lang="cs-CZ" sz="3200" dirty="0" smtClean="0"/>
              <a:t>Teď jsi viděl administrativní členění Jihočeského kraje. Jihočeský kraj má 7 okresů. Zkus všech 7 vyjmenovat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735" y="1701947"/>
            <a:ext cx="6720617" cy="4967413"/>
          </a:xfrm>
          <a:prstGeom prst="rect">
            <a:avLst/>
          </a:prstGeom>
        </p:spPr>
      </p:pic>
      <p:sp>
        <p:nvSpPr>
          <p:cNvPr id="5" name="Ovál 4"/>
          <p:cNvSpPr/>
          <p:nvPr/>
        </p:nvSpPr>
        <p:spPr>
          <a:xfrm>
            <a:off x="4644008" y="2564904"/>
            <a:ext cx="540060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148064" y="3933056"/>
            <a:ext cx="1296144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304277" y="5445224"/>
            <a:ext cx="1224136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988353" y="2708920"/>
            <a:ext cx="719551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123992" y="4185653"/>
            <a:ext cx="935840" cy="25145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979844" y="3068960"/>
            <a:ext cx="791956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347864" y="4437112"/>
            <a:ext cx="1224136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1916832"/>
            <a:ext cx="72008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Mapa 2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459905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74638"/>
            <a:ext cx="6059016" cy="1143000"/>
          </a:xfrm>
        </p:spPr>
        <p:txBody>
          <a:bodyPr/>
          <a:lstStyle/>
          <a:p>
            <a:r>
              <a:rPr lang="cs-CZ" dirty="0" smtClean="0"/>
              <a:t>Zjisti pomocí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457200">
              <a:buFont typeface="+mj-lt"/>
              <a:buAutoNum type="arabicParenR"/>
            </a:pPr>
            <a:r>
              <a:rPr lang="cs-CZ" dirty="0" smtClean="0"/>
              <a:t>Který okres je nejlidnatější:</a:t>
            </a:r>
          </a:p>
          <a:p>
            <a:pPr marL="571500" indent="-457200">
              <a:buFont typeface="+mj-lt"/>
              <a:buAutoNum type="arabicParenR"/>
            </a:pPr>
            <a:endParaRPr lang="cs-CZ" dirty="0" smtClean="0"/>
          </a:p>
          <a:p>
            <a:pPr marL="571500" indent="-457200">
              <a:buFont typeface="+mj-lt"/>
              <a:buAutoNum type="arabicParenR"/>
            </a:pPr>
            <a:endParaRPr lang="cs-CZ" dirty="0" smtClean="0"/>
          </a:p>
          <a:p>
            <a:pPr marL="571500" indent="-457200">
              <a:buFont typeface="+mj-lt"/>
              <a:buAutoNum type="arabicParenR"/>
            </a:pPr>
            <a:r>
              <a:rPr lang="cs-CZ" dirty="0" smtClean="0"/>
              <a:t>Který okres má nejméně obyvatel:</a:t>
            </a:r>
          </a:p>
          <a:p>
            <a:pPr marL="571500" indent="-457200">
              <a:buFont typeface="+mj-lt"/>
              <a:buAutoNum type="arabicParenR"/>
            </a:pPr>
            <a:endParaRPr lang="cs-CZ" dirty="0" smtClean="0"/>
          </a:p>
          <a:p>
            <a:pPr marL="571500" indent="-457200">
              <a:buFont typeface="+mj-lt"/>
              <a:buAutoNum type="arabicParenR"/>
            </a:pPr>
            <a:endParaRPr lang="cs-CZ" dirty="0" smtClean="0"/>
          </a:p>
          <a:p>
            <a:pPr marL="571500" indent="-457200">
              <a:buFont typeface="+mj-lt"/>
              <a:buAutoNum type="arabicParenR"/>
            </a:pPr>
            <a:r>
              <a:rPr lang="cs-CZ" dirty="0" smtClean="0"/>
              <a:t>Co z jihočeského kraje bylo zapsáno na seznam UNESCO:</a:t>
            </a:r>
          </a:p>
          <a:p>
            <a:pPr marL="11430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32040" y="1628800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/>
                </a:solidFill>
              </a:rPr>
              <a:t>České Budějovice</a:t>
            </a:r>
            <a:endParaRPr lang="cs-CZ" sz="2000" dirty="0">
              <a:solidFill>
                <a:schemeClr val="accent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52120" y="2806806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/>
                </a:solidFill>
              </a:rPr>
              <a:t>Prachatice</a:t>
            </a:r>
            <a:endParaRPr lang="cs-CZ" sz="2000" dirty="0">
              <a:solidFill>
                <a:schemeClr val="accent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27784" y="4560886"/>
            <a:ext cx="3456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/>
                </a:solidFill>
              </a:rPr>
              <a:t>Centrum Českého Krumlova </a:t>
            </a:r>
          </a:p>
          <a:p>
            <a:r>
              <a:rPr lang="cs-CZ" sz="2000" dirty="0">
                <a:solidFill>
                  <a:schemeClr val="accent2"/>
                </a:solidFill>
              </a:rPr>
              <a:t> </a:t>
            </a:r>
            <a:r>
              <a:rPr lang="cs-CZ" sz="2000" dirty="0" smtClean="0">
                <a:solidFill>
                  <a:schemeClr val="accent2"/>
                </a:solidFill>
              </a:rPr>
              <a:t>     a vesnice Holašovice</a:t>
            </a:r>
            <a:endParaRPr lang="cs-CZ" sz="20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2989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05272" y="274638"/>
            <a:ext cx="6131024" cy="1143000"/>
          </a:xfrm>
        </p:spPr>
        <p:txBody>
          <a:bodyPr/>
          <a:lstStyle/>
          <a:p>
            <a:r>
              <a:rPr lang="cs-CZ" dirty="0" smtClean="0"/>
              <a:t>Zjisti pomocí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457200">
              <a:buFont typeface="+mj-lt"/>
              <a:buAutoNum type="arabicParenR"/>
            </a:pPr>
            <a:r>
              <a:rPr lang="cs-CZ" dirty="0" smtClean="0"/>
              <a:t>Největší města Jižních Čech a seřaď je podle počtu obyvatel.</a:t>
            </a:r>
          </a:p>
          <a:p>
            <a:pPr marL="571500" indent="-457200">
              <a:buFont typeface="+mj-lt"/>
              <a:buAutoNum type="arabicParenR"/>
            </a:pPr>
            <a:endParaRPr lang="cs-CZ" dirty="0" smtClean="0"/>
          </a:p>
          <a:p>
            <a:pPr marL="571500" indent="-457200">
              <a:buFont typeface="+mj-lt"/>
              <a:buAutoNum type="arabicParenR"/>
            </a:pPr>
            <a:r>
              <a:rPr lang="cs-CZ" dirty="0" smtClean="0"/>
              <a:t>Čím se vyznačuje hospodářství Jihočeského kraje.</a:t>
            </a:r>
          </a:p>
          <a:p>
            <a:pPr marL="571500" indent="-457200">
              <a:buFont typeface="+mj-lt"/>
              <a:buAutoNum type="arabicParenR"/>
            </a:pPr>
            <a:endParaRPr lang="cs-CZ" dirty="0" smtClean="0"/>
          </a:p>
          <a:p>
            <a:pPr marL="571500" indent="-457200">
              <a:buFont typeface="+mj-lt"/>
              <a:buAutoNum type="arabicParenR"/>
            </a:pPr>
            <a:r>
              <a:rPr lang="cs-CZ" dirty="0" smtClean="0"/>
              <a:t>Kolik má Jihočeský kraj zastupitelů?</a:t>
            </a:r>
          </a:p>
          <a:p>
            <a:pPr marL="571500" indent="-457200">
              <a:buFont typeface="+mj-lt"/>
              <a:buAutoNum type="arabicParenR"/>
            </a:pPr>
            <a:endParaRPr lang="cs-CZ" dirty="0" smtClean="0"/>
          </a:p>
          <a:p>
            <a:pPr marL="571500" indent="-457200">
              <a:buFont typeface="+mj-lt"/>
              <a:buAutoNum type="arabicParenR"/>
            </a:pPr>
            <a:r>
              <a:rPr lang="cs-CZ" dirty="0" smtClean="0"/>
              <a:t>Jaké je hlavní krajské město Jižních Čech?</a:t>
            </a:r>
          </a:p>
          <a:p>
            <a:pPr marL="571500" indent="-457200">
              <a:buFont typeface="+mj-lt"/>
              <a:buAutoNum type="arabicParenR"/>
            </a:pPr>
            <a:endParaRPr lang="cs-CZ" dirty="0" smtClean="0"/>
          </a:p>
          <a:p>
            <a:pPr marL="571500" indent="-457200">
              <a:buFont typeface="+mj-lt"/>
              <a:buAutoNum type="arabicParenR"/>
            </a:pPr>
            <a:r>
              <a:rPr lang="cs-CZ" dirty="0" smtClean="0"/>
              <a:t>Jaká je nezaměstnanost v Jihočeském kraji? </a:t>
            </a:r>
          </a:p>
          <a:p>
            <a:pPr marL="114300" indent="0">
              <a:buNone/>
            </a:pPr>
            <a:r>
              <a:rPr lang="cs-CZ" dirty="0" smtClean="0"/>
              <a:t>     Jaká je v celé České republice?</a:t>
            </a:r>
            <a:endParaRPr lang="cs-CZ" dirty="0"/>
          </a:p>
          <a:p>
            <a:pPr marL="571500" indent="-457200">
              <a:buFont typeface="+mj-lt"/>
              <a:buAutoNum type="arabicParenR"/>
            </a:pPr>
            <a:endParaRPr lang="cs-CZ" dirty="0" smtClean="0"/>
          </a:p>
          <a:p>
            <a:pPr marL="11430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514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7620000" cy="4988024"/>
          </a:xfrm>
        </p:spPr>
        <p:txBody>
          <a:bodyPr>
            <a:normAutofit lnSpcReduction="10000"/>
          </a:bodyPr>
          <a:lstStyle/>
          <a:p>
            <a:pPr marL="114300" indent="0">
              <a:buNone/>
            </a:pPr>
            <a:r>
              <a:rPr lang="cs-CZ" sz="2800" dirty="0" smtClean="0"/>
              <a:t>Archiv autora</a:t>
            </a:r>
          </a:p>
          <a:p>
            <a:pPr marL="114300" indent="0">
              <a:buNone/>
            </a:pPr>
            <a:endParaRPr lang="cs-CZ" sz="2800" dirty="0" smtClean="0"/>
          </a:p>
          <a:p>
            <a:pPr marL="114300" indent="0">
              <a:buNone/>
            </a:pPr>
            <a:r>
              <a:rPr lang="cs-CZ" sz="2800" dirty="0" smtClean="0"/>
              <a:t>Mapa 1.</a:t>
            </a:r>
            <a:r>
              <a:rPr lang="cs-CZ" sz="2800" dirty="0"/>
              <a:t> </a:t>
            </a:r>
            <a:r>
              <a:rPr lang="cs-CZ" sz="2800" u="sng" dirty="0" smtClean="0">
                <a:hlinkClick r:id="rId2"/>
              </a:rPr>
              <a:t>http</a:t>
            </a:r>
            <a:r>
              <a:rPr lang="cs-CZ" sz="2800" u="sng" dirty="0">
                <a:hlinkClick r:id="rId2"/>
              </a:rPr>
              <a:t>://</a:t>
            </a:r>
            <a:r>
              <a:rPr lang="cs-CZ" sz="2800" u="sng" dirty="0" smtClean="0">
                <a:hlinkClick r:id="rId2"/>
              </a:rPr>
              <a:t>gis.kraj-jihocesky.cz/mapy/obce/mapa.jsp</a:t>
            </a:r>
            <a:endParaRPr lang="cs-CZ" sz="2800" u="sng" dirty="0" smtClean="0"/>
          </a:p>
          <a:p>
            <a:pPr marL="114300" indent="0">
              <a:buNone/>
            </a:pPr>
            <a:r>
              <a:rPr lang="cs-CZ" sz="2800" dirty="0" smtClean="0"/>
              <a:t>Mapa 2. </a:t>
            </a:r>
            <a:r>
              <a:rPr lang="cs-CZ" sz="2800" u="sng" dirty="0" smtClean="0">
                <a:hlinkClick r:id="rId3"/>
              </a:rPr>
              <a:t>http</a:t>
            </a:r>
            <a:r>
              <a:rPr lang="cs-CZ" sz="2800" u="sng" dirty="0">
                <a:hlinkClick r:id="rId3"/>
              </a:rPr>
              <a:t>://</a:t>
            </a:r>
            <a:r>
              <a:rPr lang="cs-CZ" sz="2800" u="sng" dirty="0" smtClean="0">
                <a:hlinkClick r:id="rId3"/>
              </a:rPr>
              <a:t>gis.kraj-jihocesky.cz/mapy/orto2008/mapa.jsp</a:t>
            </a:r>
            <a:endParaRPr lang="cs-CZ" sz="2800" u="sng" dirty="0" smtClean="0"/>
          </a:p>
          <a:p>
            <a:pPr marL="114300" indent="0">
              <a:buNone/>
            </a:pPr>
            <a:endParaRPr lang="cs-CZ" sz="2800" dirty="0" smtClean="0"/>
          </a:p>
          <a:p>
            <a:pPr marL="114300" indent="0">
              <a:buNone/>
            </a:pPr>
            <a:r>
              <a:rPr lang="cs-CZ" sz="2800" dirty="0" smtClean="0"/>
              <a:t>Symboly kraje:</a:t>
            </a:r>
          </a:p>
          <a:p>
            <a:pPr marL="114300" indent="0">
              <a:buNone/>
            </a:pPr>
            <a:r>
              <a:rPr lang="cs-CZ" sz="2800" dirty="0">
                <a:hlinkClick r:id="rId4"/>
              </a:rPr>
              <a:t>http://www.kraj-jihocesky.cz/index.php?par[id_v]=348&amp;par[lang]=</a:t>
            </a:r>
            <a:r>
              <a:rPr lang="cs-CZ" sz="2800" dirty="0" smtClean="0">
                <a:hlinkClick r:id="rId4"/>
              </a:rPr>
              <a:t>CS</a:t>
            </a:r>
            <a:endParaRPr lang="cs-CZ" sz="2800" dirty="0" smtClean="0"/>
          </a:p>
          <a:p>
            <a:pPr marL="114300" indent="0">
              <a:buNone/>
            </a:pPr>
            <a:endParaRPr lang="cs-CZ" sz="2800" dirty="0" smtClean="0"/>
          </a:p>
          <a:p>
            <a:pPr marL="114300" indent="0">
              <a:buNone/>
            </a:pPr>
            <a:endParaRPr lang="cs-CZ" sz="2800" u="sng" dirty="0" smtClean="0"/>
          </a:p>
          <a:p>
            <a:pPr marL="114300" indent="0">
              <a:buNone/>
            </a:pPr>
            <a:endParaRPr lang="cs-CZ" sz="2800" u="sng" dirty="0" smtClean="0"/>
          </a:p>
          <a:p>
            <a:pPr marL="114300" indent="0">
              <a:buNone/>
            </a:pPr>
            <a:endParaRPr lang="cs-CZ" sz="2800" u="sng" dirty="0">
              <a:solidFill>
                <a:srgbClr val="002060"/>
              </a:solidFill>
            </a:endParaRPr>
          </a:p>
          <a:p>
            <a:pPr marL="114300" indent="0">
              <a:buNone/>
            </a:pPr>
            <a:endParaRPr lang="cs-CZ" sz="2800" u="sng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67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404</TotalTime>
  <Words>248</Words>
  <Application>Microsoft Office PowerPoint</Application>
  <PresentationFormat>Předvádění na obrazovce (4:3)</PresentationFormat>
  <Paragraphs>71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Sousedství</vt:lpstr>
      <vt:lpstr>Prezentace aplikace PowerPoint</vt:lpstr>
      <vt:lpstr>Jihočeský kraj</vt:lpstr>
      <vt:lpstr>Prezentace aplikace PowerPoint</vt:lpstr>
      <vt:lpstr>Jihočeský kraj</vt:lpstr>
      <vt:lpstr>Administrativní členění kraje </vt:lpstr>
      <vt:lpstr>Prezentace aplikace PowerPoint</vt:lpstr>
      <vt:lpstr>Zjisti pomocí internetu</vt:lpstr>
      <vt:lpstr>Zjisti pomocí internetu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Třeboň</dc:title>
  <dc:creator>Jana</dc:creator>
  <cp:lastModifiedBy>Jana</cp:lastModifiedBy>
  <cp:revision>39</cp:revision>
  <dcterms:created xsi:type="dcterms:W3CDTF">2012-03-11T19:47:26Z</dcterms:created>
  <dcterms:modified xsi:type="dcterms:W3CDTF">2012-06-04T18:06:34Z</dcterms:modified>
</cp:coreProperties>
</file>