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7"/>
  </p:notesMasterIdLst>
  <p:sldIdLst>
    <p:sldId id="263" r:id="rId2"/>
    <p:sldId id="264" r:id="rId3"/>
    <p:sldId id="261" r:id="rId4"/>
    <p:sldId id="257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8966A4-652E-4A6A-88B7-6FC00EC17A0F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E3AFB0-7719-4403-B467-F75758D62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862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3AFB0-7719-4403-B467-F75758D620B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7105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3AFB0-7719-4403-B467-F75758D620B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196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4F894D3-779F-4A22-9DF7-CA3BF29EAD9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D775BE3-AF8F-4082-B444-7540FC2F16AF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894D3-779F-4A22-9DF7-CA3BF29EAD9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5BE3-AF8F-4082-B444-7540FC2F16A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894D3-779F-4A22-9DF7-CA3BF29EAD9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5BE3-AF8F-4082-B444-7540FC2F16A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894D3-779F-4A22-9DF7-CA3BF29EAD9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5BE3-AF8F-4082-B444-7540FC2F16A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894D3-779F-4A22-9DF7-CA3BF29EAD9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5BE3-AF8F-4082-B444-7540FC2F16AF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894D3-779F-4A22-9DF7-CA3BF29EAD9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5BE3-AF8F-4082-B444-7540FC2F16AF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894D3-779F-4A22-9DF7-CA3BF29EAD9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5BE3-AF8F-4082-B444-7540FC2F16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894D3-779F-4A22-9DF7-CA3BF29EAD9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5BE3-AF8F-4082-B444-7540FC2F16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894D3-779F-4A22-9DF7-CA3BF29EAD9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5BE3-AF8F-4082-B444-7540FC2F16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894D3-779F-4A22-9DF7-CA3BF29EAD9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5BE3-AF8F-4082-B444-7540FC2F16AF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894D3-779F-4A22-9DF7-CA3BF29EAD9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75BE3-AF8F-4082-B444-7540FC2F16AF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4F894D3-779F-4A22-9DF7-CA3BF29EAD9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D775BE3-AF8F-4082-B444-7540FC2F16A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r>
              <a:rPr lang="cs-CZ" sz="2800" dirty="0"/>
              <a:t>Dělení desetinného čísla</a:t>
            </a:r>
            <a:br>
              <a:rPr lang="cs-CZ" sz="2800" dirty="0"/>
            </a:br>
            <a:r>
              <a:rPr lang="cs-CZ" sz="2800" dirty="0"/>
              <a:t>desetinným </a:t>
            </a:r>
            <a:r>
              <a:rPr lang="cs-CZ" sz="2800" dirty="0" smtClean="0"/>
              <a:t>číslem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VY_32_INOVACE_024_Dělení desetinného čísla desetinným číslem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val="3965092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Mgr. Zuzana Zágoršeková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8.4.2011</a:t>
            </a:r>
          </a:p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Stupeň 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základní, 6. ročník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Matematika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Dělení desetinného čísla desetinným číslem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3 příklady na dělení desetinného čísla desetinným číslem s postupným odkrýváním  </a:t>
            </a: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 – postupné odkrývání při výpočtu</a:t>
            </a:r>
          </a:p>
          <a:p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</a:t>
            </a:r>
          </a:p>
          <a:p>
            <a:r>
              <a:rPr lang="cs-CZ" sz="1600" dirty="0" smtClean="0">
                <a:solidFill>
                  <a:schemeClr val="tx2"/>
                </a:solidFill>
                <a:latin typeface="+mn-lt"/>
              </a:rPr>
              <a:t>žák dělí desetinná čísla desetinnými čísly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100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>Dělení desetinného čísla</a:t>
            </a:r>
            <a:br>
              <a:rPr lang="cs-CZ" sz="2800" dirty="0"/>
            </a:br>
            <a:r>
              <a:rPr lang="cs-CZ" sz="2800" dirty="0"/>
              <a:t>desetinným </a:t>
            </a:r>
            <a:r>
              <a:rPr lang="cs-CZ" sz="2800" dirty="0" smtClean="0"/>
              <a:t>číslem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40950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4802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</a:rPr>
              <a:t>Dělení desetinného čísla desetinným</a:t>
            </a:r>
          </a:p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</a:rPr>
              <a:t>          číslem ( beze zbytku )</a:t>
            </a:r>
            <a:endParaRPr lang="cs-CZ" sz="4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276872"/>
            <a:ext cx="21467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25,15 : 0,5</a:t>
            </a:r>
            <a:endParaRPr lang="cs-CZ" sz="3600" u="sng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059832" y="2348880"/>
            <a:ext cx="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131840" y="2254314"/>
            <a:ext cx="7617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 </a:t>
            </a:r>
            <a:r>
              <a:rPr lang="cs-CZ" sz="3600" dirty="0" smtClean="0"/>
              <a:t>10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3553266"/>
            <a:ext cx="23118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251,5 : 5 = 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71218" y="3553265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35223" y="4005062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69212" y="4005052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97215" y="355326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62900" y="4437111"/>
            <a:ext cx="7617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1 5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59284" y="3553266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98143" y="355326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509149" y="4898251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60032" y="2276872"/>
            <a:ext cx="2377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37,32 : 0,12</a:t>
            </a:r>
            <a:endParaRPr lang="cs-CZ" sz="3600" u="sng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7237606" y="2348880"/>
            <a:ext cx="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7380312" y="2250898"/>
            <a:ext cx="9925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.100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860032" y="3463876"/>
            <a:ext cx="23118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3732 : 12 =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171883" y="3478410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66067" y="4005859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34388" y="4005859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3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7447257" y="348671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31522" y="456613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74157" y="4566132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668852" y="348671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571337" y="5073675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830310" y="4566132"/>
            <a:ext cx="1609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Zk</a:t>
            </a:r>
            <a:r>
              <a:rPr lang="cs-CZ" sz="3200" dirty="0" smtClean="0"/>
              <a:t>. 50,3</a:t>
            </a:r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635178" y="4960190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.0,5</a:t>
            </a:r>
            <a:endParaRPr lang="cs-CZ" sz="3200" dirty="0"/>
          </a:p>
        </p:txBody>
      </p:sp>
      <p:cxnSp>
        <p:nvCxnSpPr>
          <p:cNvPr id="38" name="Přímá spojnice 37"/>
          <p:cNvCxnSpPr/>
          <p:nvPr/>
        </p:nvCxnSpPr>
        <p:spPr>
          <a:xfrm>
            <a:off x="3512713" y="5445224"/>
            <a:ext cx="8432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3359284" y="5533501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25,15</a:t>
            </a:r>
            <a:endParaRPr lang="cs-CZ" sz="3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989360" y="4273744"/>
            <a:ext cx="15071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Zk</a:t>
            </a:r>
            <a:r>
              <a:rPr lang="cs-CZ" sz="3200" dirty="0" smtClean="0"/>
              <a:t>. 311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491101" y="4781287"/>
            <a:ext cx="1005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.0,12</a:t>
            </a:r>
            <a:endParaRPr lang="cs-CZ" sz="3200" dirty="0"/>
          </a:p>
        </p:txBody>
      </p:sp>
      <p:cxnSp>
        <p:nvCxnSpPr>
          <p:cNvPr id="45" name="Přímá spojnice 44"/>
          <p:cNvCxnSpPr/>
          <p:nvPr/>
        </p:nvCxnSpPr>
        <p:spPr>
          <a:xfrm>
            <a:off x="7491101" y="5252577"/>
            <a:ext cx="1005403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7655006" y="5266266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622</a:t>
            </a:r>
            <a:endParaRPr lang="cs-CZ" sz="32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491101" y="5728031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311</a:t>
            </a:r>
            <a:endParaRPr lang="cs-CZ" sz="3200" dirty="0"/>
          </a:p>
        </p:txBody>
      </p:sp>
      <p:cxnSp>
        <p:nvCxnSpPr>
          <p:cNvPr id="50" name="Přímá spojnice 49"/>
          <p:cNvCxnSpPr/>
          <p:nvPr/>
        </p:nvCxnSpPr>
        <p:spPr>
          <a:xfrm>
            <a:off x="7447257" y="6237312"/>
            <a:ext cx="10079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7439804" y="6273225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37,32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91759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  <p:bldP spid="20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4" grpId="0"/>
      <p:bldP spid="35" grpId="0"/>
      <p:bldP spid="36" grpId="0"/>
      <p:bldP spid="41" grpId="0"/>
      <p:bldP spid="42" grpId="0"/>
      <p:bldP spid="43" grpId="0"/>
      <p:bldP spid="47" grpId="0"/>
      <p:bldP spid="48" grpId="0"/>
      <p:bldP spid="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5940" y="188640"/>
            <a:ext cx="84802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Dělení desetinného čísla desetinným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               číslem ( se zbytkem)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916832"/>
            <a:ext cx="26196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0,48689 : 5,3</a:t>
            </a:r>
            <a:endParaRPr lang="cs-CZ" sz="3600" u="sng" dirty="0"/>
          </a:p>
        </p:txBody>
      </p:sp>
      <p:sp>
        <p:nvSpPr>
          <p:cNvPr id="7" name="Šikmý pruh 6"/>
          <p:cNvSpPr/>
          <p:nvPr/>
        </p:nvSpPr>
        <p:spPr>
          <a:xfrm>
            <a:off x="3851919" y="1772816"/>
            <a:ext cx="62291" cy="708357"/>
          </a:xfrm>
          <a:prstGeom prst="diagStri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9952" y="1916831"/>
            <a:ext cx="873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. 10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2996952"/>
            <a:ext cx="26035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4,8689 : 53= 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19" y="2996951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29976" y="3561796"/>
            <a:ext cx="7569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4 8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73465" y="2996952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,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17094" y="299695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37053" y="4075918"/>
            <a:ext cx="9909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4 86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58598" y="299779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78751" y="4581128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09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22142" y="458112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1907" y="299779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88103" y="501317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45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31494" y="501317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81659" y="299694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86914" y="543749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35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1" name="Levá jednoduchá závorka 20"/>
          <p:cNvSpPr/>
          <p:nvPr/>
        </p:nvSpPr>
        <p:spPr>
          <a:xfrm>
            <a:off x="5327795" y="3105385"/>
            <a:ext cx="45719" cy="431150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5326445" y="2996948"/>
            <a:ext cx="22862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zb.0,00035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3" name="Pravá jednoduchá závorka 22"/>
          <p:cNvSpPr/>
          <p:nvPr/>
        </p:nvSpPr>
        <p:spPr>
          <a:xfrm>
            <a:off x="7578049" y="3105385"/>
            <a:ext cx="45719" cy="431150"/>
          </a:xfrm>
          <a:prstGeom prst="righ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4770565" y="3515941"/>
            <a:ext cx="22220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Zk</a:t>
            </a:r>
            <a:r>
              <a:rPr lang="cs-CZ" sz="3600" dirty="0" smtClean="0"/>
              <a:t>.  0,0918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15360" y="406044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335583" y="3953647"/>
            <a:ext cx="768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5,3</a:t>
            </a:r>
            <a:endParaRPr lang="cs-CZ" sz="3600" dirty="0"/>
          </a:p>
        </p:txBody>
      </p:sp>
      <p:cxnSp>
        <p:nvCxnSpPr>
          <p:cNvPr id="31" name="Přímá spojnice 30"/>
          <p:cNvCxnSpPr/>
          <p:nvPr/>
        </p:nvCxnSpPr>
        <p:spPr>
          <a:xfrm>
            <a:off x="5580112" y="4429773"/>
            <a:ext cx="1515632" cy="73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994650" y="4389923"/>
            <a:ext cx="11208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2754</a:t>
            </a:r>
            <a:endParaRPr lang="cs-CZ" sz="3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781517" y="4778196"/>
            <a:ext cx="11208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4590</a:t>
            </a:r>
            <a:endParaRPr lang="cs-CZ" sz="3600" dirty="0"/>
          </a:p>
        </p:txBody>
      </p:sp>
      <p:cxnSp>
        <p:nvCxnSpPr>
          <p:cNvPr id="35" name="Přímá spojnice 34"/>
          <p:cNvCxnSpPr/>
          <p:nvPr/>
        </p:nvCxnSpPr>
        <p:spPr>
          <a:xfrm>
            <a:off x="5580112" y="5281899"/>
            <a:ext cx="153535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5384390" y="5281899"/>
            <a:ext cx="17043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0,48654</a:t>
            </a:r>
            <a:endParaRPr lang="cs-CZ" sz="3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400630" y="5659506"/>
            <a:ext cx="17043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0,00035</a:t>
            </a:r>
            <a:endParaRPr lang="cs-CZ" sz="3600" dirty="0"/>
          </a:p>
        </p:txBody>
      </p:sp>
      <p:cxnSp>
        <p:nvCxnSpPr>
          <p:cNvPr id="49" name="Přímá spojnice 48"/>
          <p:cNvCxnSpPr/>
          <p:nvPr/>
        </p:nvCxnSpPr>
        <p:spPr>
          <a:xfrm flipV="1">
            <a:off x="5580112" y="6165304"/>
            <a:ext cx="1508591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5407672" y="6165305"/>
            <a:ext cx="17043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0,48689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65762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 animBg="1"/>
      <p:bldP spid="8" grpId="0"/>
      <p:bldP spid="9" grpId="0"/>
      <p:bldP spid="10" grpId="0"/>
      <p:bldP spid="11" grpId="0"/>
      <p:bldP spid="2" grpId="0"/>
      <p:bldP spid="3" grpId="0"/>
      <p:bldP spid="6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1" grpId="0" animBg="1"/>
      <p:bldP spid="22" grpId="0"/>
      <p:bldP spid="23" grpId="0" animBg="1"/>
      <p:bldP spid="25" grpId="0"/>
      <p:bldP spid="26" grpId="0"/>
      <p:bldP spid="27" grpId="0"/>
      <p:bldP spid="32" grpId="0"/>
      <p:bldP spid="33" grpId="0"/>
      <p:bldP spid="40" grpId="0"/>
      <p:bldP spid="47" grpId="0"/>
      <p:bldP spid="5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0837" y="2564904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obrázky a texty 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5622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104</TotalTime>
  <Words>251</Words>
  <Application>Microsoft Office PowerPoint</Application>
  <PresentationFormat>Předvádění na obrazovce (4:3)</PresentationFormat>
  <Paragraphs>86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Tvrdý obal</vt:lpstr>
      <vt:lpstr>Dělení desetinného čísla desetinným číslem</vt:lpstr>
      <vt:lpstr>Prezentace aplikace PowerPoint</vt:lpstr>
      <vt:lpstr>Prezentace aplikace PowerPoint</vt:lpstr>
      <vt:lpstr>Prezentace aplikace PowerPoint</vt:lpstr>
      <vt:lpstr>Použité zdroje</vt:lpstr>
    </vt:vector>
  </TitlesOfParts>
  <Company>eMachines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Valued eMachines Customer</dc:creator>
  <cp:lastModifiedBy>Kyli</cp:lastModifiedBy>
  <cp:revision>17</cp:revision>
  <dcterms:created xsi:type="dcterms:W3CDTF">2011-04-08T12:56:42Z</dcterms:created>
  <dcterms:modified xsi:type="dcterms:W3CDTF">2012-01-21T22:09:02Z</dcterms:modified>
</cp:coreProperties>
</file>