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7" r:id="rId2"/>
    <p:sldId id="258" r:id="rId3"/>
    <p:sldId id="261" r:id="rId4"/>
    <p:sldId id="262" r:id="rId5"/>
    <p:sldId id="259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7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171E663-4637-4777-8B34-009F2E65B6DC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10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D470438-695F-4C4D-B45D-1B717104CE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8F8D0-ACF3-4B42-A7FD-61F8B35333BB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B28EA-1016-4B62-BA6F-FEEFD008CB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0C11F-86E7-4CD3-A2D1-68A5390790AA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8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B8A9DE-F17F-4AA4-8C5A-52CFAF0468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87F2AF1-8EA3-4D40-A0AF-DA0EDE3E4C9C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6" name="Zástupný symbol pro číslo snímku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2FA7CB6-C055-4176-9781-2310378CE4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6FB91C6-E589-4F47-B5E1-3C02EE30D2F8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8" name="Zástupný symbol pro číslo snímku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0F78375-9E62-4BD6-8639-B27DDDE3D6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683DE-C42D-43F4-8E48-83C4293D5317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E264F-7C9E-4843-92F3-E7097193B1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96B49-BA0D-4CA1-82DC-B7A04C4EB354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16945EE-3171-4D9D-AF92-8FBD49C880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509E1-B1A3-4190-A4A5-4A17F9B12C69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0BE22-5040-4F8C-A423-02D02E44BF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8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9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10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9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368953A-9113-4B72-9CC9-ACA221EC7900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10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 smtClean="0"/>
            </a:lvl1pPr>
          </a:lstStyle>
          <a:p>
            <a:pPr>
              <a:defRPr/>
            </a:pPr>
            <a:fld id="{3F826E1B-E399-409D-B0C7-9A1DFC0F9B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1A054-76F3-4BAF-BA21-59AAE85816CA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737C1-BB51-43EC-87D3-19BE39DDF5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8FCA9-9B88-4F60-8841-A64D2AAF160E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664596-6609-457E-A0DF-E609E5A603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B1E11D9-070A-4D29-B693-BC3433CC52AA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83A4EB7-C24C-4F5C-B0DA-E9E95F034F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5" r:id="rId2"/>
    <p:sldLayoutId id="2147483757" r:id="rId3"/>
    <p:sldLayoutId id="2147483758" r:id="rId4"/>
    <p:sldLayoutId id="2147483759" r:id="rId5"/>
    <p:sldLayoutId id="2147483754" r:id="rId6"/>
    <p:sldLayoutId id="2147483760" r:id="rId7"/>
    <p:sldLayoutId id="2147483753" r:id="rId8"/>
    <p:sldLayoutId id="2147483761" r:id="rId9"/>
    <p:sldLayoutId id="2147483752" r:id="rId10"/>
    <p:sldLayoutId id="2147483762" r:id="rId11"/>
  </p:sldLayoutIdLst>
  <p:transition spd="slow">
    <p:pull/>
  </p:transition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9pPr>
    </p:titleStyle>
    <p:bodyStyle>
      <a:lvl1pPr marL="319088" indent="-319088" algn="l" rtl="0" fontAlgn="base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fontAlgn="base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fontAlgn="base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975"/>
            <a:ext cx="9144000" cy="86360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2800" b="1" dirty="0" smtClean="0">
                <a:latin typeface="+mn-lt"/>
              </a:rPr>
              <a:t>Desetinná čísla I. - procvičování</a:t>
            </a:r>
            <a:endParaRPr lang="cs-CZ" sz="2800" b="1" dirty="0"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563"/>
          </a:xfrm>
        </p:spPr>
        <p:txBody>
          <a:bodyPr/>
          <a:lstStyle/>
          <a:p>
            <a:endParaRPr lang="cs-CZ" sz="1500" smtClean="0"/>
          </a:p>
          <a:p>
            <a:endParaRPr lang="cs-CZ" sz="1500" smtClean="0"/>
          </a:p>
          <a:p>
            <a:endParaRPr lang="cs-CZ" sz="1500" smtClean="0"/>
          </a:p>
          <a:p>
            <a:r>
              <a:rPr lang="cs-CZ" sz="1500" smtClean="0"/>
              <a:t>Základní škola Čelákovice</a:t>
            </a:r>
          </a:p>
        </p:txBody>
      </p:sp>
      <p:sp>
        <p:nvSpPr>
          <p:cNvPr id="13315" name="TextovéPole 5"/>
          <p:cNvSpPr txBox="1">
            <a:spLocks noChangeArrowheads="1"/>
          </p:cNvSpPr>
          <p:nvPr/>
        </p:nvSpPr>
        <p:spPr bwMode="auto">
          <a:xfrm flipH="1">
            <a:off x="611188" y="373063"/>
            <a:ext cx="8208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b="1">
                <a:solidFill>
                  <a:schemeClr val="tx2"/>
                </a:solidFill>
                <a:latin typeface="Calibri" pitchFamily="34" charset="0"/>
              </a:rPr>
              <a:t>VY_32_INOVACE_025_Desetinná čísla I. - procvičování</a:t>
            </a:r>
            <a:endParaRPr lang="cs-CZ">
              <a:solidFill>
                <a:schemeClr val="tx2"/>
              </a:solidFill>
              <a:latin typeface="Tw Cen MT" pitchFamily="34" charset="-18"/>
            </a:endParaRPr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5788" y="4149725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Zástupný symbol pro zápatí 3"/>
          <p:cNvSpPr txBox="1">
            <a:spLocks noGrp="1"/>
          </p:cNvSpPr>
          <p:nvPr/>
        </p:nvSpPr>
        <p:spPr bwMode="auto">
          <a:xfrm>
            <a:off x="611188" y="6858000"/>
            <a:ext cx="7777162" cy="7254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cs-CZ" sz="1400" i="1">
              <a:solidFill>
                <a:schemeClr val="tx2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ovéPole 4"/>
          <p:cNvSpPr txBox="1">
            <a:spLocks noChangeArrowheads="1"/>
          </p:cNvSpPr>
          <p:nvPr/>
        </p:nvSpPr>
        <p:spPr bwMode="auto">
          <a:xfrm>
            <a:off x="387350" y="2060575"/>
            <a:ext cx="849630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>
                <a:solidFill>
                  <a:schemeClr val="tx2"/>
                </a:solidFill>
                <a:latin typeface="Tw Cen MT" pitchFamily="34" charset="-18"/>
              </a:rPr>
              <a:t>Autor</a:t>
            </a:r>
            <a:r>
              <a:rPr lang="cs-CZ" sz="1600">
                <a:solidFill>
                  <a:schemeClr val="tx2"/>
                </a:solidFill>
                <a:latin typeface="Tw Cen MT" pitchFamily="34" charset="-18"/>
              </a:rPr>
              <a:t>: Mgr. Zuzana Zágoršeková</a:t>
            </a:r>
          </a:p>
          <a:p>
            <a:r>
              <a:rPr lang="cs-CZ" sz="1600" b="1">
                <a:solidFill>
                  <a:schemeClr val="tx2"/>
                </a:solidFill>
                <a:latin typeface="Tw Cen MT" pitchFamily="34" charset="-18"/>
              </a:rPr>
              <a:t>Vytvořeno</a:t>
            </a:r>
            <a:r>
              <a:rPr lang="cs-CZ" sz="1600">
                <a:solidFill>
                  <a:schemeClr val="tx2"/>
                </a:solidFill>
                <a:latin typeface="Tw Cen MT" pitchFamily="34" charset="-18"/>
              </a:rPr>
              <a:t>: 13.11.2011</a:t>
            </a:r>
          </a:p>
          <a:p>
            <a:r>
              <a:rPr lang="cs-CZ" sz="1600" b="1">
                <a:solidFill>
                  <a:schemeClr val="tx2"/>
                </a:solidFill>
                <a:latin typeface="Tw Cen MT" pitchFamily="34" charset="-18"/>
              </a:rPr>
              <a:t>Stupeň a typ vzdělávání</a:t>
            </a:r>
            <a:r>
              <a:rPr lang="cs-CZ" sz="1600">
                <a:solidFill>
                  <a:schemeClr val="tx2"/>
                </a:solidFill>
                <a:latin typeface="Tw Cen MT" pitchFamily="34" charset="-18"/>
              </a:rPr>
              <a:t>: II. Stupeň – základní, 6. ročník</a:t>
            </a:r>
          </a:p>
          <a:p>
            <a:endParaRPr lang="cs-CZ" sz="1600">
              <a:solidFill>
                <a:schemeClr val="tx2"/>
              </a:solidFill>
              <a:latin typeface="Tw Cen MT" pitchFamily="34" charset="-18"/>
            </a:endParaRPr>
          </a:p>
          <a:p>
            <a:r>
              <a:rPr lang="cs-CZ" sz="1600" b="1">
                <a:solidFill>
                  <a:schemeClr val="tx2"/>
                </a:solidFill>
                <a:latin typeface="Tw Cen MT" pitchFamily="34" charset="-18"/>
              </a:rPr>
              <a:t>Vzdělávací oblast: </a:t>
            </a:r>
            <a:r>
              <a:rPr lang="cs-CZ" sz="1600">
                <a:solidFill>
                  <a:schemeClr val="tx2"/>
                </a:solidFill>
                <a:latin typeface="Tw Cen MT" pitchFamily="34" charset="-18"/>
              </a:rPr>
              <a:t>Inovace</a:t>
            </a:r>
          </a:p>
          <a:p>
            <a:r>
              <a:rPr lang="cs-CZ" sz="1600" b="1">
                <a:solidFill>
                  <a:schemeClr val="tx2"/>
                </a:solidFill>
                <a:latin typeface="Tw Cen MT" pitchFamily="34" charset="-18"/>
              </a:rPr>
              <a:t>Vzdělávací obor: Matematika</a:t>
            </a:r>
            <a:endParaRPr lang="cs-CZ" sz="1600">
              <a:solidFill>
                <a:schemeClr val="tx2"/>
              </a:solidFill>
              <a:latin typeface="Tw Cen MT" pitchFamily="34" charset="-18"/>
            </a:endParaRPr>
          </a:p>
          <a:p>
            <a:r>
              <a:rPr lang="cs-CZ" sz="1600" b="1">
                <a:solidFill>
                  <a:schemeClr val="tx2"/>
                </a:solidFill>
                <a:latin typeface="Tw Cen MT" pitchFamily="34" charset="-18"/>
              </a:rPr>
              <a:t>Téma: Desetinná čísla I. - procvičování</a:t>
            </a:r>
            <a:endParaRPr lang="cs-CZ" sz="1600">
              <a:solidFill>
                <a:schemeClr val="tx2"/>
              </a:solidFill>
              <a:latin typeface="Tw Cen MT" pitchFamily="34" charset="-18"/>
            </a:endParaRPr>
          </a:p>
          <a:p>
            <a:endParaRPr lang="cs-CZ" sz="1600">
              <a:solidFill>
                <a:schemeClr val="tx2"/>
              </a:solidFill>
              <a:latin typeface="Tw Cen MT" pitchFamily="34" charset="-18"/>
            </a:endParaRPr>
          </a:p>
          <a:p>
            <a:r>
              <a:rPr lang="cs-CZ" sz="1600" b="1">
                <a:solidFill>
                  <a:schemeClr val="tx2"/>
                </a:solidFill>
                <a:latin typeface="Tw Cen MT" pitchFamily="34" charset="-18"/>
              </a:rPr>
              <a:t>Anotace:</a:t>
            </a:r>
            <a:r>
              <a:rPr lang="cs-CZ" sz="1600">
                <a:solidFill>
                  <a:schemeClr val="tx2"/>
                </a:solidFill>
                <a:latin typeface="Tw Cen MT" pitchFamily="34" charset="-18"/>
              </a:rPr>
              <a:t> procvičování porovnávání, zaokrouhlování a násobení a dělení 10,100,1000 písemnou formou. Výsledky  </a:t>
            </a:r>
          </a:p>
          <a:p>
            <a:endParaRPr lang="cs-CZ" sz="1600">
              <a:solidFill>
                <a:schemeClr val="tx2"/>
              </a:solidFill>
              <a:latin typeface="Tw Cen MT" pitchFamily="34" charset="-18"/>
            </a:endParaRPr>
          </a:p>
          <a:p>
            <a:r>
              <a:rPr lang="cs-CZ" sz="1600" b="1">
                <a:solidFill>
                  <a:schemeClr val="tx2"/>
                </a:solidFill>
                <a:latin typeface="Tw Cen MT" pitchFamily="34" charset="-18"/>
              </a:rPr>
              <a:t>Druh učebního materiálu</a:t>
            </a:r>
            <a:r>
              <a:rPr lang="cs-CZ" sz="1600">
                <a:solidFill>
                  <a:schemeClr val="tx2"/>
                </a:solidFill>
                <a:latin typeface="Tw Cen MT" pitchFamily="34" charset="-18"/>
              </a:rPr>
              <a:t>: pracovní list</a:t>
            </a:r>
          </a:p>
          <a:p>
            <a:endParaRPr lang="cs-CZ" sz="1600">
              <a:solidFill>
                <a:schemeClr val="tx2"/>
              </a:solidFill>
              <a:latin typeface="Tw Cen MT" pitchFamily="34" charset="-18"/>
            </a:endParaRPr>
          </a:p>
          <a:p>
            <a:r>
              <a:rPr lang="cs-CZ" sz="1600" b="1">
                <a:solidFill>
                  <a:schemeClr val="tx2"/>
                </a:solidFill>
                <a:latin typeface="Tw Cen MT" pitchFamily="34" charset="-18"/>
              </a:rPr>
              <a:t>Očekávaný výstup</a:t>
            </a:r>
            <a:r>
              <a:rPr lang="cs-CZ" sz="1600">
                <a:solidFill>
                  <a:schemeClr val="tx2"/>
                </a:solidFill>
                <a:latin typeface="Tw Cen MT" pitchFamily="34" charset="-18"/>
              </a:rPr>
              <a:t>: </a:t>
            </a:r>
          </a:p>
          <a:p>
            <a:r>
              <a:rPr lang="cs-CZ" sz="1600">
                <a:solidFill>
                  <a:schemeClr val="tx2"/>
                </a:solidFill>
                <a:latin typeface="Tw Cen MT" pitchFamily="34" charset="-18"/>
              </a:rPr>
              <a:t>žák porovná desetinná čísla, zaokrouhlí s danou přesností a vynásobí a vydělí desetinná čísla 10,100,1000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4925" y="766763"/>
            <a:ext cx="91440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cs-CZ" sz="2800" b="1" dirty="0" smtClean="0">
                <a:latin typeface="+mn-lt"/>
              </a:rPr>
              <a:t>Desetinná čísla I. - procvičování</a:t>
            </a:r>
            <a:endParaRPr lang="cs-CZ" sz="2800" b="1" dirty="0">
              <a:latin typeface="+mn-lt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          A                          B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850" y="1196975"/>
            <a:ext cx="4171950" cy="5472113"/>
          </a:xfrm>
        </p:spPr>
        <p:txBody>
          <a:bodyPr>
            <a:normAutofit lnSpcReduction="10000"/>
          </a:bodyPr>
          <a:lstStyle/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1) Porovnejte od nejmenšího k největšímu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12,47;12,74;12,074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2) Zaokrouhlete na desetiny, setiny a jednotky : 14,729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3) Vypočítejte: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a) 13,47 .10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b) 27,05 : 100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c) 250,006 . 100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d) 8,29 :10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716463" y="1125538"/>
            <a:ext cx="4103687" cy="5472112"/>
          </a:xfrm>
        </p:spPr>
        <p:txBody>
          <a:bodyPr>
            <a:normAutofit lnSpcReduction="10000"/>
          </a:bodyPr>
          <a:lstStyle/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1) Porovnejte od nejmenšího k největšímu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25,05;25,56;25,55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2) Zaokrouhlete na desetiny, setiny a jednotky : 28,174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3) Vypočítejte: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a) 241,27 : 100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b) 3,029 . 10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c) 17,25 . 100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d) 0,29 :10</a:t>
            </a:r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395288" y="404813"/>
            <a:ext cx="10191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Tw Cen MT" pitchFamily="34" charset="-18"/>
              </a:rPr>
              <a:t>Řešení:</a:t>
            </a:r>
          </a:p>
        </p:txBody>
      </p:sp>
      <p:sp>
        <p:nvSpPr>
          <p:cNvPr id="6" name="TextovéPole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9552" y="1556792"/>
            <a:ext cx="5724644" cy="1200329"/>
          </a:xfrm>
          <a:prstGeom prst="rect">
            <a:avLst/>
          </a:prstGeom>
          <a:blipFill rotWithShape="1">
            <a:blip r:embed="rId2"/>
            <a:stretch>
              <a:fillRect l="-1704" t="-4061" r="-426" b="-10660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7" name="TextovéPole 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8464" y="3861048"/>
            <a:ext cx="5296643" cy="1200329"/>
          </a:xfrm>
          <a:prstGeom prst="rect">
            <a:avLst/>
          </a:prstGeom>
          <a:blipFill rotWithShape="1">
            <a:blip r:embed="rId3"/>
            <a:stretch>
              <a:fillRect l="-1726" t="-4061" r="-1036" b="-10660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611188" y="692150"/>
            <a:ext cx="8147050" cy="9144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atin typeface="+mn-lt"/>
              </a:rPr>
              <a:t>Použité zdroje</a:t>
            </a:r>
          </a:p>
        </p:txBody>
      </p:sp>
      <p:sp>
        <p:nvSpPr>
          <p:cNvPr id="17410" name="Zástupný symbol pro zápatí 3"/>
          <p:cNvSpPr txBox="1">
            <a:spLocks noGrp="1"/>
          </p:cNvSpPr>
          <p:nvPr/>
        </p:nvSpPr>
        <p:spPr bwMode="auto">
          <a:xfrm>
            <a:off x="630238" y="5805488"/>
            <a:ext cx="7777162" cy="7254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cs-CZ" sz="1400" i="1">
              <a:solidFill>
                <a:schemeClr val="tx2"/>
              </a:solidFill>
              <a:latin typeface="Calibri" pitchFamily="34" charset="0"/>
            </a:endParaRP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5788" y="4292600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ovéPole 2"/>
          <p:cNvSpPr txBox="1">
            <a:spLocks noChangeArrowheads="1"/>
          </p:cNvSpPr>
          <p:nvPr/>
        </p:nvSpPr>
        <p:spPr bwMode="auto">
          <a:xfrm>
            <a:off x="685800" y="1700213"/>
            <a:ext cx="77533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solidFill>
                  <a:schemeClr val="tx2"/>
                </a:solidFill>
                <a:latin typeface="Tw Cen MT" pitchFamily="34" charset="-18"/>
              </a:rPr>
              <a:t>Veškeré obrázky a texty jsou dílem autora prezentace.</a:t>
            </a:r>
            <a:endParaRPr lang="cs-CZ" sz="2000">
              <a:solidFill>
                <a:schemeClr val="tx2"/>
              </a:solidFill>
              <a:latin typeface="Tw Cen MT" pitchFamily="34" charset="-18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edián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42</TotalTime>
  <Words>146</Words>
  <Application>Microsoft Office PowerPoint</Application>
  <PresentationFormat>On-screen Show (4:3)</PresentationFormat>
  <Paragraphs>41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8</vt:i4>
      </vt:variant>
      <vt:variant>
        <vt:lpstr>Nadpisy snímků</vt:lpstr>
      </vt:variant>
      <vt:variant>
        <vt:i4>5</vt:i4>
      </vt:variant>
    </vt:vector>
  </HeadingPairs>
  <TitlesOfParts>
    <vt:vector size="18" baseType="lpstr">
      <vt:lpstr>Tw Cen MT</vt:lpstr>
      <vt:lpstr>Arial</vt:lpstr>
      <vt:lpstr>Wingdings</vt:lpstr>
      <vt:lpstr>Wingdings 2</vt:lpstr>
      <vt:lpstr>Calibri</vt:lpstr>
      <vt:lpstr>Medián</vt:lpstr>
      <vt:lpstr>Medián</vt:lpstr>
      <vt:lpstr>Medián</vt:lpstr>
      <vt:lpstr>Medián</vt:lpstr>
      <vt:lpstr>Medián</vt:lpstr>
      <vt:lpstr>Medián</vt:lpstr>
      <vt:lpstr>Medián</vt:lpstr>
      <vt:lpstr>Medián</vt:lpstr>
      <vt:lpstr>DESETINNÁ ČÍSLA I. - PROCVIČOVÁNÍ</vt:lpstr>
      <vt:lpstr>Snímek 2</vt:lpstr>
      <vt:lpstr>          A                          B</vt:lpstr>
      <vt:lpstr>Snímek 4</vt:lpstr>
      <vt:lpstr>Použité zdroje</vt:lpstr>
    </vt:vector>
  </TitlesOfParts>
  <Company>Kamenka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Desetinná čísla I. - procvičování</dc:title>
  <dc:creator>Kamil Zágoršek</dc:creator>
  <cp:lastModifiedBy>DUM</cp:lastModifiedBy>
  <cp:revision>9</cp:revision>
  <dcterms:created xsi:type="dcterms:W3CDTF">2011-11-13T08:31:13Z</dcterms:created>
  <dcterms:modified xsi:type="dcterms:W3CDTF">2012-03-03T16:28:12Z</dcterms:modified>
</cp:coreProperties>
</file>