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2" r:id="rId5"/>
    <p:sldId id="263" r:id="rId6"/>
    <p:sldId id="257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250" autoAdjust="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48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933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341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048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711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154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244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107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442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592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457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657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y-jazyk.cz/slohovky/fejetony/ach-ta-dnesni-mladez.html" TargetMode="External"/><Relationship Id="rId2" Type="http://schemas.openxmlformats.org/officeDocument/2006/relationships/hyperlink" Target="http://www.lidovky.cz/ln_nazory.asp?o=0&amp;klic=159009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tivo.cz/fejetony-o_zivote/890-kdyz-musis-tak-musis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125505"/>
              </p:ext>
            </p:extLst>
          </p:nvPr>
        </p:nvGraphicFramePr>
        <p:xfrm>
          <a:off x="1665288" y="2414588"/>
          <a:ext cx="5813425" cy="401250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294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Radka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Škulaviková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1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VY_32_Inovace_3457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Fejeton v tištěných médiích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Fejeton v tištěných médiích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Mladý žurnalista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, Český jazyk a literatura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9.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je vhodný pro výuku jednak volitelného předmětu mladý žurnalista, jednak pro výuku českého jazyka v 9.ročníku. Seznamuje s pojmem, jeho obsahem, přináší ukázky z hypertextových odkazů, seznamuje s předními tvůrci. Obsahuje úkoly na vyhledávání autorů fejetonů.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Umí vysvětlit pojem fejeton, řeší úkoly, vyhledává v pramenech, vyjmenuje přední světové i české tvůrce fejetonů, čte si ukázky fejetonů z hypertextových odkazů.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7599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rot="305850">
            <a:off x="251520" y="1052736"/>
            <a:ext cx="8710782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FEJETON </a:t>
            </a:r>
          </a:p>
          <a:p>
            <a:pPr algn="ctr"/>
            <a:r>
              <a:rPr lang="cs-CZ" sz="7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TIŠTĚNÝCH MÉDIÍCH</a:t>
            </a:r>
            <a:endParaRPr lang="cs-CZ" sz="7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66672"/>
            <a:ext cx="3253675" cy="3192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83968" y="3933056"/>
            <a:ext cx="40324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NOVINÁŘSKÝ ŽÁNR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3200" b="1" dirty="0">
              <a:solidFill>
                <a:schemeClr val="accent6">
                  <a:lumMod val="75000"/>
                </a:schemeClr>
              </a:solidFill>
              <a:latin typeface="+mj-lt"/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ÚKOLY 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3200" b="1" dirty="0">
              <a:solidFill>
                <a:schemeClr val="accent6">
                  <a:lumMod val="75000"/>
                </a:schemeClr>
              </a:solidFill>
              <a:latin typeface="+mj-lt"/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UKÁZKY FEJETONŮ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95705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548680"/>
            <a:ext cx="813690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FEJETON JAKO NOVINÁŘSKÝ ŽÁNR</a:t>
            </a:r>
            <a:endParaRPr lang="cs-CZ" sz="2400" b="1" dirty="0" smtClean="0">
              <a:solidFill>
                <a:schemeClr val="accent6">
                  <a:lumMod val="75000"/>
                </a:schemeClr>
              </a:solidFill>
              <a:latin typeface="+mj-lt"/>
            </a:endParaRPr>
          </a:p>
          <a:p>
            <a:endParaRPr lang="cs-CZ" sz="2400" b="1" dirty="0">
              <a:solidFill>
                <a:schemeClr val="accent6">
                  <a:lumMod val="75000"/>
                </a:schemeClr>
              </a:solidFill>
              <a:latin typeface="+mj-lt"/>
            </a:endParaRPr>
          </a:p>
          <a:p>
            <a:pPr marL="571500" indent="-5715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= PODČÁRNÍK, POZNÁMKA POD ČAROU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PUBLICISTICKÝ ÚTVAR JAKO PROTIKLAD K HLAVNÍM  ZPRÁVÁM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VÝZNAMNÝ VZTAH AUTORA K LÍČENÉ UDÁLOSTI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VTIPNĚ, ZAJÍMAVĚ, ZÁBAVNĚ 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ZNÁMÉ VĚCI JSOU UKAZOVÁNY V NOVÉM SVĚTLE 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HUMORNĚ, S NADSÁZKOU, IRONIÍ, NADHLEDEM, SATIRICKY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NOVÉ POHLEDY NA ZNÁMÉ SKUTEČNOSTI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VEDE ČTENÁŘE K ZAMYŠLENÍ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MŮŽE OBSAHOVAT NEZODPOVĚZENÉ OTÁZKY </a:t>
            </a:r>
          </a:p>
          <a:p>
            <a:pPr marL="571500" indent="-571500">
              <a:buFont typeface="Wingdings" pitchFamily="2" charset="2"/>
              <a:buChar char="v"/>
            </a:pPr>
            <a:endParaRPr lang="cs-CZ" sz="3600" b="1" dirty="0" smtClean="0">
              <a:solidFill>
                <a:schemeClr val="accent6">
                  <a:lumMod val="7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1149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548680"/>
            <a:ext cx="900100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ÚKOLY, OTÁZKY, POZNÁN</a:t>
            </a: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Í</a:t>
            </a:r>
          </a:p>
          <a:p>
            <a:endParaRPr lang="cs-CZ" sz="4800" b="1" dirty="0">
              <a:solidFill>
                <a:schemeClr val="accent6">
                  <a:lumMod val="75000"/>
                </a:schemeClr>
              </a:solidFill>
              <a:latin typeface="+mj-lt"/>
            </a:endParaRPr>
          </a:p>
          <a:p>
            <a:pPr marL="742950" indent="-742950">
              <a:buAutoNum type="arabicPeriod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VYHLEDEJ ZNÁMÉ SVĚTOVÉ FEJETONISTY.</a:t>
            </a:r>
          </a:p>
          <a:p>
            <a:pPr marL="742950" indent="-742950">
              <a:buAutoNum type="arabicPeriod"/>
            </a:pPr>
            <a:endParaRPr lang="cs-CZ" sz="3600" b="1" dirty="0">
              <a:solidFill>
                <a:schemeClr val="accent6">
                  <a:lumMod val="75000"/>
                </a:schemeClr>
              </a:solidFill>
              <a:latin typeface="+mj-lt"/>
            </a:endParaRPr>
          </a:p>
          <a:p>
            <a:pPr marL="742950" indent="-742950">
              <a:buAutoNum type="arabicPeriod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JAK SE JMENUJE KNIHA FEJETONŮ JANA NERUDY?</a:t>
            </a:r>
          </a:p>
          <a:p>
            <a:pPr marL="742950" indent="-742950">
              <a:buAutoNum type="arabicPeriod"/>
            </a:pPr>
            <a:endParaRPr lang="cs-CZ" sz="3600" b="1" dirty="0">
              <a:solidFill>
                <a:schemeClr val="accent6">
                  <a:lumMod val="75000"/>
                </a:schemeClr>
              </a:solidFill>
              <a:latin typeface="+mj-lt"/>
            </a:endParaRPr>
          </a:p>
          <a:p>
            <a:pPr marL="742950" indent="-742950">
              <a:buAutoNum type="arabicPeriod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JMENUJ SOUDOBÉ TVŮRCE FEJETONŮ.</a:t>
            </a:r>
          </a:p>
          <a:p>
            <a:pPr marL="742950" indent="-742950">
              <a:buAutoNum type="arabicPeriod"/>
            </a:pPr>
            <a:endParaRPr lang="cs-CZ" sz="3600" b="1" dirty="0">
              <a:solidFill>
                <a:schemeClr val="accent6">
                  <a:lumMod val="75000"/>
                </a:schemeClr>
              </a:solidFill>
              <a:latin typeface="+mj-lt"/>
            </a:endParaRPr>
          </a:p>
          <a:p>
            <a:pPr marL="742950" indent="-742950">
              <a:buAutoNum type="arabicPeriod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KDO KROMĚ NERUDY JE PSAL DŘÍVE?</a:t>
            </a:r>
          </a:p>
          <a:p>
            <a:pPr marL="742950" indent="-742950">
              <a:buAutoNum type="arabicPeriod"/>
            </a:pPr>
            <a:endParaRPr lang="cs-CZ" sz="3600" b="1" dirty="0">
              <a:solidFill>
                <a:schemeClr val="accent6">
                  <a:lumMod val="7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29890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33872" y="332656"/>
            <a:ext cx="835292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ŘEŠENÍ ÚKOLŮ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:</a:t>
            </a:r>
          </a:p>
          <a:p>
            <a:endParaRPr lang="cs-CZ" sz="3600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  <a:p>
            <a:pPr marL="742950" indent="-742950">
              <a:buAutoNum type="arabicPeriod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NAPŘ. VICTOR HUGO, HEINRICH HEINE</a:t>
            </a:r>
          </a:p>
          <a:p>
            <a:pPr marL="742950" indent="-742950">
              <a:buAutoNum type="arabicPeriod"/>
            </a:pPr>
            <a:endParaRPr lang="cs-CZ" sz="3600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  <a:p>
            <a:pPr marL="742950" indent="-742950">
              <a:buAutoNum type="arabicPeriod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ŽERTY, HRAVÉ I DRAVÉ</a:t>
            </a:r>
          </a:p>
          <a:p>
            <a:pPr marL="742950" indent="-742950">
              <a:buAutoNum type="arabicPeriod"/>
            </a:pPr>
            <a:endParaRPr lang="cs-CZ" sz="3600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  <a:p>
            <a:pPr marL="742950" indent="-742950">
              <a:buAutoNum type="arabicPeriod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RUDOLF KŘESŤAN, JINDŘIŠKA SMETANOVÁ, KAREL KYNCL, LUDVÍK VACULÍK, FRANTIŠEK NEPIL</a:t>
            </a:r>
          </a:p>
          <a:p>
            <a:pPr marL="742950" indent="-742950">
              <a:buAutoNum type="arabicPeriod"/>
            </a:pPr>
            <a:endParaRPr lang="cs-CZ" sz="3600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  <a:p>
            <a:pPr marL="742950" indent="-742950">
              <a:buAutoNum type="arabicPeriod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KAREL POLÁČEK, KAREL ČAPEK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85647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</a:rPr>
              <a:t>UKÁZKY  FEJETONŮ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www.lidovky.cz/ln_nazory.asp?o=0&amp;klic=159009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3"/>
              </a:rPr>
              <a:t>http://www.cesky-jazyk.cz/slohovky/fejetony/ach-ta-dnesni-mladez.html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4"/>
              </a:rPr>
              <a:t>http://www.ctivo.cz/fejetony-o_zivote/890-kdyz-musis-tak-musis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8426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908720"/>
            <a:ext cx="74888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j-lt"/>
              </a:rPr>
              <a:t>Prameny a zdroje:</a:t>
            </a:r>
          </a:p>
          <a:p>
            <a:endParaRPr lang="cs-CZ" sz="2400" b="1" dirty="0">
              <a:latin typeface="+mj-lt"/>
            </a:endParaRPr>
          </a:p>
          <a:p>
            <a:r>
              <a:rPr lang="cs-CZ" sz="2400" b="1" dirty="0" smtClean="0">
                <a:latin typeface="+mj-lt"/>
              </a:rPr>
              <a:t>Archiv autora </a:t>
            </a:r>
          </a:p>
          <a:p>
            <a:r>
              <a:rPr lang="cs-CZ" sz="2400" b="1" dirty="0">
                <a:latin typeface="+mj-lt"/>
              </a:rPr>
              <a:t>http://office.microsoft.com/cs-cz/images/results.aspx?ex=2&amp;qu=TISK#mt:0|</a:t>
            </a:r>
          </a:p>
        </p:txBody>
      </p:sp>
    </p:spTree>
    <p:extLst>
      <p:ext uri="{BB962C8B-B14F-4D97-AF65-F5344CB8AC3E}">
        <p14:creationId xmlns:p14="http://schemas.microsoft.com/office/powerpoint/2010/main" val="1790145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34991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271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UKÁZKY  FEJETONŮ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16</cp:revision>
  <dcterms:created xsi:type="dcterms:W3CDTF">2012-04-10T20:08:16Z</dcterms:created>
  <dcterms:modified xsi:type="dcterms:W3CDTF">2012-04-15T20:55:16Z</dcterms:modified>
</cp:coreProperties>
</file>