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4" r:id="rId1"/>
  </p:sldMasterIdLst>
  <p:sldIdLst>
    <p:sldId id="284" r:id="rId2"/>
    <p:sldId id="281" r:id="rId3"/>
    <p:sldId id="305" r:id="rId4"/>
    <p:sldId id="266" r:id="rId5"/>
    <p:sldId id="258" r:id="rId6"/>
    <p:sldId id="264" r:id="rId7"/>
    <p:sldId id="271" r:id="rId8"/>
    <p:sldId id="292" r:id="rId9"/>
    <p:sldId id="273" r:id="rId10"/>
    <p:sldId id="288" r:id="rId11"/>
    <p:sldId id="259" r:id="rId12"/>
    <p:sldId id="274" r:id="rId13"/>
    <p:sldId id="298" r:id="rId14"/>
    <p:sldId id="299" r:id="rId15"/>
    <p:sldId id="297" r:id="rId16"/>
    <p:sldId id="285" r:id="rId17"/>
    <p:sldId id="257" r:id="rId18"/>
    <p:sldId id="256" r:id="rId19"/>
    <p:sldId id="296" r:id="rId20"/>
    <p:sldId id="293" r:id="rId21"/>
    <p:sldId id="275" r:id="rId22"/>
    <p:sldId id="289" r:id="rId23"/>
    <p:sldId id="260" r:id="rId24"/>
    <p:sldId id="263" r:id="rId25"/>
    <p:sldId id="283" r:id="rId26"/>
    <p:sldId id="304" r:id="rId27"/>
    <p:sldId id="287" r:id="rId28"/>
    <p:sldId id="269" r:id="rId29"/>
    <p:sldId id="270" r:id="rId30"/>
    <p:sldId id="291" r:id="rId31"/>
    <p:sldId id="302" r:id="rId32"/>
    <p:sldId id="301" r:id="rId33"/>
    <p:sldId id="265" r:id="rId34"/>
    <p:sldId id="300" r:id="rId35"/>
    <p:sldId id="303" r:id="rId36"/>
    <p:sldId id="286" r:id="rId37"/>
    <p:sldId id="282" r:id="rId3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00" autoAdjust="0"/>
    <p:restoredTop sz="94660"/>
  </p:normalViewPr>
  <p:slideViewPr>
    <p:cSldViewPr>
      <p:cViewPr varScale="1">
        <p:scale>
          <a:sx n="65" d="100"/>
          <a:sy n="65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>
  <p:cSld name="Nadpis, text a videokli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média 3"/>
          <p:cNvSpPr>
            <a:spLocks noGrp="1"/>
          </p:cNvSpPr>
          <p:nvPr>
            <p:ph type="media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36789C-53EA-4810-A72D-8CCD667224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2300314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B12A9-47A9-4675-B202-A1124CB6B7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6126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95EC1D4A-A796-47C3-A63E-CE236FB377E2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  <p:sldLayoutId id="2147483917" r:id="rId13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Destructive_plate_margin.png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paccato_vulcano.png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commons.wikimedia.org/wiki/File:Shield_volcano_lmb.pn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auna_Loa.jpg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Lava-explosion-kilauea.gif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Nur05018.jpg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ahoehoeLava.jpg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Cinder_cone_lmb.png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commons.wikimedia.org/wiki/File:Cinder-Cone-Lassen-southern-flank.JPG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commons.wikimedia.org/wiki/File:Mt.Mayon_tam3rd.jpg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cs.wikipedia.org/wiki/Soubor:Mahameru-volcano.jpeg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commons.wikimedia.org/wiki/File:Kilimanjaro_(paulshaffner).jpg?uselang=cs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commons.wikimedia.org/wiki/File:Kilimangiaro_foto_aerea.jpg?uselang=cs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Pyroclastic_flows_at_Mayon_Volcano.jpg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Kaldera_Scheme.png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Aniakchak-caldera_alaska.jpg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ountKaguyak.jpg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://cs.wikipedia.org/wiki/Soubor:Sthelens1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SH82_st_helens_spirit_lake_reflection_05-19-82.jpg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Kalapana_house_destroyed_by_lava.jpg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://cs.wikipedia.org/wiki/Soubor:Puu_Oo_-_boulder_Royal_Gardens_1983.jpg" TargetMode="Externa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Pompeji.jpg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SH82_lahar_from_march_82_eruption_03-21-82.jpg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V%C5%99%C3%ADdlo_-_Karlovy_Vary.jpg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eysirEruptionNear.jpg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umarole.opening(2cm).jpg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NesjavellirPowerPlant_edit2.jpg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D%C5%AFl_na_pemzu,_Lipari.JPG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VULKANISMUS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Prezentace pro výuku přírodopisu v 9. ročníku</a:t>
            </a:r>
          </a:p>
          <a:p>
            <a:r>
              <a:rPr lang="cs-CZ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17. 12. 2011</a:t>
            </a:r>
            <a:endParaRPr lang="cs-CZ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40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3568" y="1484313"/>
            <a:ext cx="7992888" cy="4825007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20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1"/>
                </a:solidFill>
              </a:rPr>
              <a:t>Název školy:</a:t>
            </a:r>
            <a:r>
              <a:rPr lang="cs-CZ" sz="2000" dirty="0" smtClean="0">
                <a:solidFill>
                  <a:schemeClr val="tx1"/>
                </a:solidFill>
              </a:rPr>
              <a:t>	</a:t>
            </a:r>
            <a:r>
              <a:rPr lang="cs-CZ" sz="1600" dirty="0" smtClean="0">
                <a:solidFill>
                  <a:schemeClr val="tx1"/>
                </a:solidFill>
              </a:rPr>
              <a:t>Základní škola Městec Králové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1"/>
                </a:solidFill>
              </a:rPr>
              <a:t>Autor:</a:t>
            </a:r>
            <a:r>
              <a:rPr lang="cs-CZ" sz="2000" dirty="0" smtClean="0">
                <a:solidFill>
                  <a:schemeClr val="tx1"/>
                </a:solidFill>
              </a:rPr>
              <a:t>	</a:t>
            </a:r>
            <a:r>
              <a:rPr lang="cs-CZ" sz="1600" dirty="0" smtClean="0">
                <a:solidFill>
                  <a:schemeClr val="tx1"/>
                </a:solidFill>
              </a:rPr>
              <a:t>Ing. Eva </a:t>
            </a:r>
            <a:r>
              <a:rPr lang="cs-CZ" sz="1600" dirty="0" err="1" smtClean="0">
                <a:solidFill>
                  <a:schemeClr val="tx1"/>
                </a:solidFill>
              </a:rPr>
              <a:t>Khorelová</a:t>
            </a:r>
            <a:endParaRPr lang="cs-CZ" sz="16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1"/>
                </a:solidFill>
              </a:rPr>
              <a:t>Název:</a:t>
            </a:r>
            <a:r>
              <a:rPr lang="cs-CZ" sz="2000" dirty="0" smtClean="0">
                <a:solidFill>
                  <a:schemeClr val="tx1"/>
                </a:solidFill>
              </a:rPr>
              <a:t>	</a:t>
            </a:r>
            <a:r>
              <a:rPr lang="cs-CZ" sz="1600" dirty="0" smtClean="0">
                <a:solidFill>
                  <a:schemeClr val="tx1"/>
                </a:solidFill>
              </a:rPr>
              <a:t>VY_32_INOVACE_08_Př9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1"/>
                </a:solidFill>
              </a:rPr>
              <a:t>Číslo projektu:</a:t>
            </a:r>
            <a:r>
              <a:rPr lang="cs-CZ" sz="2000" dirty="0" smtClean="0">
                <a:solidFill>
                  <a:schemeClr val="tx1"/>
                </a:solidFill>
              </a:rPr>
              <a:t>	</a:t>
            </a:r>
            <a:r>
              <a:rPr lang="cs-CZ" sz="1600" dirty="0" smtClean="0">
                <a:solidFill>
                  <a:schemeClr val="tx1"/>
                </a:solidFill>
              </a:rPr>
              <a:t>CZ.1.07/1.4.00/21.2313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1"/>
                </a:solidFill>
              </a:rPr>
              <a:t>Téma:	Přírodopis 9. ročník, </a:t>
            </a:r>
            <a:r>
              <a:rPr lang="cs-CZ" sz="1600" dirty="0" smtClean="0">
                <a:solidFill>
                  <a:schemeClr val="tx1"/>
                </a:solidFill>
              </a:rPr>
              <a:t>Vulkanická činnost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1"/>
                </a:solidFill>
              </a:rPr>
              <a:t>Anotace:	</a:t>
            </a:r>
            <a:r>
              <a:rPr lang="cs-CZ" sz="1600" dirty="0" smtClean="0">
                <a:solidFill>
                  <a:schemeClr val="tx1"/>
                </a:solidFill>
              </a:rPr>
              <a:t>Prezentace, sloužící k výuce a objasnění tématu sopečné</a:t>
            </a:r>
          </a:p>
          <a:p>
            <a:pPr marL="0" indent="0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600" dirty="0">
                <a:solidFill>
                  <a:schemeClr val="tx1"/>
                </a:solidFill>
              </a:rPr>
              <a:t>	</a:t>
            </a:r>
            <a:r>
              <a:rPr lang="cs-CZ" sz="1600" dirty="0" smtClean="0">
                <a:solidFill>
                  <a:schemeClr val="tx1"/>
                </a:solidFill>
              </a:rPr>
              <a:t>činnosti, doprovodných jevů a k zápisu do  </a:t>
            </a:r>
            <a:r>
              <a:rPr lang="cs-CZ" sz="1600" dirty="0" smtClean="0">
                <a:solidFill>
                  <a:schemeClr val="tx1"/>
                </a:solidFill>
              </a:rPr>
              <a:t>sešitů.</a:t>
            </a:r>
            <a:endParaRPr lang="cs-CZ" sz="16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buNone/>
              <a:tabLst>
                <a:tab pos="2332038" algn="l"/>
              </a:tabLst>
            </a:pP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800" dirty="0">
                <a:solidFill>
                  <a:schemeClr val="tx1"/>
                </a:solidFill>
              </a:rPr>
              <a:t>Datum dokončení:</a:t>
            </a:r>
            <a:r>
              <a:rPr lang="cs-CZ" sz="2000" dirty="0"/>
              <a:t>	</a:t>
            </a:r>
            <a:r>
              <a:rPr lang="cs-CZ" sz="2000" dirty="0" smtClean="0"/>
              <a:t>17.12</a:t>
            </a:r>
            <a:r>
              <a:rPr lang="cs-CZ" sz="2000" dirty="0" smtClean="0"/>
              <a:t>. 2011</a:t>
            </a:r>
            <a:endParaRPr lang="cs-CZ" sz="2000" dirty="0"/>
          </a:p>
          <a:p>
            <a:pPr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600" dirty="0" smtClean="0">
                <a:solidFill>
                  <a:schemeClr val="bg1"/>
                </a:solidFill>
              </a:rPr>
              <a:t>                                        </a:t>
            </a:r>
            <a:r>
              <a:rPr lang="cs-CZ" sz="1600" dirty="0" smtClean="0">
                <a:solidFill>
                  <a:schemeClr val="tx2"/>
                </a:solidFill>
              </a:rPr>
              <a:t>                                       </a:t>
            </a:r>
            <a:endParaRPr lang="cs-CZ" sz="2000" dirty="0" smtClean="0">
              <a:solidFill>
                <a:schemeClr val="tx2"/>
              </a:solidFill>
            </a:endParaRPr>
          </a:p>
        </p:txBody>
      </p:sp>
      <p:pic>
        <p:nvPicPr>
          <p:cNvPr id="3075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60350"/>
            <a:ext cx="8351838" cy="1143000"/>
          </a:xfrm>
        </p:spPr>
      </p:pic>
    </p:spTree>
    <p:extLst>
      <p:ext uri="{BB962C8B-B14F-4D97-AF65-F5344CB8AC3E}">
        <p14:creationId xmlns:p14="http://schemas.microsoft.com/office/powerpoint/2010/main" val="3200403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817563"/>
            <a:ext cx="82296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4000" dirty="0" smtClean="0"/>
              <a:t>Vysvětlivky k pomocným symbolům:</a:t>
            </a:r>
            <a:endParaRPr lang="cs-CZ" sz="4000" dirty="0"/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4797425"/>
            <a:ext cx="903287" cy="901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76" y="2420889"/>
            <a:ext cx="1584176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113922" y="3006725"/>
            <a:ext cx="4176712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dirty="0">
                <a:latin typeface="+mj-lt"/>
              </a:rPr>
              <a:t>Určeno k zápisu do sešitů.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132138" y="4868863"/>
            <a:ext cx="4392612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dirty="0">
                <a:latin typeface="+mj-lt"/>
              </a:rPr>
              <a:t>Určeno k přemýšlení, řešení problému.</a:t>
            </a:r>
          </a:p>
        </p:txBody>
      </p:sp>
    </p:spTree>
    <p:extLst>
      <p:ext uri="{BB962C8B-B14F-4D97-AF65-F5344CB8AC3E}">
        <p14:creationId xmlns:p14="http://schemas.microsoft.com/office/powerpoint/2010/main" val="1472076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76672"/>
            <a:ext cx="8785225" cy="850106"/>
          </a:xfrm>
          <a:solidFill>
            <a:schemeClr val="bg1"/>
          </a:solidFill>
        </p:spPr>
        <p:txBody>
          <a:bodyPr>
            <a:normAutofit/>
          </a:bodyPr>
          <a:lstStyle/>
          <a:p>
            <a:pPr eaLnBrk="1" hangingPunct="1"/>
            <a:r>
              <a:rPr lang="cs-CZ" sz="4400" dirty="0" smtClean="0">
                <a:solidFill>
                  <a:schemeClr val="tx1"/>
                </a:solidFill>
              </a:rPr>
              <a:t>Vulkanismus je typický v oblastech: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772816"/>
            <a:ext cx="8641655" cy="4536504"/>
          </a:xfrm>
          <a:solidFill>
            <a:srgbClr val="FFC000"/>
          </a:solidFill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90000"/>
              </a:lnSpc>
              <a:buClr>
                <a:srgbClr val="FF6600"/>
              </a:buClr>
              <a:buNone/>
            </a:pPr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>
              <a:lnSpc>
                <a:spcPct val="90000"/>
              </a:lnSpc>
              <a:buClr>
                <a:srgbClr val="FF6600"/>
              </a:buClr>
            </a:pPr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podsouvání litosférických desek – </a:t>
            </a:r>
            <a:r>
              <a:rPr lang="cs-CZ" sz="3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zóny</a:t>
            </a:r>
          </a:p>
          <a:p>
            <a:pPr marL="0" indent="0">
              <a:lnSpc>
                <a:spcPct val="90000"/>
              </a:lnSpc>
              <a:buClr>
                <a:srgbClr val="FF6600"/>
              </a:buClr>
              <a:buNone/>
            </a:pPr>
            <a:r>
              <a:rPr lang="cs-CZ" sz="3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3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cs-CZ" sz="3600" b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subdukce</a:t>
            </a:r>
            <a:endParaRPr lang="cs-CZ" sz="36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  <a:buClr>
                <a:srgbClr val="FF6600"/>
              </a:buClr>
            </a:pP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  <a:buClr>
                <a:srgbClr val="FF6600"/>
              </a:buClr>
            </a:pPr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oddalování litosférických desek – </a:t>
            </a:r>
            <a:r>
              <a:rPr lang="cs-CZ" sz="3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riftové</a:t>
            </a:r>
          </a:p>
          <a:p>
            <a:pPr marL="0" indent="0">
              <a:lnSpc>
                <a:spcPct val="90000"/>
              </a:lnSpc>
              <a:buClr>
                <a:srgbClr val="FF6600"/>
              </a:buClr>
              <a:buNone/>
            </a:pPr>
            <a:r>
              <a:rPr lang="cs-CZ" sz="3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3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zóny</a:t>
            </a:r>
            <a:endParaRPr lang="cs-CZ" sz="36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  <a:buClr>
                <a:srgbClr val="FF6600"/>
              </a:buClr>
            </a:pP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  <a:buClr>
                <a:srgbClr val="FF6600"/>
              </a:buClr>
            </a:pPr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centrální části litosférických desek</a:t>
            </a:r>
          </a:p>
          <a:p>
            <a:pPr marL="0" indent="0">
              <a:lnSpc>
                <a:spcPct val="90000"/>
              </a:lnSpc>
              <a:buClr>
                <a:srgbClr val="FF6600"/>
              </a:buClr>
              <a:buNone/>
            </a:pPr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tzv. “hot </a:t>
            </a:r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spots</a:t>
            </a:r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“ – </a:t>
            </a:r>
            <a:r>
              <a:rPr lang="cs-CZ" sz="3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horké skvrny</a:t>
            </a:r>
          </a:p>
          <a:p>
            <a:pPr>
              <a:lnSpc>
                <a:spcPct val="90000"/>
              </a:lnSpc>
              <a:buClr>
                <a:srgbClr val="FF6600"/>
              </a:buClr>
            </a:pPr>
            <a:endParaRPr lang="cs-CZ" sz="2800" dirty="0" smtClean="0">
              <a:latin typeface="Tahoma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194433"/>
            <a:ext cx="1440234" cy="1440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12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33438"/>
            <a:ext cx="7620000" cy="519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58492" y="6218689"/>
            <a:ext cx="79144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err="1" smtClean="0"/>
              <a:t>Fredrik</a:t>
            </a:r>
            <a:r>
              <a:rPr lang="cs-CZ" sz="1000" dirty="0" smtClean="0"/>
              <a:t>, [cit. 2011-12-16], dostupné na www:</a:t>
            </a:r>
          </a:p>
          <a:p>
            <a:r>
              <a:rPr lang="cs-CZ" sz="1000" dirty="0">
                <a:hlinkClick r:id="rId3"/>
              </a:rPr>
              <a:t>http://cs.wikipedia.org/wiki/Soubor:Destructive_plate_margin.png</a:t>
            </a:r>
            <a:endParaRPr lang="cs-CZ" sz="1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62000" y="537158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+mj-lt"/>
              </a:rPr>
              <a:t>Průřez vulkánem</a:t>
            </a:r>
            <a:endParaRPr lang="cs-CZ" sz="3600" dirty="0">
              <a:latin typeface="+mj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444208" y="2564904"/>
            <a:ext cx="2228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s</a:t>
            </a:r>
            <a:r>
              <a:rPr lang="cs-CZ" sz="2400" b="1" dirty="0" smtClean="0"/>
              <a:t>opečný kužel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75821" y="4005063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s</a:t>
            </a:r>
            <a:r>
              <a:rPr lang="cs-CZ" sz="2400" b="1" dirty="0" smtClean="0"/>
              <a:t>opečný komín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62000" y="4737565"/>
            <a:ext cx="2297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</a:t>
            </a:r>
            <a:r>
              <a:rPr lang="cs-CZ" sz="2400" b="1" dirty="0" smtClean="0"/>
              <a:t>odsouvání oceánské desky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95936" y="3774231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zemětřesení</a:t>
            </a:r>
            <a:endParaRPr lang="cs-CZ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187395"/>
            <a:ext cx="901700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663700" y="1412776"/>
            <a:ext cx="2332236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Vysvětli tento proces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893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67963" y="0"/>
            <a:ext cx="4097540" cy="83671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dirty="0" smtClean="0">
                <a:solidFill>
                  <a:schemeClr val="tx1"/>
                </a:solidFill>
              </a:rPr>
              <a:t>Výbuch sopky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843949"/>
            <a:ext cx="4320480" cy="5907444"/>
          </a:xfrm>
          <a:solidFill>
            <a:srgbClr val="FFC000"/>
          </a:solidFill>
        </p:spPr>
        <p:txBody>
          <a:bodyPr>
            <a:normAutofit fontScale="32500" lnSpcReduction="20000"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Začíná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nahromaděním magmatu v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6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magmatickém krbu</a:t>
            </a: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6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(1).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6000" dirty="0">
                <a:latin typeface="Tahoma" pitchFamily="34" charset="0"/>
                <a:ea typeface="Tahoma" pitchFamily="34" charset="0"/>
                <a:cs typeface="Tahoma" pitchFamily="34" charset="0"/>
              </a:rPr>
              <a:t>	</a:t>
            </a:r>
            <a:endParaRPr lang="cs-CZ" sz="60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Materiál hledá cestu k povrchu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6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sopečným komínem</a:t>
            </a: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6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(2)</a:t>
            </a: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nebo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postranními </a:t>
            </a:r>
            <a:r>
              <a:rPr lang="cs-CZ" sz="6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sopouchy</a:t>
            </a: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6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(3, 4).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60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 vyvrženém materiálu obvykle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 jícnu sopky zůstane prohlubeň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– </a:t>
            </a:r>
            <a:r>
              <a:rPr lang="cs-CZ" sz="6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kráter</a:t>
            </a: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6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(5).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Činnost sopky se ohlašuje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unikáním </a:t>
            </a:r>
            <a:r>
              <a:rPr lang="cs-CZ" sz="6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plynů a par</a:t>
            </a: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vyvrhováním  </a:t>
            </a:r>
            <a:r>
              <a:rPr lang="cs-CZ" sz="6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popílku</a:t>
            </a: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cs-CZ" sz="6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prachu</a:t>
            </a: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6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sopečných pum (6)</a:t>
            </a: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kamení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 </a:t>
            </a:r>
            <a:r>
              <a:rPr lang="cs-CZ" sz="6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lávy (7)</a:t>
            </a:r>
            <a:r>
              <a:rPr lang="cs-CZ" sz="6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060" y="476672"/>
            <a:ext cx="4788024" cy="5675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699480" y="6351283"/>
            <a:ext cx="39049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err="1" smtClean="0"/>
              <a:t>Luigi</a:t>
            </a:r>
            <a:r>
              <a:rPr lang="cs-CZ" sz="1000" dirty="0" smtClean="0"/>
              <a:t> </a:t>
            </a:r>
            <a:r>
              <a:rPr lang="cs-CZ" sz="1000" dirty="0" err="1" smtClean="0"/>
              <a:t>Chiesa</a:t>
            </a:r>
            <a:r>
              <a:rPr lang="cs-CZ" sz="1000" dirty="0" smtClean="0"/>
              <a:t>, </a:t>
            </a:r>
            <a:r>
              <a:rPr lang="cs-CZ" sz="1000" dirty="0"/>
              <a:t>[cit.2011-11-21], </a:t>
            </a:r>
            <a:r>
              <a:rPr lang="cs-CZ" sz="1000" dirty="0" smtClean="0"/>
              <a:t>dostupné na </a:t>
            </a:r>
            <a:r>
              <a:rPr lang="cs-CZ" sz="1000" dirty="0"/>
              <a:t>www: </a:t>
            </a:r>
            <a:r>
              <a:rPr lang="cs-CZ" sz="1000" dirty="0">
                <a:hlinkClick r:id="rId3"/>
              </a:rPr>
              <a:t>http://cs.wikipedia.org/wiki/Soubor:Spaccato_vulcano.png</a:t>
            </a: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688574" y="4911550"/>
            <a:ext cx="414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696470" y="3825556"/>
            <a:ext cx="414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446558" y="4620508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3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16685" y="3460241"/>
            <a:ext cx="3427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4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8100392" y="3886889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7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24328" y="2204864"/>
            <a:ext cx="4680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6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88066" y="2423160"/>
            <a:ext cx="510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5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35257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5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788560" y="1484784"/>
            <a:ext cx="7167816" cy="4320480"/>
          </a:xfrm>
          <a:solidFill>
            <a:srgbClr val="FFC000"/>
          </a:solidFill>
        </p:spPr>
        <p:txBody>
          <a:bodyPr>
            <a:normAutofit lnSpcReduction="10000"/>
          </a:bodyPr>
          <a:lstStyle/>
          <a:p>
            <a:pPr eaLnBrk="1" hangingPunct="1">
              <a:buClr>
                <a:srgbClr val="990000"/>
              </a:buClr>
            </a:pPr>
            <a:endParaRPr lang="cs-CZ" sz="36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eaLnBrk="1" hangingPunct="1">
              <a:buClr>
                <a:srgbClr val="990000"/>
              </a:buClr>
            </a:pPr>
            <a:r>
              <a:rPr lang="cs-CZ" sz="3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štítová sopka</a:t>
            </a:r>
          </a:p>
          <a:p>
            <a:pPr>
              <a:buClr>
                <a:srgbClr val="990000"/>
              </a:buClr>
            </a:pPr>
            <a:r>
              <a:rPr lang="cs-CZ" sz="3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lávové proudy, polštářová</a:t>
            </a:r>
          </a:p>
          <a:p>
            <a:pPr marL="0" indent="0">
              <a:buClr>
                <a:srgbClr val="990000"/>
              </a:buClr>
              <a:buNone/>
            </a:pPr>
            <a:r>
              <a:rPr lang="cs-CZ" sz="3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3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láva</a:t>
            </a:r>
          </a:p>
          <a:p>
            <a:pPr>
              <a:buClr>
                <a:srgbClr val="990000"/>
              </a:buClr>
            </a:pPr>
            <a:r>
              <a:rPr lang="cs-CZ" sz="3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sypaný (struskový) </a:t>
            </a:r>
            <a:r>
              <a:rPr lang="cs-CZ" sz="3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kužel</a:t>
            </a:r>
          </a:p>
          <a:p>
            <a:pPr>
              <a:buClr>
                <a:srgbClr val="990000"/>
              </a:buClr>
            </a:pPr>
            <a:r>
              <a:rPr lang="cs-CZ" sz="3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3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stratovulkán</a:t>
            </a:r>
          </a:p>
          <a:p>
            <a:pPr>
              <a:buClr>
                <a:srgbClr val="990000"/>
              </a:buClr>
            </a:pPr>
            <a:r>
              <a:rPr lang="cs-CZ" sz="3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kaldera</a:t>
            </a:r>
          </a:p>
          <a:p>
            <a:pPr eaLnBrk="1" hangingPunct="1">
              <a:buClr>
                <a:srgbClr val="990000"/>
              </a:buClr>
            </a:pPr>
            <a:endParaRPr lang="cs-CZ" sz="3200" i="1" dirty="0" smtClean="0">
              <a:latin typeface="Tahoma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379983"/>
            <a:ext cx="77768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atin typeface="+mj-lt"/>
              </a:rPr>
              <a:t>Vulkanické tvary reliéfu</a:t>
            </a:r>
            <a:endParaRPr lang="cs-CZ" sz="4400" dirty="0">
              <a:latin typeface="+mj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7109" y="620688"/>
            <a:ext cx="1584325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8276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6237312"/>
            <a:ext cx="74168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err="1" smtClean="0"/>
              <a:t>Kordas</a:t>
            </a:r>
            <a:r>
              <a:rPr lang="cs-CZ" sz="1000" dirty="0" smtClean="0"/>
              <a:t>, </a:t>
            </a:r>
            <a:r>
              <a:rPr lang="cs-CZ" sz="1000" dirty="0"/>
              <a:t>[cit. 2011-12-16], </a:t>
            </a:r>
            <a:r>
              <a:rPr lang="cs-CZ" sz="1000" dirty="0" smtClean="0"/>
              <a:t>dostupné pod licencí </a:t>
            </a:r>
            <a:r>
              <a:rPr lang="cs-CZ" sz="1000" dirty="0" err="1" smtClean="0"/>
              <a:t>Creative</a:t>
            </a:r>
            <a:r>
              <a:rPr lang="cs-CZ" sz="1000" dirty="0" smtClean="0"/>
              <a:t> </a:t>
            </a:r>
            <a:r>
              <a:rPr lang="cs-CZ" sz="1000" dirty="0" err="1" smtClean="0"/>
              <a:t>Commons</a:t>
            </a:r>
            <a:r>
              <a:rPr lang="cs-CZ" sz="1000" dirty="0" smtClean="0"/>
              <a:t> </a:t>
            </a:r>
            <a:r>
              <a:rPr lang="cs-CZ" sz="1000" dirty="0"/>
              <a:t>na www:</a:t>
            </a:r>
          </a:p>
          <a:p>
            <a:r>
              <a:rPr lang="cs-CZ" sz="1000" dirty="0">
                <a:hlinkClick r:id="rId2"/>
              </a:rPr>
              <a:t>http://commons.wikimedia.org/wiki/File:Shield_volcano_lmb.png</a:t>
            </a:r>
            <a:endParaRPr lang="cs-CZ" sz="1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36711"/>
            <a:ext cx="7560840" cy="5315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55576" y="332656"/>
            <a:ext cx="7560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+mj-lt"/>
              </a:rPr>
              <a:t>Vznik štítové sopky</a:t>
            </a:r>
            <a:endParaRPr lang="cs-CZ" sz="4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15400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0" descr="800px-Mauna_Loa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3" y="1044242"/>
            <a:ext cx="7344817" cy="5262562"/>
          </a:xfrm>
          <a:noFill/>
        </p:spPr>
      </p:pic>
      <p:sp>
        <p:nvSpPr>
          <p:cNvPr id="2" name="Obdélník 1"/>
          <p:cNvSpPr/>
          <p:nvPr/>
        </p:nvSpPr>
        <p:spPr>
          <a:xfrm>
            <a:off x="827583" y="6293351"/>
            <a:ext cx="39952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err="1" smtClean="0"/>
              <a:t>Gordon</a:t>
            </a:r>
            <a:r>
              <a:rPr lang="cs-CZ" sz="1000" dirty="0" smtClean="0"/>
              <a:t> Joly, </a:t>
            </a:r>
            <a:r>
              <a:rPr lang="cs-CZ" sz="1000" dirty="0"/>
              <a:t>[cit.2011-12-16], dostupné na </a:t>
            </a:r>
            <a:r>
              <a:rPr lang="cs-CZ" sz="1000" dirty="0" smtClean="0"/>
              <a:t>pod licencí GNU na www: </a:t>
            </a:r>
            <a:r>
              <a:rPr lang="cs-CZ" sz="1000" dirty="0" smtClean="0">
                <a:hlinkClick r:id="rId3"/>
              </a:rPr>
              <a:t>http</a:t>
            </a:r>
            <a:r>
              <a:rPr lang="cs-CZ" sz="1000" dirty="0">
                <a:hlinkClick r:id="rId3"/>
              </a:rPr>
              <a:t>://cs.wikipedia.org/wiki/Soubor:Mauna_Loa.jpg</a:t>
            </a:r>
            <a:endParaRPr lang="cs-CZ" sz="1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3" y="404664"/>
            <a:ext cx="74888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+mj-lt"/>
              </a:rPr>
              <a:t>Štítová sopka Mauna Loa, </a:t>
            </a:r>
            <a:r>
              <a:rPr lang="cs-CZ" sz="4000" dirty="0" err="1" smtClean="0">
                <a:latin typeface="+mj-lt"/>
              </a:rPr>
              <a:t>Hawai</a:t>
            </a:r>
            <a:endParaRPr lang="cs-CZ" sz="4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2904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105" y="1007341"/>
            <a:ext cx="7363033" cy="5117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99403" y="6237312"/>
            <a:ext cx="74888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/>
              <a:t>Sm313, </a:t>
            </a:r>
            <a:r>
              <a:rPr lang="cs-CZ" sz="1000" dirty="0"/>
              <a:t>[cit.2011-12-16], dostupné na www</a:t>
            </a:r>
          </a:p>
          <a:p>
            <a:r>
              <a:rPr lang="cs-CZ" sz="1000" dirty="0">
                <a:hlinkClick r:id="rId3"/>
              </a:rPr>
              <a:t>http://cs.wikipedia.org/wiki/Soubor:Lava-explosion-kilauea.gif</a:t>
            </a:r>
            <a:endParaRPr lang="cs-CZ" sz="1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25202" y="410761"/>
            <a:ext cx="7560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+mj-lt"/>
              </a:rPr>
              <a:t>Podmořská erupce </a:t>
            </a:r>
            <a:r>
              <a:rPr lang="cs-CZ" sz="4000" dirty="0" err="1" smtClean="0">
                <a:latin typeface="+mj-lt"/>
              </a:rPr>
              <a:t>Kilauea</a:t>
            </a:r>
            <a:endParaRPr lang="cs-CZ" sz="4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4538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48" y="1142186"/>
            <a:ext cx="8222912" cy="4964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62000" y="6293351"/>
            <a:ext cx="597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NOAA, </a:t>
            </a:r>
            <a:r>
              <a:rPr lang="cs-CZ" sz="1000" dirty="0"/>
              <a:t>[cit. 2011-12-16], dostupné na www:</a:t>
            </a:r>
          </a:p>
          <a:p>
            <a:r>
              <a:rPr lang="cs-CZ" sz="1000" dirty="0">
                <a:hlinkClick r:id="rId3"/>
              </a:rPr>
              <a:t>http://cs.wikipedia.org/wiki/Soubor:Nur05018.jpg</a:t>
            </a:r>
            <a:endParaRPr lang="cs-CZ" sz="1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475825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+mj-lt"/>
              </a:rPr>
              <a:t>Polštářová láva pod hladinou moře, </a:t>
            </a:r>
            <a:r>
              <a:rPr lang="cs-CZ" sz="3600" dirty="0" err="1" smtClean="0">
                <a:latin typeface="+mj-lt"/>
              </a:rPr>
              <a:t>Hawai</a:t>
            </a:r>
            <a:endParaRPr lang="cs-CZ" sz="3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3820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290" y="413210"/>
            <a:ext cx="4791182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3527" y="6240914"/>
            <a:ext cx="698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USGS, [cit.2011-12-16], dostupné na www</a:t>
            </a:r>
          </a:p>
          <a:p>
            <a:r>
              <a:rPr lang="cs-CZ" sz="1000" dirty="0">
                <a:hlinkClick r:id="rId3"/>
              </a:rPr>
              <a:t>http://cs.wikipedia.org/wiki/Soubor:PahoehoeLava.jpg</a:t>
            </a: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052736"/>
            <a:ext cx="324036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+mj-lt"/>
              </a:rPr>
              <a:t>Lávové pole </a:t>
            </a:r>
            <a:r>
              <a:rPr lang="cs-CZ" sz="3600" dirty="0" err="1" smtClean="0">
                <a:latin typeface="+mj-lt"/>
              </a:rPr>
              <a:t>hawaiské</a:t>
            </a:r>
            <a:r>
              <a:rPr lang="cs-CZ" sz="3600" dirty="0" smtClean="0">
                <a:latin typeface="+mj-lt"/>
              </a:rPr>
              <a:t> sopky </a:t>
            </a:r>
            <a:r>
              <a:rPr lang="cs-CZ" sz="3600" dirty="0" err="1" smtClean="0">
                <a:latin typeface="+mj-lt"/>
              </a:rPr>
              <a:t>Kilauea</a:t>
            </a:r>
            <a:endParaRPr lang="cs-CZ" sz="3600" dirty="0" smtClean="0">
              <a:latin typeface="+mj-lt"/>
            </a:endParaRPr>
          </a:p>
          <a:p>
            <a:endParaRPr lang="cs-CZ" sz="2800" dirty="0" smtClean="0">
              <a:latin typeface="+mj-lt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řídká láva  vytváří štítové sopky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>
                <a:latin typeface="+mj-lt"/>
              </a:rPr>
              <a:t>m</a:t>
            </a:r>
            <a:r>
              <a:rPr lang="cs-CZ" sz="2800" dirty="0" smtClean="0">
                <a:latin typeface="+mj-lt"/>
              </a:rPr>
              <a:t>á vyšší obsah SiO</a:t>
            </a:r>
            <a:r>
              <a:rPr lang="cs-CZ" sz="2800" baseline="-25000" dirty="0" smtClean="0">
                <a:latin typeface="+mj-lt"/>
              </a:rPr>
              <a:t>2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latin typeface="+mj-lt"/>
              </a:rPr>
              <a:t>proudí rychleji</a:t>
            </a:r>
          </a:p>
          <a:p>
            <a:r>
              <a:rPr lang="cs-CZ" sz="2800" dirty="0">
                <a:latin typeface="+mj-lt"/>
              </a:rPr>
              <a:t> </a:t>
            </a:r>
            <a:r>
              <a:rPr lang="cs-CZ" sz="2800" dirty="0" smtClean="0">
                <a:latin typeface="+mj-lt"/>
              </a:rPr>
              <a:t>      a dál</a:t>
            </a:r>
            <a:endParaRPr lang="cs-CZ" sz="2800" baseline="-25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27725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32656"/>
            <a:ext cx="5904656" cy="5711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755576" y="6165304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/>
              <a:t>[</a:t>
            </a:r>
            <a:r>
              <a:rPr lang="cs-CZ" sz="1000" dirty="0"/>
              <a:t>cit. 2011-12-16], dostupné pod licencí </a:t>
            </a:r>
            <a:r>
              <a:rPr lang="cs-CZ" sz="1000" dirty="0" smtClean="0"/>
              <a:t>GNU na </a:t>
            </a:r>
            <a:r>
              <a:rPr lang="cs-CZ" sz="1000" dirty="0"/>
              <a:t>www:</a:t>
            </a:r>
          </a:p>
          <a:p>
            <a:r>
              <a:rPr lang="cs-CZ" sz="1000" dirty="0">
                <a:hlinkClick r:id="rId3"/>
              </a:rPr>
              <a:t>http://commons.wikimedia.org/wiki/File:Cinder_cone_lmb.png</a:t>
            </a:r>
            <a:endParaRPr lang="cs-CZ" sz="1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764704"/>
            <a:ext cx="2448272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+mj-lt"/>
              </a:rPr>
              <a:t>Vznik sypaného kuželu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600" dirty="0" smtClean="0">
                <a:latin typeface="+mj-lt"/>
              </a:rPr>
              <a:t>při explozi láva ve vzduchu tuhne a dopadá ve formě prachu, popela a pum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600" dirty="0" smtClean="0">
                <a:latin typeface="+mj-lt"/>
              </a:rPr>
              <a:t>tvoří tufy</a:t>
            </a:r>
            <a:endParaRPr lang="cs-CZ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4223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6131130"/>
            <a:ext cx="75544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/>
              <a:t>Introvert, [cit</a:t>
            </a:r>
            <a:r>
              <a:rPr lang="cs-CZ" sz="1000" dirty="0"/>
              <a:t>. </a:t>
            </a:r>
            <a:r>
              <a:rPr lang="cs-CZ" sz="1000" dirty="0" smtClean="0"/>
              <a:t>2011-12-17], </a:t>
            </a:r>
            <a:r>
              <a:rPr lang="cs-CZ" sz="1000" dirty="0"/>
              <a:t>dostupné pod licencí </a:t>
            </a:r>
            <a:r>
              <a:rPr lang="cs-CZ" sz="1000" dirty="0" err="1" smtClean="0"/>
              <a:t>Creative</a:t>
            </a:r>
            <a:r>
              <a:rPr lang="cs-CZ" sz="1000" dirty="0" smtClean="0"/>
              <a:t> </a:t>
            </a:r>
            <a:r>
              <a:rPr lang="cs-CZ" sz="1000" dirty="0" err="1" smtClean="0"/>
              <a:t>Commons</a:t>
            </a:r>
            <a:r>
              <a:rPr lang="cs-CZ" sz="1000" dirty="0" smtClean="0"/>
              <a:t> </a:t>
            </a:r>
            <a:r>
              <a:rPr lang="cs-CZ" sz="1000" dirty="0"/>
              <a:t>na www:</a:t>
            </a:r>
          </a:p>
          <a:p>
            <a:r>
              <a:rPr lang="cs-CZ" sz="1000" dirty="0">
                <a:hlinkClick r:id="rId2"/>
              </a:rPr>
              <a:t>http://commons.wikimedia.org/wiki/File:Cinder-Cone-Lassen-southern-flank.JPG</a:t>
            </a:r>
            <a:endParaRPr lang="cs-CZ" sz="1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0995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62000" y="404664"/>
            <a:ext cx="798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+mj-lt"/>
              </a:rPr>
              <a:t>Sypaný kužel v </a:t>
            </a:r>
            <a:r>
              <a:rPr lang="cs-CZ" sz="3600" dirty="0" err="1" smtClean="0">
                <a:latin typeface="+mj-lt"/>
              </a:rPr>
              <a:t>Lassen</a:t>
            </a:r>
            <a:r>
              <a:rPr lang="cs-CZ" sz="3600" dirty="0" smtClean="0">
                <a:latin typeface="+mj-lt"/>
              </a:rPr>
              <a:t> </a:t>
            </a:r>
            <a:r>
              <a:rPr lang="cs-CZ" sz="3600" dirty="0" err="1" smtClean="0">
                <a:latin typeface="+mj-lt"/>
              </a:rPr>
              <a:t>Volcanic</a:t>
            </a:r>
            <a:r>
              <a:rPr lang="cs-CZ" sz="3600" dirty="0" smtClean="0">
                <a:latin typeface="+mj-lt"/>
              </a:rPr>
              <a:t> NP - USA</a:t>
            </a:r>
            <a:endParaRPr lang="cs-CZ" sz="3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1679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3254" y="6273119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dirty="0" smtClean="0"/>
              <a:t>Tam3rd, </a:t>
            </a:r>
            <a:r>
              <a:rPr lang="cs-CZ" sz="1000" dirty="0"/>
              <a:t>[cit. </a:t>
            </a:r>
            <a:r>
              <a:rPr lang="cs-CZ" sz="1000" dirty="0" smtClean="0"/>
              <a:t>2011-12-17], </a:t>
            </a:r>
            <a:r>
              <a:rPr lang="cs-CZ" sz="1000" dirty="0"/>
              <a:t>dostupné </a:t>
            </a:r>
            <a:r>
              <a:rPr lang="cs-CZ" sz="1000" dirty="0" smtClean="0"/>
              <a:t> </a:t>
            </a:r>
            <a:r>
              <a:rPr lang="cs-CZ" sz="1000" dirty="0"/>
              <a:t>na www:</a:t>
            </a:r>
          </a:p>
          <a:p>
            <a:r>
              <a:rPr lang="cs-CZ" sz="1000" dirty="0">
                <a:hlinkClick r:id="rId2"/>
              </a:rPr>
              <a:t>http://commons.wikimedia.org/wiki/File:Mt.Mayon_tam3rd.jpg</a:t>
            </a:r>
            <a:endParaRPr lang="cs-CZ" sz="1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00" y="1000124"/>
            <a:ext cx="7989288" cy="5093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82900" y="332655"/>
            <a:ext cx="79892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+mj-lt"/>
              </a:rPr>
              <a:t>Typický stratovulkán -  </a:t>
            </a:r>
            <a:r>
              <a:rPr lang="cs-CZ" sz="3600" dirty="0" err="1" smtClean="0">
                <a:latin typeface="+mj-lt"/>
              </a:rPr>
              <a:t>Mayon</a:t>
            </a:r>
            <a:r>
              <a:rPr lang="cs-CZ" sz="3600" dirty="0" smtClean="0">
                <a:latin typeface="+mj-lt"/>
              </a:rPr>
              <a:t>, Filipíny</a:t>
            </a:r>
          </a:p>
          <a:p>
            <a:pPr algn="ctr"/>
            <a:r>
              <a:rPr lang="cs-CZ" sz="2800" dirty="0" smtClean="0">
                <a:latin typeface="+mj-lt"/>
              </a:rPr>
              <a:t>- střídání vrstev </a:t>
            </a:r>
            <a:r>
              <a:rPr lang="cs-CZ" sz="2800" dirty="0" err="1" smtClean="0">
                <a:latin typeface="+mj-lt"/>
              </a:rPr>
              <a:t>pyroklastik</a:t>
            </a:r>
            <a:r>
              <a:rPr lang="cs-CZ" sz="2800" dirty="0" smtClean="0">
                <a:latin typeface="+mj-lt"/>
              </a:rPr>
              <a:t> a lávy</a:t>
            </a:r>
            <a:endParaRPr lang="cs-CZ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01414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62000" y="6293351"/>
            <a:ext cx="597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USGS, [cit</a:t>
            </a:r>
            <a:r>
              <a:rPr lang="cs-CZ" sz="1000" dirty="0"/>
              <a:t>. 2011-12-16], dostupné </a:t>
            </a:r>
            <a:r>
              <a:rPr lang="cs-CZ" sz="1000" dirty="0" smtClean="0"/>
              <a:t>pod licencí </a:t>
            </a:r>
            <a:r>
              <a:rPr lang="cs-CZ" sz="1000" dirty="0" err="1" smtClean="0"/>
              <a:t>Creative</a:t>
            </a:r>
            <a:r>
              <a:rPr lang="cs-CZ" sz="1000" dirty="0" smtClean="0"/>
              <a:t> </a:t>
            </a:r>
            <a:r>
              <a:rPr lang="cs-CZ" sz="1000" dirty="0" err="1" smtClean="0"/>
              <a:t>Commons</a:t>
            </a:r>
            <a:r>
              <a:rPr lang="cs-CZ" sz="1000" dirty="0" smtClean="0"/>
              <a:t> na www:</a:t>
            </a:r>
            <a:endParaRPr lang="cs-CZ" sz="1000" dirty="0"/>
          </a:p>
          <a:p>
            <a:r>
              <a:rPr lang="cs-CZ" sz="1000" dirty="0">
                <a:hlinkClick r:id="rId2"/>
              </a:rPr>
              <a:t>http://cs.wikipedia.org/wiki/Soubor:Mahameru-volcano.jpeg</a:t>
            </a:r>
            <a:endParaRPr lang="cs-CZ" sz="1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62000" y="262389"/>
            <a:ext cx="80234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+mj-lt"/>
              </a:rPr>
              <a:t>Aktivní stratovulkán </a:t>
            </a:r>
            <a:r>
              <a:rPr lang="cs-CZ" sz="3600" dirty="0" err="1" smtClean="0">
                <a:latin typeface="+mj-lt"/>
              </a:rPr>
              <a:t>Mahameru</a:t>
            </a:r>
            <a:r>
              <a:rPr lang="cs-CZ" sz="3600" dirty="0" smtClean="0">
                <a:latin typeface="+mj-lt"/>
              </a:rPr>
              <a:t> na Jávě</a:t>
            </a:r>
            <a:endParaRPr lang="cs-CZ" sz="3600" dirty="0">
              <a:latin typeface="+mj-lt"/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908720"/>
            <a:ext cx="7620000" cy="5377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7830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95536" y="6165304"/>
            <a:ext cx="5486400" cy="566737"/>
          </a:xfrm>
        </p:spPr>
        <p:txBody>
          <a:bodyPr>
            <a:normAutofit/>
          </a:bodyPr>
          <a:lstStyle/>
          <a:p>
            <a:r>
              <a:rPr lang="cs-CZ" sz="1100" dirty="0" smtClean="0">
                <a:latin typeface="+mn-lt"/>
              </a:rPr>
              <a:t>Paul  </a:t>
            </a:r>
            <a:r>
              <a:rPr lang="cs-CZ" sz="1100" dirty="0" err="1" smtClean="0">
                <a:latin typeface="+mn-lt"/>
              </a:rPr>
              <a:t>Shaffner</a:t>
            </a:r>
            <a:r>
              <a:rPr lang="cs-CZ" sz="1100" dirty="0" smtClean="0">
                <a:latin typeface="+mn-lt"/>
              </a:rPr>
              <a:t>, [cit.2011-11-21], dostupné pod licencí </a:t>
            </a:r>
            <a:r>
              <a:rPr lang="cs-CZ" sz="1100" dirty="0" err="1" smtClean="0">
                <a:latin typeface="+mn-lt"/>
              </a:rPr>
              <a:t>Creative</a:t>
            </a:r>
            <a:r>
              <a:rPr lang="cs-CZ" sz="1100" dirty="0" smtClean="0">
                <a:latin typeface="+mn-lt"/>
              </a:rPr>
              <a:t> </a:t>
            </a:r>
            <a:r>
              <a:rPr lang="cs-CZ" sz="1100" dirty="0" err="1" smtClean="0">
                <a:latin typeface="+mn-lt"/>
              </a:rPr>
              <a:t>Commons</a:t>
            </a:r>
            <a:r>
              <a:rPr lang="cs-CZ" sz="1100" dirty="0" smtClean="0">
                <a:latin typeface="+mn-lt"/>
              </a:rPr>
              <a:t> na www: </a:t>
            </a:r>
            <a:r>
              <a:rPr lang="cs-CZ" sz="1100" dirty="0" smtClean="0">
                <a:latin typeface="+mn-lt"/>
                <a:hlinkClick r:id="rId2"/>
              </a:rPr>
              <a:t>http</a:t>
            </a:r>
            <a:r>
              <a:rPr lang="cs-CZ" sz="1100" dirty="0">
                <a:latin typeface="+mn-lt"/>
                <a:hlinkClick r:id="rId2"/>
              </a:rPr>
              <a:t>://commons.wikimedia.org/wiki/File:Kilimanjaro_(paulshaffner).</a:t>
            </a:r>
            <a:r>
              <a:rPr lang="cs-CZ" sz="1100" dirty="0" smtClean="0">
                <a:latin typeface="+mn-lt"/>
                <a:hlinkClick r:id="rId2"/>
              </a:rPr>
              <a:t>jpg?uselang=cs</a:t>
            </a:r>
            <a:endParaRPr lang="cs-CZ" sz="1100" dirty="0"/>
          </a:p>
        </p:txBody>
      </p:sp>
      <p:pic>
        <p:nvPicPr>
          <p:cNvPr id="2050" name="Picture 2" descr="C:\Users\Ucitel\Downloads\Kilimanjaro_(paulshaffn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174104"/>
            <a:ext cx="8208912" cy="496087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467544" y="404664"/>
            <a:ext cx="84249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atin typeface="+mj-lt"/>
              </a:rPr>
              <a:t>Stratovulkán Kilimandžáro v červnu</a:t>
            </a:r>
            <a:endParaRPr lang="cs-CZ" sz="4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53539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323528" y="6093296"/>
            <a:ext cx="7018089" cy="582960"/>
          </a:xfrm>
        </p:spPr>
        <p:txBody>
          <a:bodyPr>
            <a:normAutofit/>
          </a:bodyPr>
          <a:lstStyle/>
          <a:p>
            <a:r>
              <a:rPr lang="cs-CZ" sz="1000" dirty="0" smtClean="0">
                <a:latin typeface="+mn-lt"/>
              </a:rPr>
              <a:t> </a:t>
            </a:r>
            <a:r>
              <a:rPr lang="cs-CZ" sz="1000" dirty="0" err="1" smtClean="0">
                <a:latin typeface="+mn-lt"/>
              </a:rPr>
              <a:t>Mariagrazia</a:t>
            </a:r>
            <a:r>
              <a:rPr lang="cs-CZ" sz="1000" dirty="0" smtClean="0">
                <a:latin typeface="+mn-lt"/>
              </a:rPr>
              <a:t> </a:t>
            </a:r>
            <a:r>
              <a:rPr lang="cs-CZ" sz="1000" dirty="0" err="1" smtClean="0">
                <a:latin typeface="+mn-lt"/>
              </a:rPr>
              <a:t>Innecco</a:t>
            </a:r>
            <a:r>
              <a:rPr lang="cs-CZ" sz="1000" dirty="0" smtClean="0">
                <a:latin typeface="+mn-lt"/>
              </a:rPr>
              <a:t>,[cit. 2011-11-21 pod licencí </a:t>
            </a:r>
            <a:r>
              <a:rPr lang="cs-CZ" sz="1000" dirty="0" err="1" smtClean="0">
                <a:latin typeface="+mn-lt"/>
              </a:rPr>
              <a:t>Creative</a:t>
            </a:r>
            <a:r>
              <a:rPr lang="cs-CZ" sz="1000" dirty="0" smtClean="0">
                <a:latin typeface="+mn-lt"/>
              </a:rPr>
              <a:t> </a:t>
            </a:r>
            <a:r>
              <a:rPr lang="cs-CZ" sz="1000" dirty="0" err="1" smtClean="0">
                <a:latin typeface="+mn-lt"/>
              </a:rPr>
              <a:t>Commons</a:t>
            </a:r>
            <a:r>
              <a:rPr lang="cs-CZ" sz="1000" dirty="0" smtClean="0">
                <a:latin typeface="+mn-lt"/>
              </a:rPr>
              <a:t> na </a:t>
            </a:r>
            <a:r>
              <a:rPr lang="cs-CZ" sz="1000" dirty="0" err="1" smtClean="0">
                <a:latin typeface="+mn-lt"/>
              </a:rPr>
              <a:t>www:</a:t>
            </a:r>
            <a:r>
              <a:rPr lang="cs-CZ" sz="1000" dirty="0" err="1">
                <a:latin typeface="+mn-lt"/>
                <a:hlinkClick r:id="rId2"/>
              </a:rPr>
              <a:t>http</a:t>
            </a:r>
            <a:r>
              <a:rPr lang="cs-CZ" sz="1000" dirty="0">
                <a:latin typeface="+mn-lt"/>
                <a:hlinkClick r:id="rId2"/>
              </a:rPr>
              <a:t>://</a:t>
            </a:r>
            <a:r>
              <a:rPr lang="cs-CZ" sz="1000" dirty="0" smtClean="0">
                <a:latin typeface="+mn-lt"/>
                <a:hlinkClick r:id="rId2"/>
              </a:rPr>
              <a:t>commons.wikimedia.org/wiki/</a:t>
            </a:r>
            <a:r>
              <a:rPr lang="cs-CZ" sz="1000" dirty="0" err="1" smtClean="0">
                <a:latin typeface="+mn-lt"/>
                <a:hlinkClick r:id="rId2"/>
              </a:rPr>
              <a:t>File:Kilimangiaro_foto_aerea.jpg?uselang</a:t>
            </a:r>
            <a:r>
              <a:rPr lang="cs-CZ" sz="1000" dirty="0" smtClean="0">
                <a:latin typeface="+mn-lt"/>
                <a:hlinkClick r:id="rId2"/>
              </a:rPr>
              <a:t>=</a:t>
            </a:r>
            <a:r>
              <a:rPr lang="cs-CZ" sz="1000" dirty="0" err="1" smtClean="0">
                <a:latin typeface="+mn-lt"/>
                <a:hlinkClick r:id="rId2"/>
              </a:rPr>
              <a:t>cs</a:t>
            </a:r>
            <a:endParaRPr lang="cs-CZ" sz="1000" dirty="0">
              <a:latin typeface="+mn-lt"/>
            </a:endParaRPr>
          </a:p>
        </p:txBody>
      </p:sp>
      <p:pic>
        <p:nvPicPr>
          <p:cNvPr id="1026" name="Picture 2" descr="C:\Users\Ucitel\Downloads\800px-Kilimangiaro_foto_aere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1246113"/>
            <a:ext cx="8352928" cy="4958714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763108" y="476672"/>
            <a:ext cx="514916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Impact"/>
                <a:ea typeface="+mj-ea"/>
                <a:cs typeface="+mj-cs"/>
              </a:rPr>
              <a:t>Kilimandžáro v  únoru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604258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48" y="1079439"/>
            <a:ext cx="8072874" cy="5045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54948" y="450846"/>
            <a:ext cx="82375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+mj-lt"/>
              </a:rPr>
              <a:t>Pyroklastické proudy sopky </a:t>
            </a:r>
            <a:r>
              <a:rPr lang="cs-CZ" sz="3600" dirty="0" err="1" smtClean="0">
                <a:latin typeface="+mj-lt"/>
              </a:rPr>
              <a:t>Mayon</a:t>
            </a:r>
            <a:r>
              <a:rPr lang="cs-CZ" sz="3600" dirty="0" smtClean="0">
                <a:latin typeface="+mj-lt"/>
              </a:rPr>
              <a:t>, Filipíny</a:t>
            </a:r>
            <a:endParaRPr lang="cs-CZ" sz="3600" dirty="0">
              <a:latin typeface="+mj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78366" y="6211669"/>
            <a:ext cx="526178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err="1" smtClean="0"/>
              <a:t>C.G.Newhall</a:t>
            </a:r>
            <a:r>
              <a:rPr lang="cs-CZ" sz="1000" dirty="0" smtClean="0"/>
              <a:t>, USGS, </a:t>
            </a:r>
            <a:r>
              <a:rPr lang="cs-CZ" sz="1000" dirty="0"/>
              <a:t>[cit. 2011-12-16], dostupné pod licencí </a:t>
            </a:r>
            <a:r>
              <a:rPr lang="cs-CZ" sz="1000" dirty="0" err="1"/>
              <a:t>Creative</a:t>
            </a:r>
            <a:r>
              <a:rPr lang="cs-CZ" sz="1000" dirty="0"/>
              <a:t> </a:t>
            </a:r>
            <a:r>
              <a:rPr lang="cs-CZ" sz="1000" dirty="0" err="1"/>
              <a:t>Commons</a:t>
            </a:r>
            <a:r>
              <a:rPr lang="cs-CZ" sz="1000" dirty="0"/>
              <a:t> na </a:t>
            </a:r>
            <a:r>
              <a:rPr lang="cs-CZ" sz="1000" dirty="0" smtClean="0"/>
              <a:t>www:</a:t>
            </a:r>
            <a:endParaRPr lang="cs-CZ" sz="1000" dirty="0"/>
          </a:p>
          <a:p>
            <a:r>
              <a:rPr lang="cs-CZ" sz="1000" dirty="0">
                <a:hlinkClick r:id="rId3"/>
              </a:rPr>
              <a:t>http://commons.wikimedia.org/wiki/File:Pyroclastic_flows_at_Mayon_Volcano.jpg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3982039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066735"/>
            <a:ext cx="6480719" cy="5061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5576" y="404664"/>
            <a:ext cx="56886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+mj-lt"/>
              </a:rPr>
              <a:t>Vznik kaldery</a:t>
            </a:r>
            <a:endParaRPr lang="cs-CZ" sz="4000" dirty="0">
              <a:latin typeface="+mj-lt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15616" y="6237312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dirty="0" err="1" smtClean="0"/>
              <a:t>VladUk</a:t>
            </a:r>
            <a:r>
              <a:rPr lang="cs-CZ" sz="1000" dirty="0" smtClean="0"/>
              <a:t>, </a:t>
            </a:r>
            <a:r>
              <a:rPr lang="cs-CZ" sz="1000" dirty="0"/>
              <a:t>[cit.2011-12-16], dostupné na pod licencí </a:t>
            </a:r>
            <a:r>
              <a:rPr lang="cs-CZ" sz="1000" dirty="0" err="1" smtClean="0"/>
              <a:t>Creative</a:t>
            </a:r>
            <a:r>
              <a:rPr lang="cs-CZ" sz="1000" dirty="0" smtClean="0"/>
              <a:t> </a:t>
            </a:r>
            <a:r>
              <a:rPr lang="cs-CZ" sz="1000" dirty="0" err="1" smtClean="0"/>
              <a:t>Commnons</a:t>
            </a:r>
            <a:r>
              <a:rPr lang="cs-CZ" sz="1000" dirty="0" smtClean="0"/>
              <a:t> na </a:t>
            </a:r>
            <a:r>
              <a:rPr lang="cs-CZ" sz="1000" dirty="0"/>
              <a:t>www: </a:t>
            </a:r>
            <a:r>
              <a:rPr lang="cs-CZ" sz="1000" dirty="0">
                <a:hlinkClick r:id="rId3"/>
              </a:rPr>
              <a:t>http://commons.wikimedia.org/wiki/File:Kaldera_Scheme.png</a:t>
            </a:r>
            <a:endParaRPr lang="cs-CZ" sz="1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03648" y="2380238"/>
            <a:ext cx="4320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03648" y="5152449"/>
            <a:ext cx="40336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05331" y="1580261"/>
            <a:ext cx="199456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sopečný kužel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876872" y="1937651"/>
            <a:ext cx="18002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b="1" dirty="0"/>
              <a:t>m</a:t>
            </a:r>
            <a:r>
              <a:rPr lang="cs-CZ" b="1" dirty="0" smtClean="0"/>
              <a:t>agmatický krb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95935" y="3892406"/>
            <a:ext cx="8640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kolaps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84190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7" y="548680"/>
            <a:ext cx="8014345" cy="594320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cs-CZ" sz="4400" dirty="0" smtClean="0"/>
              <a:t>Kaldera sopky </a:t>
            </a:r>
            <a:r>
              <a:rPr lang="cs-CZ" sz="4400" dirty="0" err="1" smtClean="0"/>
              <a:t>Aniakchak</a:t>
            </a:r>
            <a:r>
              <a:rPr lang="cs-CZ" sz="4400" dirty="0" smtClean="0"/>
              <a:t> - Aljaška</a:t>
            </a:r>
          </a:p>
        </p:txBody>
      </p:sp>
      <p:pic>
        <p:nvPicPr>
          <p:cNvPr id="116741" name="Picture 5" descr="kalder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46" y="1268760"/>
            <a:ext cx="7638070" cy="4809601"/>
          </a:xfrm>
          <a:noFill/>
        </p:spPr>
      </p:pic>
      <p:sp>
        <p:nvSpPr>
          <p:cNvPr id="2" name="Obdélník 1"/>
          <p:cNvSpPr/>
          <p:nvPr/>
        </p:nvSpPr>
        <p:spPr>
          <a:xfrm>
            <a:off x="683568" y="6237312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00" dirty="0"/>
              <a:t>M. Williams, National Park Service</a:t>
            </a:r>
            <a:r>
              <a:rPr lang="cs-CZ" sz="1000" dirty="0" smtClean="0"/>
              <a:t>, </a:t>
            </a:r>
            <a:r>
              <a:rPr lang="cs-CZ" sz="1000" dirty="0"/>
              <a:t>[cit.2011-12-16], dostupné na pod licencí GNU na www: </a:t>
            </a:r>
            <a:r>
              <a:rPr lang="cs-CZ" sz="1000" dirty="0">
                <a:hlinkClick r:id="rId3"/>
              </a:rPr>
              <a:t>http://commons.wikimedia.org/wiki/File:Aniakchak-caldera_alaska.jpg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1646252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80" y="907508"/>
            <a:ext cx="7620000" cy="517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3528" y="322733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+mj-lt"/>
              </a:rPr>
              <a:t>Sopečné jezero - kaldera </a:t>
            </a:r>
            <a:r>
              <a:rPr lang="cs-CZ" sz="3600" dirty="0" err="1" smtClean="0">
                <a:latin typeface="+mj-lt"/>
              </a:rPr>
              <a:t>Kaguyak</a:t>
            </a:r>
            <a:r>
              <a:rPr lang="cs-CZ" sz="3600" dirty="0" smtClean="0">
                <a:latin typeface="+mj-lt"/>
              </a:rPr>
              <a:t> ,  Aljaška</a:t>
            </a:r>
            <a:endParaRPr lang="cs-CZ" sz="3600" dirty="0">
              <a:latin typeface="+mj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6336829"/>
            <a:ext cx="77704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/>
              <a:t>USGS</a:t>
            </a:r>
            <a:r>
              <a:rPr lang="cs-CZ" sz="1000" dirty="0"/>
              <a:t>, [cit. 2011-12-16], dostupné na www:</a:t>
            </a:r>
          </a:p>
          <a:p>
            <a:r>
              <a:rPr lang="cs-CZ" sz="1000" dirty="0">
                <a:hlinkClick r:id="rId3"/>
              </a:rPr>
              <a:t>http://cs.wikipedia.org/wiki/Soubor:MountKaguyak.jpg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259350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37684" y="6247137"/>
            <a:ext cx="39783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USGS, Hry </a:t>
            </a:r>
            <a:r>
              <a:rPr lang="cs-CZ" sz="1000" dirty="0" err="1" smtClean="0"/>
              <a:t>Glicken</a:t>
            </a:r>
            <a:r>
              <a:rPr lang="cs-CZ" sz="1000" dirty="0" smtClean="0"/>
              <a:t>, </a:t>
            </a:r>
            <a:r>
              <a:rPr lang="cs-CZ" sz="1000" dirty="0"/>
              <a:t>[cit. 2011-12-16], dostupné na www:</a:t>
            </a:r>
          </a:p>
          <a:p>
            <a:r>
              <a:rPr lang="cs-CZ" sz="1000" dirty="0">
                <a:hlinkClick r:id="rId2"/>
              </a:rPr>
              <a:t>http://cs.wikipedia.org/wiki/Soubor:Sthelens1.jpg</a:t>
            </a:r>
            <a:endParaRPr lang="cs-CZ" sz="1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481027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+mj-lt"/>
              </a:rPr>
              <a:t>18.5.1980 došlo k výbuchu sopky Mount St. </a:t>
            </a:r>
            <a:r>
              <a:rPr lang="cs-CZ" sz="3200" dirty="0" err="1" smtClean="0">
                <a:latin typeface="+mj-lt"/>
              </a:rPr>
              <a:t>Helens</a:t>
            </a:r>
            <a:r>
              <a:rPr lang="cs-CZ" sz="3200" dirty="0" smtClean="0">
                <a:latin typeface="+mj-lt"/>
              </a:rPr>
              <a:t> </a:t>
            </a:r>
            <a:endParaRPr lang="cs-CZ" sz="3200" dirty="0">
              <a:latin typeface="+mj-lt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685" y="1094113"/>
            <a:ext cx="7620000" cy="5071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5985" y="1094113"/>
            <a:ext cx="901700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455985" y="2097722"/>
            <a:ext cx="1193397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Vyhledej na mapě</a:t>
            </a:r>
            <a:r>
              <a:rPr lang="cs-CZ" dirty="0" smtClean="0"/>
              <a:t>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0460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24" y="964300"/>
            <a:ext cx="8056424" cy="5201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55576" y="317970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+mj-lt"/>
              </a:rPr>
              <a:t>Pohled na sopku 2 roky po výbuchu</a:t>
            </a:r>
            <a:endParaRPr lang="cs-CZ" sz="3600" dirty="0">
              <a:latin typeface="+mj-lt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92656" y="6251810"/>
            <a:ext cx="77768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/>
              <a:t>USGS , </a:t>
            </a:r>
            <a:r>
              <a:rPr lang="cs-CZ" sz="1000" dirty="0" err="1" smtClean="0"/>
              <a:t>Lyn</a:t>
            </a:r>
            <a:r>
              <a:rPr lang="cs-CZ" sz="1000" dirty="0" smtClean="0"/>
              <a:t> Topinka, </a:t>
            </a:r>
            <a:r>
              <a:rPr lang="cs-CZ" sz="1000" dirty="0"/>
              <a:t>[cit.2011-12-16], dostupné na www</a:t>
            </a:r>
          </a:p>
          <a:p>
            <a:r>
              <a:rPr lang="cs-CZ" sz="1000" dirty="0">
                <a:hlinkClick r:id="rId3"/>
              </a:rPr>
              <a:t>http://cs.wikipedia.org/wiki/Soubor:MSH82_st_helens_spirit_lake_reflection_05-19-82.jpg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93440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260350"/>
            <a:ext cx="8424936" cy="1143000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 eaLnBrk="1" hangingPunct="1"/>
            <a:r>
              <a:rPr lang="cs-CZ" sz="4400" dirty="0" smtClean="0"/>
              <a:t>Nebezpečí spojená s vulkanismem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700213"/>
            <a:ext cx="8374063" cy="4852987"/>
          </a:xfrm>
          <a:solidFill>
            <a:srgbClr val="FFC000"/>
          </a:solidFill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Clr>
                <a:srgbClr val="990000"/>
              </a:buClr>
              <a:buFont typeface="Wingdings" pitchFamily="2" charset="2"/>
              <a:buChar char="§"/>
            </a:pPr>
            <a:r>
              <a:rPr lang="cs-CZ" sz="3200" b="1" dirty="0" smtClean="0">
                <a:latin typeface="Tahoma" pitchFamily="34" charset="0"/>
              </a:rPr>
              <a:t>lávové proudy </a:t>
            </a:r>
            <a:r>
              <a:rPr lang="cs-CZ" sz="3200" dirty="0" smtClean="0">
                <a:latin typeface="Tahoma" pitchFamily="34" charset="0"/>
              </a:rPr>
              <a:t>dosahující většinou rychlosti pěší chůze, ale i 70 km/h </a:t>
            </a:r>
          </a:p>
          <a:p>
            <a:pPr eaLnBrk="1" hangingPunct="1">
              <a:lnSpc>
                <a:spcPct val="90000"/>
              </a:lnSpc>
              <a:buClr>
                <a:srgbClr val="990000"/>
              </a:buClr>
              <a:buFont typeface="Wingdings" pitchFamily="2" charset="2"/>
              <a:buChar char="§"/>
            </a:pPr>
            <a:r>
              <a:rPr lang="cs-CZ" sz="3200" b="1" dirty="0" err="1" smtClean="0">
                <a:latin typeface="Tahoma" pitchFamily="34" charset="0"/>
              </a:rPr>
              <a:t>pyroklastika</a:t>
            </a:r>
            <a:r>
              <a:rPr lang="cs-CZ" sz="3200" dirty="0" smtClean="0">
                <a:latin typeface="Tahoma" pitchFamily="34" charset="0"/>
              </a:rPr>
              <a:t> - pevný sypký materiál o různé velikosti a teplotě</a:t>
            </a:r>
          </a:p>
          <a:p>
            <a:pPr eaLnBrk="1" hangingPunct="1">
              <a:lnSpc>
                <a:spcPct val="90000"/>
              </a:lnSpc>
              <a:buClr>
                <a:srgbClr val="990000"/>
              </a:buClr>
              <a:buFont typeface="Wingdings" pitchFamily="2" charset="2"/>
              <a:buChar char="§"/>
            </a:pPr>
            <a:r>
              <a:rPr lang="cs-CZ" sz="3200" b="1" dirty="0">
                <a:latin typeface="Tahoma" pitchFamily="34" charset="0"/>
              </a:rPr>
              <a:t>b</a:t>
            </a:r>
            <a:r>
              <a:rPr lang="cs-CZ" sz="3200" b="1" dirty="0" smtClean="0">
                <a:latin typeface="Tahoma" pitchFamily="34" charset="0"/>
              </a:rPr>
              <a:t>ahnotoky </a:t>
            </a:r>
            <a:r>
              <a:rPr lang="cs-CZ" sz="3200" dirty="0" smtClean="0">
                <a:latin typeface="Tahoma" pitchFamily="34" charset="0"/>
              </a:rPr>
              <a:t>- rychle se pohybující sopečný popel nasycený srážkovou, jezerní vodou</a:t>
            </a:r>
          </a:p>
          <a:p>
            <a:pPr eaLnBrk="1" hangingPunct="1">
              <a:lnSpc>
                <a:spcPct val="90000"/>
              </a:lnSpc>
              <a:buClr>
                <a:srgbClr val="990000"/>
              </a:buClr>
              <a:buFont typeface="Wingdings" pitchFamily="2" charset="2"/>
              <a:buChar char="§"/>
            </a:pPr>
            <a:r>
              <a:rPr lang="cs-CZ" sz="3200" b="1" dirty="0" smtClean="0">
                <a:latin typeface="Tahoma" pitchFamily="34" charset="0"/>
              </a:rPr>
              <a:t>povodně</a:t>
            </a:r>
            <a:r>
              <a:rPr lang="cs-CZ" sz="3200" dirty="0" smtClean="0">
                <a:latin typeface="Tahoma" pitchFamily="34" charset="0"/>
              </a:rPr>
              <a:t> způsobené sopkami v zaledněných oblastech</a:t>
            </a:r>
          </a:p>
          <a:p>
            <a:pPr eaLnBrk="1" hangingPunct="1">
              <a:lnSpc>
                <a:spcPct val="90000"/>
              </a:lnSpc>
              <a:buClr>
                <a:srgbClr val="990000"/>
              </a:buClr>
              <a:buFont typeface="Wingdings" pitchFamily="2" charset="2"/>
              <a:buChar char="§"/>
            </a:pPr>
            <a:r>
              <a:rPr lang="cs-CZ" sz="3200" b="1" dirty="0" smtClean="0">
                <a:latin typeface="Tahoma" pitchFamily="34" charset="0"/>
              </a:rPr>
              <a:t>magmatické plyny </a:t>
            </a:r>
            <a:r>
              <a:rPr lang="cs-CZ" sz="3200" dirty="0" smtClean="0">
                <a:latin typeface="Tahoma" pitchFamily="34" charset="0"/>
              </a:rPr>
              <a:t>s teplotou až 700</a:t>
            </a:r>
            <a:r>
              <a:rPr lang="en-US" sz="3200" dirty="0" smtClean="0">
                <a:latin typeface="Tahoma" pitchFamily="34" charset="0"/>
              </a:rPr>
              <a:t>°</a:t>
            </a:r>
            <a:r>
              <a:rPr lang="cs-CZ" sz="3200" dirty="0" smtClean="0">
                <a:latin typeface="Tahoma" pitchFamily="34" charset="0"/>
              </a:rPr>
              <a:t>C</a:t>
            </a:r>
          </a:p>
          <a:p>
            <a:pPr eaLnBrk="1" hangingPunct="1">
              <a:lnSpc>
                <a:spcPct val="90000"/>
              </a:lnSpc>
              <a:buClr>
                <a:srgbClr val="990000"/>
              </a:buClr>
              <a:buFont typeface="Wingdings" pitchFamily="2" charset="2"/>
              <a:buChar char="§"/>
            </a:pPr>
            <a:r>
              <a:rPr lang="cs-CZ" sz="3200" b="1" dirty="0" smtClean="0">
                <a:latin typeface="Tahoma" pitchFamily="34" charset="0"/>
              </a:rPr>
              <a:t>tsunami</a:t>
            </a:r>
            <a:endParaRPr lang="en-US" sz="3200" b="1" dirty="0" smtClean="0">
              <a:latin typeface="Tahoma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340768"/>
            <a:ext cx="1440234" cy="1440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964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204" y="1216207"/>
            <a:ext cx="7620000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762000" y="6237312"/>
            <a:ext cx="74824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/>
              <a:t>USGS, </a:t>
            </a:r>
            <a:r>
              <a:rPr lang="cs-CZ" sz="1000" dirty="0"/>
              <a:t>[cit.2011-12-17], dostupné </a:t>
            </a:r>
            <a:r>
              <a:rPr lang="cs-CZ" sz="1000" dirty="0" smtClean="0"/>
              <a:t>na </a:t>
            </a:r>
            <a:r>
              <a:rPr lang="cs-CZ" sz="1000" dirty="0"/>
              <a:t>www:</a:t>
            </a:r>
          </a:p>
          <a:p>
            <a:r>
              <a:rPr lang="cs-CZ" sz="1000" dirty="0">
                <a:hlinkClick r:id="rId3"/>
              </a:rPr>
              <a:t>http://</a:t>
            </a:r>
            <a:r>
              <a:rPr lang="cs-CZ" sz="1000" dirty="0" smtClean="0">
                <a:hlinkClick r:id="rId3"/>
              </a:rPr>
              <a:t>cs.wikipedia.org/wiki/Soubor:Kalapana_house_destroyed_by_lava.jpg</a:t>
            </a:r>
            <a:endParaRPr lang="cs-CZ" sz="1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62000" y="476672"/>
            <a:ext cx="762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+mj-lt"/>
              </a:rPr>
              <a:t>Lávový proud </a:t>
            </a:r>
            <a:r>
              <a:rPr lang="cs-CZ" sz="4000" dirty="0" err="1" smtClean="0">
                <a:latin typeface="+mj-lt"/>
              </a:rPr>
              <a:t>Kalapana</a:t>
            </a:r>
            <a:r>
              <a:rPr lang="cs-CZ" sz="4000" dirty="0" smtClean="0">
                <a:latin typeface="+mj-lt"/>
              </a:rPr>
              <a:t> - </a:t>
            </a:r>
            <a:r>
              <a:rPr lang="cs-CZ" sz="4000" dirty="0" err="1" smtClean="0">
                <a:latin typeface="+mj-lt"/>
              </a:rPr>
              <a:t>Hawai</a:t>
            </a:r>
            <a:endParaRPr lang="cs-CZ" sz="4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95473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6389181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dirty="0" err="1" smtClean="0"/>
              <a:t>J.D.Griggs</a:t>
            </a:r>
            <a:r>
              <a:rPr lang="cs-CZ" sz="1000" dirty="0" smtClean="0"/>
              <a:t>, USGS</a:t>
            </a:r>
            <a:r>
              <a:rPr lang="cs-CZ" sz="1000" dirty="0"/>
              <a:t>, [cit. 2011-12-16], dostupné </a:t>
            </a:r>
            <a:r>
              <a:rPr lang="cs-CZ" sz="1000" dirty="0" smtClean="0"/>
              <a:t>na </a:t>
            </a:r>
            <a:r>
              <a:rPr lang="cs-CZ" sz="1000" dirty="0"/>
              <a:t>www:</a:t>
            </a:r>
          </a:p>
          <a:p>
            <a:r>
              <a:rPr lang="cs-CZ" sz="1000" dirty="0">
                <a:hlinkClick r:id="rId2"/>
              </a:rPr>
              <a:t>http://cs.wikipedia.org/wiki/Soubor:Puu_Oo_-_boulder_Royal_Gardens_1983.jpg</a:t>
            </a:r>
            <a:endParaRPr lang="cs-CZ" sz="10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052736"/>
            <a:ext cx="7620000" cy="508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4405" y="344850"/>
            <a:ext cx="76984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+mj-lt"/>
              </a:rPr>
              <a:t>Žhavá sopečná puma</a:t>
            </a:r>
            <a:endParaRPr lang="cs-CZ" sz="4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69889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63" y="1124744"/>
            <a:ext cx="7620000" cy="4984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523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352984" y="209545"/>
            <a:ext cx="8496944" cy="1077218"/>
          </a:xfrm>
          <a:solidFill>
            <a:srgbClr val="FCB70A"/>
          </a:solidFill>
        </p:spPr>
        <p:txBody>
          <a:bodyPr>
            <a:spAutoFit/>
          </a:bodyPr>
          <a:lstStyle/>
          <a:p>
            <a:pPr algn="l" eaLnBrk="1" hangingPunct="1"/>
            <a:r>
              <a:rPr lang="cs-CZ" sz="3200" dirty="0" smtClean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>Pompeje byly v roce 79 n.l. při erupci Vesuvu</a:t>
            </a:r>
            <a:r>
              <a:rPr lang="cs-CZ" sz="3200" b="1" dirty="0" smtClean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> </a:t>
            </a:r>
            <a:r>
              <a:rPr lang="cs-CZ" sz="3200" dirty="0" smtClean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>zasypány až 3 metry vysokou vrstvou </a:t>
            </a:r>
            <a:r>
              <a:rPr lang="cs-CZ" sz="3200" dirty="0" err="1" smtClean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>pyroklastik</a:t>
            </a:r>
            <a:endParaRPr lang="cs-CZ" sz="3200" dirty="0" smtClean="0">
              <a:solidFill>
                <a:schemeClr val="tx1"/>
              </a:solidFill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61999" y="6268816"/>
            <a:ext cx="80879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err="1" smtClean="0"/>
              <a:t>Ernmuhl</a:t>
            </a:r>
            <a:r>
              <a:rPr lang="cs-CZ" sz="1000" dirty="0" smtClean="0"/>
              <a:t>, </a:t>
            </a:r>
            <a:r>
              <a:rPr lang="cs-CZ" sz="1000" dirty="0"/>
              <a:t>[cit.2011-12-17], dostupné pod licencí GNU na www:</a:t>
            </a:r>
          </a:p>
          <a:p>
            <a:r>
              <a:rPr lang="cs-CZ" sz="1000" dirty="0">
                <a:hlinkClick r:id="rId3"/>
              </a:rPr>
              <a:t>http://commons.wikimedia.org/wiki/File:Pompeji.jpg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364814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358770"/>
            <a:ext cx="7620000" cy="486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762000" y="6262748"/>
            <a:ext cx="7620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/>
              <a:t>Tom </a:t>
            </a:r>
            <a:r>
              <a:rPr lang="cs-CZ" sz="1000" dirty="0" err="1" smtClean="0"/>
              <a:t>Cadevall</a:t>
            </a:r>
            <a:r>
              <a:rPr lang="cs-CZ" sz="1000" dirty="0" smtClean="0"/>
              <a:t>, USGS </a:t>
            </a:r>
            <a:r>
              <a:rPr lang="cs-CZ" sz="1000" dirty="0"/>
              <a:t>[cit. 2011-12-16], dostupné na www:</a:t>
            </a:r>
          </a:p>
          <a:p>
            <a:r>
              <a:rPr lang="cs-CZ" sz="1000" dirty="0">
                <a:hlinkClick r:id="rId3"/>
              </a:rPr>
              <a:t>http://cs.wikipedia.org/wiki/Soubor:MSH82_lahar_from_march_82_eruption_03-21-82.jpg</a:t>
            </a: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62000" y="404663"/>
            <a:ext cx="7620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+mj-lt"/>
              </a:rPr>
              <a:t>Bahnotoky (</a:t>
            </a:r>
            <a:r>
              <a:rPr lang="cs-CZ" sz="2800" dirty="0" err="1">
                <a:latin typeface="+mj-lt"/>
              </a:rPr>
              <a:t>lahary</a:t>
            </a:r>
            <a:r>
              <a:rPr lang="cs-CZ" sz="2800" dirty="0">
                <a:latin typeface="+mj-lt"/>
              </a:rPr>
              <a:t>) mohou dosahovat na svazích sopek až stokilometrových rychlostí </a:t>
            </a:r>
            <a:r>
              <a:rPr lang="cs-CZ" sz="2800" dirty="0" smtClean="0">
                <a:latin typeface="+mj-lt"/>
              </a:rPr>
              <a:t>–  St. </a:t>
            </a:r>
            <a:r>
              <a:rPr lang="cs-CZ" sz="2800" dirty="0" err="1" smtClean="0">
                <a:latin typeface="+mj-lt"/>
              </a:rPr>
              <a:t>Helens</a:t>
            </a:r>
            <a:endParaRPr lang="cs-CZ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13935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5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788560" y="1334090"/>
            <a:ext cx="7527856" cy="4759206"/>
          </a:xfrm>
          <a:solidFill>
            <a:srgbClr val="FFC000"/>
          </a:solidFill>
        </p:spPr>
        <p:txBody>
          <a:bodyPr>
            <a:normAutofit/>
          </a:bodyPr>
          <a:lstStyle/>
          <a:p>
            <a:pPr eaLnBrk="1" hangingPunct="1">
              <a:buClr>
                <a:srgbClr val="990000"/>
              </a:buClr>
            </a:pPr>
            <a:endParaRPr lang="cs-CZ" sz="36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eaLnBrk="1" hangingPunct="1">
              <a:buClr>
                <a:srgbClr val="990000"/>
              </a:buClr>
            </a:pPr>
            <a:r>
              <a:rPr lang="cs-CZ" sz="3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vřídla – </a:t>
            </a:r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vroucí minerální vody</a:t>
            </a:r>
          </a:p>
          <a:p>
            <a:pPr>
              <a:buClr>
                <a:srgbClr val="990000"/>
              </a:buClr>
            </a:pPr>
            <a:r>
              <a:rPr lang="cs-CZ" sz="3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gejzíry – </a:t>
            </a:r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tryskají v pravidelných </a:t>
            </a:r>
          </a:p>
          <a:p>
            <a:pPr marL="0" indent="0">
              <a:buClr>
                <a:srgbClr val="990000"/>
              </a:buClr>
              <a:buNone/>
            </a:pPr>
            <a:r>
              <a:rPr lang="cs-CZ" sz="3600" dirty="0">
                <a:latin typeface="Tahoma" pitchFamily="34" charset="0"/>
                <a:ea typeface="Tahoma" pitchFamily="34" charset="0"/>
                <a:cs typeface="Tahoma" pitchFamily="34" charset="0"/>
              </a:rPr>
              <a:t>	</a:t>
            </a:r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     intervalech</a:t>
            </a:r>
            <a:endParaRPr lang="cs-CZ" sz="3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Clr>
                <a:srgbClr val="990000"/>
              </a:buClr>
            </a:pPr>
            <a:r>
              <a:rPr lang="cs-CZ" sz="3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fumaroly – </a:t>
            </a:r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výrony horkých </a:t>
            </a:r>
          </a:p>
          <a:p>
            <a:pPr marL="0" indent="0">
              <a:buClr>
                <a:srgbClr val="990000"/>
              </a:buClr>
              <a:buNone/>
            </a:pPr>
            <a:r>
              <a:rPr lang="cs-CZ" sz="3600" dirty="0">
                <a:latin typeface="Tahoma" pitchFamily="34" charset="0"/>
                <a:ea typeface="Tahoma" pitchFamily="34" charset="0"/>
                <a:cs typeface="Tahoma" pitchFamily="34" charset="0"/>
              </a:rPr>
              <a:t>	</a:t>
            </a:r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     plynů </a:t>
            </a:r>
          </a:p>
          <a:p>
            <a:pPr>
              <a:buClr>
                <a:srgbClr val="990000"/>
              </a:buClr>
            </a:pPr>
            <a:r>
              <a:rPr lang="cs-CZ" sz="36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3600" b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mofety</a:t>
            </a:r>
            <a:r>
              <a:rPr lang="cs-CZ" sz="3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–</a:t>
            </a:r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výrony CO</a:t>
            </a:r>
            <a:r>
              <a:rPr lang="cs-CZ" sz="3600" baseline="-25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>
              <a:buClr>
                <a:srgbClr val="990000"/>
              </a:buClr>
            </a:pPr>
            <a:endParaRPr lang="cs-CZ" sz="3200" i="1" dirty="0" smtClean="0">
              <a:latin typeface="Tahoma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755576" y="764704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  <a:latin typeface="Tahoma" pitchFamily="34" charset="0"/>
              </a:rPr>
              <a:t>Vulkanické tvary reliéfu</a:t>
            </a:r>
            <a:r>
              <a:rPr lang="cs-CZ" dirty="0"/>
              <a:t>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899592" y="94937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  <a:latin typeface="Tahoma" pitchFamily="34" charset="0"/>
              </a:rPr>
              <a:t>Vulkanické tvary reliéfu</a:t>
            </a:r>
            <a:r>
              <a:rPr lang="cs-CZ" dirty="0"/>
              <a:t>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827584" y="564649"/>
            <a:ext cx="74888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atin typeface="+mj-lt"/>
              </a:rPr>
              <a:t>Průvodní jevy sopečné činnosti</a:t>
            </a:r>
            <a:endParaRPr lang="cs-CZ" sz="4400" dirty="0">
              <a:latin typeface="+mj-lt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299" y="1196605"/>
            <a:ext cx="1440234" cy="1440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4250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10304"/>
            <a:ext cx="428625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55785" y="1124744"/>
            <a:ext cx="27363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+mj-lt"/>
              </a:rPr>
              <a:t>Karlovarské vřídlo </a:t>
            </a:r>
          </a:p>
        </p:txBody>
      </p:sp>
      <p:sp>
        <p:nvSpPr>
          <p:cNvPr id="3" name="Obdélník 2"/>
          <p:cNvSpPr/>
          <p:nvPr/>
        </p:nvSpPr>
        <p:spPr>
          <a:xfrm>
            <a:off x="827584" y="6247711"/>
            <a:ext cx="603155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/>
              <a:t>Juan de Vojníkov, </a:t>
            </a:r>
            <a:r>
              <a:rPr lang="cs-CZ" sz="1000" dirty="0"/>
              <a:t>[cit.2011-12-17], dostupné pod licencí </a:t>
            </a:r>
            <a:r>
              <a:rPr lang="cs-CZ" sz="1000" dirty="0" err="1" smtClean="0"/>
              <a:t>Creative</a:t>
            </a:r>
            <a:r>
              <a:rPr lang="cs-CZ" sz="1000" dirty="0" smtClean="0"/>
              <a:t> </a:t>
            </a:r>
            <a:r>
              <a:rPr lang="cs-CZ" sz="1000" dirty="0" err="1" smtClean="0"/>
              <a:t>Commons</a:t>
            </a:r>
            <a:r>
              <a:rPr lang="cs-CZ" sz="1000" dirty="0" smtClean="0"/>
              <a:t> na </a:t>
            </a:r>
            <a:r>
              <a:rPr lang="cs-CZ" sz="1000" dirty="0"/>
              <a:t>www:</a:t>
            </a:r>
          </a:p>
          <a:p>
            <a:r>
              <a:rPr lang="cs-CZ" sz="1000" dirty="0">
                <a:hlinkClick r:id="rId3"/>
              </a:rPr>
              <a:t>http://cs.wikipedia.org/wiki/Soubor:V%C5%99%C3%ADdlo_-_</a:t>
            </a:r>
            <a:r>
              <a:rPr lang="cs-CZ" sz="1000" dirty="0" smtClean="0">
                <a:hlinkClick r:id="rId3"/>
              </a:rPr>
              <a:t>Karlovy_Vary.jpg</a:t>
            </a:r>
            <a:endParaRPr lang="cs-CZ" sz="1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67642"/>
            <a:ext cx="901700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63688" y="3333826"/>
            <a:ext cx="2232248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Jakou má teplotu?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23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542" y="895391"/>
            <a:ext cx="7917022" cy="5274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83568" y="297522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+mj-lt"/>
              </a:rPr>
              <a:t>Gejzír </a:t>
            </a:r>
            <a:r>
              <a:rPr lang="cs-CZ" sz="3600" dirty="0" err="1" smtClean="0">
                <a:latin typeface="+mj-lt"/>
              </a:rPr>
              <a:t>Strokkur</a:t>
            </a:r>
            <a:r>
              <a:rPr lang="cs-CZ" sz="3600" dirty="0" smtClean="0">
                <a:latin typeface="+mj-lt"/>
              </a:rPr>
              <a:t> - Island</a:t>
            </a:r>
            <a:endParaRPr lang="cs-CZ" sz="3600" dirty="0">
              <a:latin typeface="+mj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96144" y="6288650"/>
            <a:ext cx="74168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/>
              <a:t>Andreas </a:t>
            </a:r>
            <a:r>
              <a:rPr lang="cs-CZ" sz="1000" dirty="0" err="1" smtClean="0"/>
              <a:t>Tille</a:t>
            </a:r>
            <a:r>
              <a:rPr lang="cs-CZ" sz="1000" dirty="0" smtClean="0"/>
              <a:t>, [cit.2011-12-17], </a:t>
            </a:r>
            <a:r>
              <a:rPr lang="cs-CZ" sz="1000" dirty="0"/>
              <a:t>dostupné pod licencí GNU na www:</a:t>
            </a:r>
          </a:p>
          <a:p>
            <a:r>
              <a:rPr lang="cs-CZ" sz="1000" dirty="0">
                <a:hlinkClick r:id="rId3"/>
              </a:rPr>
              <a:t>http://</a:t>
            </a:r>
            <a:r>
              <a:rPr lang="cs-CZ" sz="1000" dirty="0" smtClean="0">
                <a:hlinkClick r:id="rId3"/>
              </a:rPr>
              <a:t>cs.wikipedia.org/wiki/Soubor:GeysirEruptionNear.jpg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4522" y="169837"/>
            <a:ext cx="901700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74522" y="1484784"/>
            <a:ext cx="1729926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K čemu se dá přirovnat jeho fungování?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598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10" y="1484784"/>
            <a:ext cx="7620000" cy="465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746867" y="407566"/>
            <a:ext cx="749754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latin typeface="+mj-lt"/>
              </a:rPr>
              <a:t>Výrony </a:t>
            </a:r>
            <a:r>
              <a:rPr lang="cs-CZ" sz="3200" dirty="0">
                <a:latin typeface="+mj-lt"/>
              </a:rPr>
              <a:t>horkých </a:t>
            </a:r>
            <a:r>
              <a:rPr lang="cs-CZ" sz="3200" dirty="0" smtClean="0">
                <a:latin typeface="+mj-lt"/>
              </a:rPr>
              <a:t>plynů, krystalizace síry  </a:t>
            </a:r>
          </a:p>
          <a:p>
            <a:r>
              <a:rPr lang="cs-CZ" sz="3200" dirty="0">
                <a:latin typeface="+mj-lt"/>
              </a:rPr>
              <a:t>(</a:t>
            </a:r>
            <a:r>
              <a:rPr lang="cs-CZ" sz="3200" dirty="0" smtClean="0">
                <a:latin typeface="+mj-lt"/>
              </a:rPr>
              <a:t>fumaroly</a:t>
            </a:r>
            <a:r>
              <a:rPr lang="cs-CZ" sz="3200" dirty="0">
                <a:latin typeface="+mj-lt"/>
              </a:rPr>
              <a:t>, </a:t>
            </a:r>
            <a:r>
              <a:rPr lang="cs-CZ" sz="3200" dirty="0" err="1">
                <a:latin typeface="+mj-lt"/>
              </a:rPr>
              <a:t>solfatary</a:t>
            </a:r>
            <a:r>
              <a:rPr lang="cs-CZ" sz="3200" dirty="0">
                <a:latin typeface="+mj-lt"/>
              </a:rPr>
              <a:t>)</a:t>
            </a:r>
          </a:p>
        </p:txBody>
      </p:sp>
      <p:sp>
        <p:nvSpPr>
          <p:cNvPr id="3" name="Obdélník 2"/>
          <p:cNvSpPr/>
          <p:nvPr/>
        </p:nvSpPr>
        <p:spPr>
          <a:xfrm>
            <a:off x="648750" y="6237312"/>
            <a:ext cx="64903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err="1" smtClean="0"/>
              <a:t>Luca</a:t>
            </a:r>
            <a:r>
              <a:rPr lang="cs-CZ" sz="1000" dirty="0" smtClean="0"/>
              <a:t> </a:t>
            </a:r>
            <a:r>
              <a:rPr lang="cs-CZ" sz="1000" dirty="0" err="1" smtClean="0"/>
              <a:t>Luca</a:t>
            </a:r>
            <a:r>
              <a:rPr lang="cs-CZ" sz="1000" dirty="0" smtClean="0"/>
              <a:t>, </a:t>
            </a:r>
            <a:r>
              <a:rPr lang="cs-CZ" sz="1000" dirty="0"/>
              <a:t>[cit. 2011-12-16], dostupné </a:t>
            </a:r>
            <a:r>
              <a:rPr lang="cs-CZ" sz="1000" dirty="0" smtClean="0"/>
              <a:t>na www:</a:t>
            </a:r>
            <a:endParaRPr lang="cs-CZ" sz="1000" dirty="0"/>
          </a:p>
          <a:p>
            <a:r>
              <a:rPr lang="cs-CZ" sz="1000" dirty="0">
                <a:hlinkClick r:id="rId3"/>
              </a:rPr>
              <a:t>http://cs.wikipedia.org/wiki/Soubor:Fumarole.opening(2cm).jpg</a:t>
            </a:r>
            <a:endParaRPr lang="cs-CZ" sz="1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3558" y="495325"/>
            <a:ext cx="901700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372200" y="1484784"/>
            <a:ext cx="2520280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Co je sublimace síry</a:t>
            </a:r>
            <a:r>
              <a:rPr lang="cs-CZ" b="1" dirty="0" smtClean="0"/>
              <a:t>?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087368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755576" y="404664"/>
            <a:ext cx="7016824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Využití projevů vulkanismu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467544" y="1916832"/>
            <a:ext cx="8208912" cy="3744416"/>
          </a:xfrm>
          <a:solidFill>
            <a:srgbClr val="FFC000"/>
          </a:solidFill>
        </p:spPr>
        <p:txBody>
          <a:bodyPr>
            <a:normAutofit fontScale="92500"/>
          </a:bodyPr>
          <a:lstStyle/>
          <a:p>
            <a:r>
              <a:rPr lang="cs-CZ" sz="3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g</a:t>
            </a:r>
            <a:r>
              <a:rPr lang="cs-CZ" sz="3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eotermální energie </a:t>
            </a:r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 výrobě elektřiny, vytápění domů, skleníků – Island</a:t>
            </a:r>
          </a:p>
          <a:p>
            <a:r>
              <a:rPr lang="cs-CZ" sz="3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h</a:t>
            </a:r>
            <a:r>
              <a:rPr lang="cs-CZ" sz="3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orké minerální prameny </a:t>
            </a:r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- lázeňství</a:t>
            </a:r>
          </a:p>
          <a:p>
            <a:r>
              <a:rPr lang="cs-CZ" sz="3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t</a:t>
            </a:r>
            <a:r>
              <a:rPr lang="cs-CZ" sz="3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ěžba surovin </a:t>
            </a:r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– pemza, tuf, čedič, </a:t>
            </a:r>
            <a:r>
              <a:rPr lang="cs-CZ" sz="3600" dirty="0">
                <a:latin typeface="Tahoma" pitchFamily="34" charset="0"/>
                <a:ea typeface="Tahoma" pitchFamily="34" charset="0"/>
                <a:cs typeface="Tahoma" pitchFamily="34" charset="0"/>
              </a:rPr>
              <a:t>s</a:t>
            </a:r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íra</a:t>
            </a:r>
          </a:p>
          <a:p>
            <a:pPr algn="ctr"/>
            <a:endParaRPr lang="cs-CZ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340768"/>
            <a:ext cx="1440234" cy="1440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629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65" y="1081826"/>
            <a:ext cx="7620000" cy="4916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762000" y="6215178"/>
            <a:ext cx="7620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err="1" smtClean="0"/>
              <a:t>Gretar</a:t>
            </a:r>
            <a:r>
              <a:rPr lang="cs-CZ" sz="1000" dirty="0" smtClean="0"/>
              <a:t> </a:t>
            </a:r>
            <a:r>
              <a:rPr lang="cs-CZ" sz="1000" dirty="0" err="1" smtClean="0"/>
              <a:t>Ívarsson</a:t>
            </a:r>
            <a:r>
              <a:rPr lang="cs-CZ" sz="1000" dirty="0" smtClean="0"/>
              <a:t>, </a:t>
            </a:r>
            <a:r>
              <a:rPr lang="cs-CZ" sz="1000" dirty="0"/>
              <a:t>[cit.2011-12-17], dostupné pod licencí GNU na www:</a:t>
            </a:r>
          </a:p>
          <a:p>
            <a:r>
              <a:rPr lang="cs-CZ" sz="1000" dirty="0">
                <a:hlinkClick r:id="rId3"/>
              </a:rPr>
              <a:t>http://</a:t>
            </a:r>
            <a:r>
              <a:rPr lang="cs-CZ" sz="1000" dirty="0" smtClean="0">
                <a:hlinkClick r:id="rId3"/>
              </a:rPr>
              <a:t>cs.wikipedia.org/wiki/Soubor:NesjavellirPowerPlant_edit2.jpg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62000" y="404663"/>
            <a:ext cx="762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+mj-lt"/>
              </a:rPr>
              <a:t>Geotermální elektrárna na Islandu</a:t>
            </a:r>
            <a:endParaRPr lang="cs-CZ" sz="3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01805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30614"/>
            <a:ext cx="7620000" cy="5455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65448" y="260648"/>
            <a:ext cx="762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+mj-lt"/>
              </a:rPr>
              <a:t>Důl na pemzu - Liparské ostrovy</a:t>
            </a:r>
            <a:endParaRPr lang="cs-CZ" sz="4000" dirty="0">
              <a:latin typeface="+mj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19572" y="6286500"/>
            <a:ext cx="77048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/>
              <a:t>Petr Vykoukal, [</a:t>
            </a:r>
            <a:r>
              <a:rPr lang="cs-CZ" sz="1000" dirty="0"/>
              <a:t>cit.2011-12-16], dostupné </a:t>
            </a:r>
            <a:r>
              <a:rPr lang="cs-CZ" sz="1000" dirty="0" smtClean="0"/>
              <a:t>pod licencí GNU na www:</a:t>
            </a:r>
            <a:endParaRPr lang="cs-CZ" sz="1000" dirty="0"/>
          </a:p>
          <a:p>
            <a:r>
              <a:rPr lang="cs-CZ" sz="1000" dirty="0">
                <a:hlinkClick r:id="rId3"/>
              </a:rPr>
              <a:t>http://cs.wikipedia.org/wiki/Soubor:D%C5%AFl_na_pemzu,_Lipari.JPG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1066522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4294967295"/>
          </p:nvPr>
        </p:nvSpPr>
        <p:spPr>
          <a:xfrm>
            <a:off x="683568" y="1484313"/>
            <a:ext cx="7776864" cy="464185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2000" dirty="0">
                <a:latin typeface="+mj-lt"/>
                <a:hlinkClick r:id="rId2"/>
              </a:rPr>
              <a:t>http://</a:t>
            </a:r>
            <a:r>
              <a:rPr lang="cs-CZ" sz="2000" dirty="0" smtClean="0">
                <a:latin typeface="+mj-lt"/>
                <a:hlinkClick r:id="rId2"/>
              </a:rPr>
              <a:t>cs.wikipedia.org</a:t>
            </a:r>
            <a:r>
              <a:rPr lang="cs-CZ" sz="2000" dirty="0" smtClean="0">
                <a:latin typeface="+mj-lt"/>
              </a:rPr>
              <a:t>,</a:t>
            </a:r>
          </a:p>
          <a:p>
            <a:pPr marL="45720" indent="0">
              <a:buNone/>
              <a:defRPr/>
            </a:pPr>
            <a:r>
              <a:rPr lang="cs-CZ" sz="2000" dirty="0" smtClean="0">
                <a:latin typeface="+mj-lt"/>
              </a:rPr>
              <a:t>      [</a:t>
            </a:r>
            <a:r>
              <a:rPr lang="cs-CZ" sz="2000" dirty="0">
                <a:latin typeface="+mj-lt"/>
              </a:rPr>
              <a:t>cit. </a:t>
            </a:r>
            <a:r>
              <a:rPr lang="cs-CZ" sz="2000" dirty="0" smtClean="0">
                <a:latin typeface="+mj-lt"/>
              </a:rPr>
              <a:t>2011-12-17], </a:t>
            </a:r>
            <a:r>
              <a:rPr lang="cs-CZ" sz="2000" dirty="0">
                <a:latin typeface="+mj-lt"/>
              </a:rPr>
              <a:t>dostupné pod licencí </a:t>
            </a:r>
            <a:r>
              <a:rPr lang="cs-CZ" sz="2000" dirty="0" err="1">
                <a:latin typeface="+mj-lt"/>
              </a:rPr>
              <a:t>Creative</a:t>
            </a:r>
            <a:r>
              <a:rPr lang="cs-CZ" sz="2000" dirty="0">
                <a:latin typeface="+mj-lt"/>
              </a:rPr>
              <a:t> </a:t>
            </a:r>
            <a:r>
              <a:rPr lang="cs-CZ" sz="2000" dirty="0" err="1">
                <a:latin typeface="+mj-lt"/>
              </a:rPr>
              <a:t>Commons</a:t>
            </a:r>
            <a:r>
              <a:rPr lang="cs-CZ" sz="2000" dirty="0">
                <a:latin typeface="+mj-lt"/>
              </a:rPr>
              <a:t> </a:t>
            </a:r>
            <a:endParaRPr lang="cs-CZ" sz="2000" dirty="0" smtClean="0">
              <a:latin typeface="+mj-lt"/>
            </a:endParaRPr>
          </a:p>
          <a:p>
            <a:pPr>
              <a:defRPr/>
            </a:pPr>
            <a:r>
              <a:rPr lang="cs-CZ" sz="2000" dirty="0" smtClean="0">
                <a:latin typeface="+mj-lt"/>
              </a:rPr>
              <a:t>DOWNS</a:t>
            </a:r>
            <a:r>
              <a:rPr lang="cs-CZ" sz="2000" dirty="0">
                <a:latin typeface="+mj-lt"/>
              </a:rPr>
              <a:t>, Roger M., et al. </a:t>
            </a:r>
            <a:r>
              <a:rPr lang="cs-CZ" sz="2000" i="1" dirty="0">
                <a:latin typeface="+mj-lt"/>
              </a:rPr>
              <a:t>Almanach geografie</a:t>
            </a:r>
            <a:r>
              <a:rPr lang="cs-CZ" sz="2000" dirty="0">
                <a:latin typeface="+mj-lt"/>
              </a:rPr>
              <a:t>. 1. Praha : </a:t>
            </a:r>
            <a:r>
              <a:rPr lang="cs-CZ" sz="2000" dirty="0" err="1">
                <a:latin typeface="+mj-lt"/>
              </a:rPr>
              <a:t>Sanoma</a:t>
            </a:r>
            <a:r>
              <a:rPr lang="cs-CZ" sz="2000" dirty="0">
                <a:latin typeface="+mj-lt"/>
              </a:rPr>
              <a:t> </a:t>
            </a:r>
            <a:r>
              <a:rPr lang="cs-CZ" sz="2000" dirty="0" err="1">
                <a:latin typeface="+mj-lt"/>
              </a:rPr>
              <a:t>Magazines</a:t>
            </a:r>
            <a:r>
              <a:rPr lang="cs-CZ" sz="2000" dirty="0">
                <a:latin typeface="+mj-lt"/>
              </a:rPr>
              <a:t>, </a:t>
            </a:r>
            <a:r>
              <a:rPr lang="cs-CZ" sz="2000" dirty="0" err="1">
                <a:latin typeface="+mj-lt"/>
              </a:rPr>
              <a:t>spol.s</a:t>
            </a:r>
            <a:r>
              <a:rPr lang="cs-CZ" sz="2000" dirty="0">
                <a:latin typeface="+mj-lt"/>
              </a:rPr>
              <a:t> r. o., </a:t>
            </a:r>
            <a:r>
              <a:rPr lang="cs-CZ" sz="2000" dirty="0" smtClean="0">
                <a:latin typeface="+mj-lt"/>
              </a:rPr>
              <a:t>2006</a:t>
            </a:r>
            <a:r>
              <a:rPr lang="cs-CZ" sz="2000" dirty="0">
                <a:latin typeface="+mj-lt"/>
              </a:rPr>
              <a:t>. 496 s</a:t>
            </a:r>
            <a:r>
              <a:rPr lang="cs-CZ" sz="2000" dirty="0" smtClean="0">
                <a:latin typeface="+mj-lt"/>
              </a:rPr>
              <a:t>.</a:t>
            </a:r>
          </a:p>
          <a:p>
            <a:pPr marL="45720" indent="0">
              <a:buNone/>
              <a:defRPr/>
            </a:pPr>
            <a:endParaRPr lang="cs-CZ" sz="1800" dirty="0">
              <a:latin typeface="+mj-lt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827584" y="1052736"/>
            <a:ext cx="7488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+mj-lt"/>
              </a:rPr>
              <a:t>Použité zdroje informací</a:t>
            </a:r>
            <a:endParaRPr lang="cs-CZ" sz="4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56410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702</TotalTime>
  <Words>935</Words>
  <Application>Microsoft Office PowerPoint</Application>
  <PresentationFormat>Předvádění na obrazovce (4:3)</PresentationFormat>
  <Paragraphs>188</Paragraphs>
  <Slides>37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37</vt:i4>
      </vt:variant>
    </vt:vector>
  </HeadingPairs>
  <TitlesOfParts>
    <vt:vector size="38" baseType="lpstr">
      <vt:lpstr>NewsPrint</vt:lpstr>
      <vt:lpstr>VULKANISMUS</vt:lpstr>
      <vt:lpstr>Prezentace aplikace PowerPoint</vt:lpstr>
      <vt:lpstr>Vysvětlivky k pomocným symbolům:</vt:lpstr>
      <vt:lpstr>Vulkanismus je typický v oblastech:</vt:lpstr>
      <vt:lpstr>Prezentace aplikace PowerPoint</vt:lpstr>
      <vt:lpstr>Výbuch sopky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Paul  Shaffner, [cit.2011-11-21], dostupné pod licencí Creative Commons na www: http://commons.wikimedia.org/wiki/File:Kilimanjaro_(paulshaffner).jpg?uselang=cs</vt:lpstr>
      <vt:lpstr> Mariagrazia Innecco,[cit. 2011-11-21 pod licencí Creative Commons na www:http://commons.wikimedia.org/wiki/File:Kilimangiaro_foto_aerea.jpg?uselang=cs</vt:lpstr>
      <vt:lpstr>Prezentace aplikace PowerPoint</vt:lpstr>
      <vt:lpstr>Prezentace aplikace PowerPoint</vt:lpstr>
      <vt:lpstr>Kaldera sopky Aniakchak - Aljaška</vt:lpstr>
      <vt:lpstr>Prezentace aplikace PowerPoint</vt:lpstr>
      <vt:lpstr>Prezentace aplikace PowerPoint</vt:lpstr>
      <vt:lpstr>Prezentace aplikace PowerPoint</vt:lpstr>
      <vt:lpstr>Nebezpečí spojená s vulkanismem</vt:lpstr>
      <vt:lpstr>Prezentace aplikace PowerPoint</vt:lpstr>
      <vt:lpstr>Prezentace aplikace PowerPoint</vt:lpstr>
      <vt:lpstr>Pompeje byly v roce 79 n.l. při erupci Vesuvu zasypány až 3 metry vysokou vrstvou pyroklastik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Využití projevů vulkanismu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Kilimandžáro únor, Mariagrazia Innecco, lic.2011-11-21 pod licencí Creative Commons na www:</dc:title>
  <dc:creator>Ucitel</dc:creator>
  <cp:lastModifiedBy>Ucitel</cp:lastModifiedBy>
  <cp:revision>47</cp:revision>
  <dcterms:created xsi:type="dcterms:W3CDTF">2011-12-13T20:59:53Z</dcterms:created>
  <dcterms:modified xsi:type="dcterms:W3CDTF">2012-06-04T18:48:10Z</dcterms:modified>
</cp:coreProperties>
</file>