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0" r:id="rId2"/>
    <p:sldId id="257" r:id="rId3"/>
    <p:sldId id="284" r:id="rId4"/>
    <p:sldId id="262" r:id="rId5"/>
    <p:sldId id="282" r:id="rId6"/>
    <p:sldId id="263" r:id="rId7"/>
    <p:sldId id="264" r:id="rId8"/>
    <p:sldId id="277" r:id="rId9"/>
    <p:sldId id="283" r:id="rId10"/>
    <p:sldId id="266" r:id="rId11"/>
    <p:sldId id="265" r:id="rId12"/>
    <p:sldId id="267" r:id="rId13"/>
    <p:sldId id="272" r:id="rId14"/>
    <p:sldId id="268" r:id="rId15"/>
    <p:sldId id="270" r:id="rId16"/>
    <p:sldId id="271" r:id="rId17"/>
    <p:sldId id="269" r:id="rId18"/>
    <p:sldId id="274" r:id="rId19"/>
    <p:sldId id="273" r:id="rId20"/>
    <p:sldId id="276" r:id="rId21"/>
    <p:sldId id="258" r:id="rId22"/>
    <p:sldId id="275" r:id="rId23"/>
    <p:sldId id="259" r:id="rId24"/>
    <p:sldId id="278" r:id="rId25"/>
    <p:sldId id="26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echanical_weathering.png?uselang=cs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5/Abiskorock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eprnik-vrchol.jpg?uselang=c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ear_Tremsin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enarska_vratca.jpg?uselang=cs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m_Salar_de_Uyuni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matit_2.jpg?uselang=c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hyperlink" Target="http://commons.wikimedia.org/wiki/File:Cerussit_auf_Limonit_-_Grube_Friedrichsegen,_Bad_Ems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eldspar_near_Porto(2)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File:KaolinUSGOV.jpg" TargetMode="Externa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Rhizocarpon_geographicum01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iological_weathering,_Harrison_Rocks_-_geograph.org.uk_-_71562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%C5%A1ensk%C3%A9_pokli%C4%8Dky,_z_vyhl%C3%ADdky_(01)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ommons.wikimedia.org/wiki/File:Uluru,_helicopter_view,_croped.jpg?uselang=cs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628800"/>
            <a:ext cx="8280920" cy="504056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VY_32_INOVACE_11_Př9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Vnější geologické děje – zvětrávání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                                       hornin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pochopení procesů zvětrávání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                                       hornin,  zápisu do sešitů a procvičení  probraného učiva.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10. 1. 2012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133919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789040"/>
            <a:ext cx="6400800" cy="101156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+mj-lt"/>
              </a:rPr>
              <a:t>Prezentace pro výuku přírodopisu </a:t>
            </a:r>
            <a:r>
              <a:rPr lang="cs-CZ" dirty="0" smtClean="0">
                <a:latin typeface="+mj-lt"/>
              </a:rPr>
              <a:t> 9</a:t>
            </a:r>
            <a:r>
              <a:rPr lang="cs-CZ" dirty="0" smtClean="0">
                <a:latin typeface="+mj-lt"/>
              </a:rPr>
              <a:t>. ročník</a:t>
            </a:r>
          </a:p>
          <a:p>
            <a:r>
              <a:rPr lang="cs-CZ" dirty="0" smtClean="0">
                <a:latin typeface="+mj-lt"/>
              </a:rPr>
              <a:t>10. 1. 2012</a:t>
            </a:r>
            <a:endParaRPr lang="cs-CZ" dirty="0"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VNĚJŠÍ GEOLOGICKÉ DĚJE - </a:t>
            </a:r>
            <a:br>
              <a:rPr lang="cs-CZ" dirty="0" smtClean="0"/>
            </a:br>
            <a:r>
              <a:rPr lang="cs-CZ" sz="4400" b="1" dirty="0" smtClean="0"/>
              <a:t>ZVĚTRÁVÁNÍ HORNIN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418219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817563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b="1" dirty="0" smtClean="0"/>
              <a:t>Vysvětlivky k pomocným symbolům:</a:t>
            </a:r>
            <a:endParaRPr lang="cs-CZ" sz="4000" b="1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042988" y="4797425"/>
            <a:ext cx="903287" cy="9017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2608085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50354" y="3107217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2138" y="4868863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xmlns="" val="78010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152128"/>
          </a:xfrm>
        </p:spPr>
        <p:txBody>
          <a:bodyPr>
            <a:noAutofit/>
          </a:bodyPr>
          <a:lstStyle/>
          <a:p>
            <a:pPr algn="ctr"/>
            <a:r>
              <a:rPr lang="cs-CZ" b="1" dirty="0"/>
              <a:t>Připomeňme</a:t>
            </a:r>
            <a:r>
              <a:rPr lang="cs-CZ" b="1" dirty="0" smtClean="0"/>
              <a:t> si rozdělení geomorfologických procesů: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2060848"/>
            <a:ext cx="4180656" cy="581000"/>
          </a:xfrm>
        </p:spPr>
        <p:txBody>
          <a:bodyPr/>
          <a:lstStyle/>
          <a:p>
            <a:r>
              <a:rPr lang="cs-CZ" sz="3200" dirty="0" smtClean="0"/>
              <a:t>Vnitřní - konstruktivní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932040" y="1916832"/>
            <a:ext cx="3733800" cy="762000"/>
          </a:xfrm>
        </p:spPr>
        <p:txBody>
          <a:bodyPr/>
          <a:lstStyle/>
          <a:p>
            <a:r>
              <a:rPr lang="cs-CZ" sz="3200" dirty="0" smtClean="0"/>
              <a:t>Vnější - destruktivní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2780928"/>
            <a:ext cx="4252664" cy="3353172"/>
          </a:xfrm>
        </p:spPr>
        <p:txBody>
          <a:bodyPr/>
          <a:lstStyle/>
          <a:p>
            <a:r>
              <a:rPr lang="cs-CZ" sz="3200" b="1" dirty="0">
                <a:latin typeface="+mj-lt"/>
              </a:rPr>
              <a:t>t</a:t>
            </a:r>
            <a:r>
              <a:rPr lang="cs-CZ" sz="3200" b="1" dirty="0" smtClean="0">
                <a:latin typeface="+mj-lt"/>
              </a:rPr>
              <a:t>ektonické pohyby</a:t>
            </a:r>
          </a:p>
          <a:p>
            <a:r>
              <a:rPr lang="cs-CZ" sz="3200" b="1" dirty="0">
                <a:latin typeface="+mj-lt"/>
              </a:rPr>
              <a:t>m</a:t>
            </a:r>
            <a:r>
              <a:rPr lang="cs-CZ" sz="3200" b="1" dirty="0" smtClean="0">
                <a:latin typeface="+mj-lt"/>
              </a:rPr>
              <a:t>agmatická činnost</a:t>
            </a:r>
          </a:p>
          <a:p>
            <a:r>
              <a:rPr lang="cs-CZ" sz="3200" b="1" dirty="0">
                <a:latin typeface="+mj-lt"/>
              </a:rPr>
              <a:t>z</a:t>
            </a:r>
            <a:r>
              <a:rPr lang="cs-CZ" sz="3200" b="1" dirty="0" smtClean="0">
                <a:latin typeface="+mj-lt"/>
              </a:rPr>
              <a:t>emětřesení</a:t>
            </a:r>
          </a:p>
          <a:p>
            <a:r>
              <a:rPr lang="cs-CZ" sz="3200" b="1" dirty="0" smtClean="0">
                <a:latin typeface="+mj-lt"/>
              </a:rPr>
              <a:t>vulkanismus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"/>
          </p:nvPr>
        </p:nvSpPr>
        <p:spPr>
          <a:xfrm>
            <a:off x="4953000" y="2780928"/>
            <a:ext cx="3733800" cy="335317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+mj-lt"/>
              </a:rPr>
              <a:t>z</a:t>
            </a:r>
            <a:r>
              <a:rPr lang="cs-CZ" sz="3200" b="1" dirty="0" smtClean="0">
                <a:latin typeface="+mj-lt"/>
              </a:rPr>
              <a:t>větrávání</a:t>
            </a:r>
          </a:p>
          <a:p>
            <a:r>
              <a:rPr lang="cs-CZ" sz="3200" b="1" dirty="0">
                <a:latin typeface="+mj-lt"/>
              </a:rPr>
              <a:t>e</a:t>
            </a:r>
            <a:r>
              <a:rPr lang="cs-CZ" sz="3200" b="1" dirty="0" smtClean="0">
                <a:latin typeface="+mj-lt"/>
              </a:rPr>
              <a:t>roze</a:t>
            </a:r>
          </a:p>
          <a:p>
            <a:r>
              <a:rPr lang="cs-CZ" sz="3200" b="1" dirty="0">
                <a:latin typeface="+mj-lt"/>
              </a:rPr>
              <a:t>p</a:t>
            </a:r>
            <a:r>
              <a:rPr lang="cs-CZ" sz="3200" b="1" dirty="0" smtClean="0">
                <a:latin typeface="+mj-lt"/>
              </a:rPr>
              <a:t>řesuny hmot</a:t>
            </a:r>
          </a:p>
          <a:p>
            <a:r>
              <a:rPr lang="cs-CZ" sz="3200" b="1" dirty="0">
                <a:latin typeface="+mj-lt"/>
              </a:rPr>
              <a:t>u</a:t>
            </a:r>
            <a:r>
              <a:rPr lang="cs-CZ" sz="3200" b="1" dirty="0" smtClean="0">
                <a:latin typeface="+mj-lt"/>
              </a:rPr>
              <a:t>kládání sedimentů</a:t>
            </a:r>
            <a:endParaRPr lang="cs-CZ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84177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273050"/>
            <a:ext cx="8435280" cy="1143000"/>
          </a:xfrm>
        </p:spPr>
        <p:txBody>
          <a:bodyPr>
            <a:noAutofit/>
          </a:bodyPr>
          <a:lstStyle/>
          <a:p>
            <a:r>
              <a:rPr lang="cs-CZ" b="1" dirty="0" smtClean="0"/>
              <a:t>Přehled tvarů reliéfu vytvořených vnějšími geologickými procesy:</a:t>
            </a:r>
            <a:endParaRPr lang="cs-CZ" b="1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>
          <a:xfrm>
            <a:off x="539552" y="1600200"/>
            <a:ext cx="3672408" cy="44958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>
                <a:latin typeface="+mj-lt"/>
              </a:rPr>
              <a:t>svahové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latin typeface="+mj-lt"/>
              </a:rPr>
              <a:t>a</a:t>
            </a:r>
            <a:r>
              <a:rPr lang="cs-CZ" sz="3600" b="1" dirty="0" smtClean="0">
                <a:latin typeface="+mj-lt"/>
              </a:rPr>
              <a:t>ntropogenní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latin typeface="+mj-lt"/>
              </a:rPr>
              <a:t>f</a:t>
            </a:r>
            <a:r>
              <a:rPr lang="cs-CZ" sz="3600" b="1" dirty="0" smtClean="0">
                <a:latin typeface="+mj-lt"/>
              </a:rPr>
              <a:t>luviální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latin typeface="+mj-lt"/>
              </a:rPr>
              <a:t>m</a:t>
            </a:r>
            <a:r>
              <a:rPr lang="cs-CZ" sz="3600" b="1" dirty="0" smtClean="0">
                <a:latin typeface="+mj-lt"/>
              </a:rPr>
              <a:t>arinní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latin typeface="+mj-lt"/>
              </a:rPr>
              <a:t>g</a:t>
            </a:r>
            <a:r>
              <a:rPr lang="cs-CZ" sz="3600" b="1" dirty="0" smtClean="0">
                <a:latin typeface="+mj-lt"/>
              </a:rPr>
              <a:t>laciální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latin typeface="+mj-lt"/>
              </a:rPr>
              <a:t>e</a:t>
            </a:r>
            <a:r>
              <a:rPr lang="cs-CZ" sz="3600" b="1" dirty="0" smtClean="0">
                <a:latin typeface="+mj-lt"/>
              </a:rPr>
              <a:t>olické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>
                <a:latin typeface="+mj-lt"/>
              </a:rPr>
              <a:t>biotické</a:t>
            </a:r>
            <a:endParaRPr lang="cs-CZ" sz="3600" b="1" dirty="0">
              <a:latin typeface="+mj-lt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427984" y="1600200"/>
            <a:ext cx="4176464" cy="4495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sz="3600" b="1" dirty="0">
                <a:latin typeface="+mj-lt"/>
              </a:rPr>
              <a:t>z</a:t>
            </a:r>
            <a:r>
              <a:rPr lang="cs-CZ" sz="3600" b="1" dirty="0" smtClean="0">
                <a:latin typeface="+mj-lt"/>
              </a:rPr>
              <a:t>emskou gravitací</a:t>
            </a:r>
          </a:p>
          <a:p>
            <a:r>
              <a:rPr lang="cs-CZ" sz="3600" b="1" dirty="0">
                <a:latin typeface="+mj-lt"/>
              </a:rPr>
              <a:t>č</a:t>
            </a:r>
            <a:r>
              <a:rPr lang="cs-CZ" sz="3600" b="1" dirty="0" smtClean="0">
                <a:latin typeface="+mj-lt"/>
              </a:rPr>
              <a:t>inností lidí</a:t>
            </a:r>
          </a:p>
          <a:p>
            <a:r>
              <a:rPr lang="cs-CZ" sz="3600" b="1" dirty="0">
                <a:latin typeface="+mj-lt"/>
              </a:rPr>
              <a:t>t</a:t>
            </a:r>
            <a:r>
              <a:rPr lang="cs-CZ" sz="3600" b="1" dirty="0" smtClean="0">
                <a:latin typeface="+mj-lt"/>
              </a:rPr>
              <a:t>ekoucí vodou</a:t>
            </a:r>
          </a:p>
          <a:p>
            <a:r>
              <a:rPr lang="cs-CZ" sz="3600" b="1" dirty="0" smtClean="0">
                <a:latin typeface="+mj-lt"/>
              </a:rPr>
              <a:t>mořem</a:t>
            </a:r>
          </a:p>
          <a:p>
            <a:r>
              <a:rPr lang="cs-CZ" sz="3600" b="1" dirty="0">
                <a:latin typeface="+mj-lt"/>
              </a:rPr>
              <a:t>l</a:t>
            </a:r>
            <a:r>
              <a:rPr lang="cs-CZ" sz="3600" b="1" dirty="0" smtClean="0">
                <a:latin typeface="+mj-lt"/>
              </a:rPr>
              <a:t>edovci</a:t>
            </a:r>
          </a:p>
          <a:p>
            <a:r>
              <a:rPr lang="cs-CZ" sz="3600" b="1" dirty="0" smtClean="0">
                <a:latin typeface="+mj-lt"/>
              </a:rPr>
              <a:t>větrem</a:t>
            </a:r>
          </a:p>
          <a:p>
            <a:r>
              <a:rPr lang="cs-CZ" sz="3600" b="1" dirty="0" smtClean="0">
                <a:latin typeface="+mj-lt"/>
              </a:rPr>
              <a:t>organismy	</a:t>
            </a:r>
            <a:r>
              <a:rPr lang="cs-CZ" sz="2800" dirty="0" smtClean="0">
                <a:latin typeface="+mj-lt"/>
              </a:rPr>
              <a:t>	</a:t>
            </a:r>
            <a:endParaRPr lang="cs-CZ" sz="2800" dirty="0">
              <a:latin typeface="+mj-lt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212976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7704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cap="all" dirty="0" smtClean="0"/>
              <a:t>Zvětrávání hornin</a:t>
            </a:r>
            <a:endParaRPr lang="cs-CZ" sz="4400" b="1" cap="all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39552" y="1772816"/>
            <a:ext cx="8147248" cy="424698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600" b="1" u="sng" dirty="0">
                <a:latin typeface="+mj-lt"/>
              </a:rPr>
              <a:t>r</a:t>
            </a:r>
            <a:r>
              <a:rPr lang="cs-CZ" sz="3600" b="1" u="sng" dirty="0" smtClean="0">
                <a:latin typeface="+mj-lt"/>
              </a:rPr>
              <a:t>ozpad</a:t>
            </a:r>
            <a:r>
              <a:rPr lang="cs-CZ" sz="3600" b="1" dirty="0" smtClean="0">
                <a:latin typeface="+mj-lt"/>
              </a:rPr>
              <a:t> hornin na menší částice</a:t>
            </a:r>
          </a:p>
          <a:p>
            <a:r>
              <a:rPr lang="cs-CZ" sz="3600" b="1" dirty="0" smtClean="0">
                <a:latin typeface="+mj-lt"/>
              </a:rPr>
              <a:t>změny jejich </a:t>
            </a:r>
            <a:r>
              <a:rPr lang="cs-CZ" sz="3600" b="1" u="sng" dirty="0" smtClean="0">
                <a:latin typeface="+mj-lt"/>
              </a:rPr>
              <a:t>chemického</a:t>
            </a:r>
            <a:r>
              <a:rPr lang="cs-CZ" sz="3600" b="1" dirty="0" smtClean="0">
                <a:latin typeface="+mj-lt"/>
              </a:rPr>
              <a:t> složení</a:t>
            </a:r>
          </a:p>
          <a:p>
            <a:r>
              <a:rPr lang="cs-CZ" sz="3600" b="1" dirty="0">
                <a:latin typeface="+mj-lt"/>
              </a:rPr>
              <a:t>z</a:t>
            </a:r>
            <a:r>
              <a:rPr lang="cs-CZ" sz="3600" b="1" dirty="0" smtClean="0">
                <a:latin typeface="+mj-lt"/>
              </a:rPr>
              <a:t>ávisí na </a:t>
            </a:r>
            <a:r>
              <a:rPr lang="cs-CZ" sz="3600" b="1" u="sng" dirty="0" smtClean="0">
                <a:latin typeface="+mj-lt"/>
              </a:rPr>
              <a:t>fyzikálních, chemických a biologických </a:t>
            </a:r>
            <a:r>
              <a:rPr lang="cs-CZ" sz="3600" b="1" dirty="0" smtClean="0">
                <a:latin typeface="+mj-lt"/>
              </a:rPr>
              <a:t>procesech v krajině</a:t>
            </a:r>
          </a:p>
          <a:p>
            <a:r>
              <a:rPr lang="cs-CZ" sz="3600" b="1" dirty="0">
                <a:latin typeface="+mj-lt"/>
              </a:rPr>
              <a:t>r</a:t>
            </a:r>
            <a:r>
              <a:rPr lang="cs-CZ" sz="3600" b="1" dirty="0" smtClean="0">
                <a:latin typeface="+mj-lt"/>
              </a:rPr>
              <a:t>ychlost podle </a:t>
            </a:r>
            <a:r>
              <a:rPr lang="cs-CZ" sz="3600" b="1" u="sng" dirty="0" smtClean="0">
                <a:latin typeface="+mj-lt"/>
              </a:rPr>
              <a:t>klimatu</a:t>
            </a:r>
            <a:r>
              <a:rPr lang="cs-CZ" sz="3600" b="1" dirty="0" smtClean="0">
                <a:latin typeface="+mj-lt"/>
              </a:rPr>
              <a:t> v dané oblasti</a:t>
            </a:r>
          </a:p>
          <a:p>
            <a:r>
              <a:rPr lang="cs-CZ" sz="3600" b="1" dirty="0">
                <a:latin typeface="+mj-lt"/>
              </a:rPr>
              <a:t>p</a:t>
            </a:r>
            <a:r>
              <a:rPr lang="cs-CZ" sz="3600" b="1" dirty="0" smtClean="0">
                <a:latin typeface="+mj-lt"/>
              </a:rPr>
              <a:t>roduktem jsou </a:t>
            </a:r>
            <a:r>
              <a:rPr lang="cs-CZ" sz="3600" b="1" u="sng" dirty="0" smtClean="0">
                <a:latin typeface="+mj-lt"/>
              </a:rPr>
              <a:t>usazeniny - sedimenty</a:t>
            </a:r>
            <a:endParaRPr lang="cs-CZ" sz="3600" b="1" u="sng" dirty="0"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6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775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1) Zvětrávání mechanické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113984" cy="43924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>
                <a:latin typeface="+mj-lt"/>
              </a:rPr>
              <a:t>p</a:t>
            </a:r>
            <a:r>
              <a:rPr lang="cs-CZ" sz="3600" b="1" dirty="0" smtClean="0">
                <a:latin typeface="+mj-lt"/>
              </a:rPr>
              <a:t>ůsobením teploty, vody, větru, gravitace, organismů</a:t>
            </a:r>
          </a:p>
          <a:p>
            <a:r>
              <a:rPr lang="cs-CZ" sz="3600" b="1" dirty="0">
                <a:latin typeface="+mj-lt"/>
              </a:rPr>
              <a:t>h</a:t>
            </a:r>
            <a:r>
              <a:rPr lang="cs-CZ" sz="3600" b="1" dirty="0" smtClean="0">
                <a:latin typeface="+mj-lt"/>
              </a:rPr>
              <a:t>orniny a nerosty se drolí</a:t>
            </a:r>
          </a:p>
          <a:p>
            <a:r>
              <a:rPr lang="cs-CZ" sz="3600" b="1" dirty="0">
                <a:latin typeface="+mj-lt"/>
              </a:rPr>
              <a:t>z</a:t>
            </a:r>
            <a:r>
              <a:rPr lang="cs-CZ" sz="3600" b="1" dirty="0" smtClean="0">
                <a:latin typeface="+mj-lt"/>
              </a:rPr>
              <a:t>ávisí hlavně na podnebí</a:t>
            </a:r>
          </a:p>
          <a:p>
            <a:r>
              <a:rPr lang="cs-CZ" sz="3600" b="1" u="sng" dirty="0">
                <a:latin typeface="+mj-lt"/>
              </a:rPr>
              <a:t>m</a:t>
            </a:r>
            <a:r>
              <a:rPr lang="cs-CZ" sz="3600" b="1" u="sng" dirty="0" smtClean="0">
                <a:latin typeface="+mj-lt"/>
              </a:rPr>
              <a:t>razové sruby</a:t>
            </a:r>
          </a:p>
          <a:p>
            <a:r>
              <a:rPr lang="cs-CZ" sz="3600" b="1" u="sng" dirty="0">
                <a:latin typeface="+mj-lt"/>
              </a:rPr>
              <a:t>k</a:t>
            </a:r>
            <a:r>
              <a:rPr lang="cs-CZ" sz="3600" b="1" u="sng" dirty="0" smtClean="0">
                <a:latin typeface="+mj-lt"/>
              </a:rPr>
              <a:t>amenná moře</a:t>
            </a:r>
          </a:p>
          <a:p>
            <a:r>
              <a:rPr lang="cs-CZ" sz="3600" b="1" u="sng" dirty="0" smtClean="0">
                <a:latin typeface="+mj-lt"/>
              </a:rPr>
              <a:t>suťové kužely</a:t>
            </a:r>
            <a:endParaRPr lang="cs-CZ" sz="3600" b="1" u="sng" dirty="0"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48680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310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313" y="1821017"/>
            <a:ext cx="8900313" cy="3408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997" y="6050905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Julie </a:t>
            </a:r>
            <a:r>
              <a:rPr lang="cs-CZ" sz="1200" dirty="0" err="1" smtClean="0"/>
              <a:t>Sandeen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2012-01-10],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http://commons.wikimedia.org/wiki/File:Mechanical_weathering.png?uselang=cs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20688"/>
            <a:ext cx="8136904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Postup zvětrávání  hornin působením vody a mrazu</a:t>
            </a:r>
            <a:endParaRPr lang="cs-CZ" sz="3600" b="1" dirty="0">
              <a:latin typeface="+mj-lt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600055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2198" y="5727739"/>
            <a:ext cx="1800201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Zvládneš </a:t>
            </a:r>
            <a:r>
              <a:rPr lang="cs-CZ" b="1" dirty="0" smtClean="0"/>
              <a:t>překlad           z </a:t>
            </a:r>
            <a:r>
              <a:rPr lang="cs-CZ" b="1" dirty="0" smtClean="0"/>
              <a:t>angličtiny?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0181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02749"/>
            <a:ext cx="6942348" cy="5206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6194323"/>
            <a:ext cx="8892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Chiton </a:t>
            </a:r>
            <a:r>
              <a:rPr lang="cs-CZ" sz="1200" dirty="0" err="1" smtClean="0"/>
              <a:t>magnificus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na 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upload.wikimedia.org/wikipedia/commons/0/05/Abiskorock.JPG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0220" y="219265"/>
            <a:ext cx="8364268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+mj-lt"/>
              </a:rPr>
              <a:t>Mrazové zvětrávání žuly - Švédsko</a:t>
            </a:r>
          </a:p>
        </p:txBody>
      </p:sp>
    </p:spTree>
    <p:extLst>
      <p:ext uri="{BB962C8B-B14F-4D97-AF65-F5344CB8AC3E}">
        <p14:creationId xmlns:p14="http://schemas.microsoft.com/office/powerpoint/2010/main" xmlns="" val="352005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6324288"/>
            <a:ext cx="733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Vavrik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3"/>
              </a:rPr>
              <a:t>http://commons.wikimedia.org/wiki/File:Keprnik-vrchol.jpg?uselang=cs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2000" y="188640"/>
            <a:ext cx="7620000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Mrazový srub na vrcholu Keprníku, Hrubý Jeseník ČR</a:t>
            </a:r>
            <a:endParaRPr lang="cs-CZ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86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676275"/>
            <a:ext cx="762000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88640"/>
            <a:ext cx="8424936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j-lt"/>
              </a:rPr>
              <a:t>Kamenné moře pod </a:t>
            </a:r>
            <a:r>
              <a:rPr lang="cs-CZ" sz="3600" b="1" dirty="0" smtClean="0">
                <a:latin typeface="+mj-lt"/>
              </a:rPr>
              <a:t>vrcholem </a:t>
            </a:r>
            <a:r>
              <a:rPr lang="cs-CZ" sz="3600" b="1" dirty="0" smtClean="0">
                <a:latin typeface="+mj-lt"/>
              </a:rPr>
              <a:t>Třemšína, ČR</a:t>
            </a:r>
            <a:endParaRPr lang="cs-CZ" sz="36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0776" y="6242464"/>
            <a:ext cx="784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Huhulenik</a:t>
            </a:r>
            <a:r>
              <a:rPr lang="cs-CZ" sz="1200" dirty="0" smtClean="0"/>
              <a:t>, [cit. 2012-01-08],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http://commons.wikimedia.org/wiki/File:Near_Tremsin.jpg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01872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2090" y="6211669"/>
            <a:ext cx="762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JakobZ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http://commons.wikimedia.org/wiki/File:Stenarska_vratca.jpg?uselang=cs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2090" y="234527"/>
            <a:ext cx="7619999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Suťový kužel, Julské Alpy, Slovinsko</a:t>
            </a:r>
            <a:endParaRPr lang="cs-CZ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947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600075"/>
            <a:ext cx="7618413" cy="565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5182" y="6266216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Thomas </a:t>
            </a:r>
            <a:r>
              <a:rPr lang="cs-CZ" sz="1200" dirty="0" err="1" smtClean="0"/>
              <a:t>Wilken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cs.wikipedia.org/wiki/Soubor:Im_Salar_de_Uyuni.jpg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55824"/>
            <a:ext cx="8784976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Mrazové zvětrávání v Bolivijském </a:t>
            </a:r>
            <a:r>
              <a:rPr lang="cs-CZ" sz="3600" b="1" dirty="0" err="1" smtClean="0">
                <a:latin typeface="+mj-lt"/>
              </a:rPr>
              <a:t>Altiplanu</a:t>
            </a:r>
            <a:endParaRPr lang="cs-CZ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18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2) Zvětrávání chemické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93352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3200" b="1" dirty="0">
                <a:latin typeface="+mj-lt"/>
              </a:rPr>
              <a:t>p</a:t>
            </a:r>
            <a:r>
              <a:rPr lang="cs-CZ" sz="3200" b="1" dirty="0" smtClean="0">
                <a:latin typeface="+mj-lt"/>
              </a:rPr>
              <a:t>ůsobením </a:t>
            </a:r>
            <a:r>
              <a:rPr lang="cs-CZ" sz="3200" b="1" u="sng" dirty="0" smtClean="0">
                <a:latin typeface="+mj-lt"/>
              </a:rPr>
              <a:t>vody, kyslíku a oxidu uhličitého</a:t>
            </a:r>
          </a:p>
          <a:p>
            <a:r>
              <a:rPr lang="cs-CZ" sz="3200" b="1" dirty="0">
                <a:latin typeface="+mj-lt"/>
              </a:rPr>
              <a:t>r</a:t>
            </a:r>
            <a:r>
              <a:rPr lang="cs-CZ" sz="3200" b="1" dirty="0" smtClean="0">
                <a:latin typeface="+mj-lt"/>
              </a:rPr>
              <a:t>ychlejší v teplém a vlhkém klimatu, málo v pouštích</a:t>
            </a:r>
          </a:p>
          <a:p>
            <a:r>
              <a:rPr lang="cs-CZ" sz="3200" b="1" dirty="0">
                <a:latin typeface="+mj-lt"/>
              </a:rPr>
              <a:t>m</a:t>
            </a:r>
            <a:r>
              <a:rPr lang="cs-CZ" sz="3200" b="1" dirty="0" smtClean="0">
                <a:latin typeface="+mj-lt"/>
              </a:rPr>
              <a:t>ění se chemické složení minerálů</a:t>
            </a:r>
          </a:p>
          <a:p>
            <a:pPr marL="0" indent="0">
              <a:buNone/>
            </a:pPr>
            <a:r>
              <a:rPr lang="cs-CZ" sz="3200" b="1" dirty="0" smtClean="0">
                <a:latin typeface="+mj-lt"/>
              </a:rPr>
              <a:t>    </a:t>
            </a:r>
            <a:r>
              <a:rPr lang="cs-CZ" sz="3200" b="1" u="sng" dirty="0" smtClean="0">
                <a:latin typeface="+mj-lt"/>
              </a:rPr>
              <a:t>hematit       limonit</a:t>
            </a:r>
          </a:p>
          <a:p>
            <a:pPr marL="0" indent="0">
              <a:buNone/>
            </a:pPr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             Fe</a:t>
            </a:r>
            <a:r>
              <a:rPr lang="cs-CZ" sz="3200" b="1" baseline="-25000" dirty="0" smtClean="0">
                <a:latin typeface="+mj-lt"/>
              </a:rPr>
              <a:t>2</a:t>
            </a:r>
            <a:r>
              <a:rPr lang="cs-CZ" sz="3200" b="1" dirty="0" smtClean="0">
                <a:latin typeface="+mj-lt"/>
              </a:rPr>
              <a:t>O</a:t>
            </a:r>
            <a:r>
              <a:rPr lang="cs-CZ" sz="3200" b="1" baseline="-25000" dirty="0" smtClean="0">
                <a:latin typeface="+mj-lt"/>
              </a:rPr>
              <a:t>3</a:t>
            </a:r>
            <a:r>
              <a:rPr lang="cs-CZ" sz="3200" b="1" dirty="0" smtClean="0">
                <a:latin typeface="+mj-lt"/>
              </a:rPr>
              <a:t> + nH</a:t>
            </a:r>
            <a:r>
              <a:rPr lang="cs-CZ" sz="3200" b="1" baseline="-25000" dirty="0">
                <a:latin typeface="+mj-lt"/>
              </a:rPr>
              <a:t>2</a:t>
            </a:r>
            <a:r>
              <a:rPr lang="cs-CZ" sz="3200" b="1" dirty="0" smtClean="0">
                <a:latin typeface="+mj-lt"/>
              </a:rPr>
              <a:t>O      Fe</a:t>
            </a:r>
            <a:r>
              <a:rPr lang="cs-CZ" sz="3200" b="1" baseline="-25000" dirty="0" smtClean="0">
                <a:latin typeface="+mj-lt"/>
              </a:rPr>
              <a:t>2</a:t>
            </a:r>
            <a:r>
              <a:rPr lang="cs-CZ" sz="3200" b="1" dirty="0" smtClean="0">
                <a:latin typeface="+mj-lt"/>
              </a:rPr>
              <a:t>O</a:t>
            </a:r>
            <a:r>
              <a:rPr lang="cs-CZ" sz="3200" b="1" baseline="-25000" dirty="0" smtClean="0">
                <a:latin typeface="+mj-lt"/>
              </a:rPr>
              <a:t>3</a:t>
            </a:r>
            <a:r>
              <a:rPr lang="cs-CZ" sz="3200" b="1" dirty="0" smtClean="0">
                <a:latin typeface="+mj-lt"/>
              </a:rPr>
              <a:t> . nH</a:t>
            </a:r>
            <a:r>
              <a:rPr lang="cs-CZ" sz="3200" b="1" baseline="-25000" dirty="0">
                <a:latin typeface="+mj-lt"/>
              </a:rPr>
              <a:t>2</a:t>
            </a:r>
            <a:r>
              <a:rPr lang="cs-CZ" sz="3200" b="1" dirty="0" smtClean="0">
                <a:latin typeface="+mj-lt"/>
              </a:rPr>
              <a:t>O</a:t>
            </a:r>
          </a:p>
          <a:p>
            <a:pPr marL="0" indent="0">
              <a:buNone/>
            </a:pPr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</a:t>
            </a:r>
            <a:r>
              <a:rPr lang="cs-CZ" sz="3200" b="1" u="sng" dirty="0" smtClean="0">
                <a:latin typeface="+mj-lt"/>
              </a:rPr>
              <a:t>živec      kaolinit</a:t>
            </a:r>
          </a:p>
          <a:p>
            <a:pPr marL="0" indent="0">
              <a:buNone/>
            </a:pPr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</a:t>
            </a:r>
            <a:r>
              <a:rPr lang="cs-CZ" sz="3200" b="1" u="sng" dirty="0" smtClean="0">
                <a:latin typeface="+mj-lt"/>
              </a:rPr>
              <a:t>krasové jevy</a:t>
            </a:r>
            <a:r>
              <a:rPr lang="cs-CZ" sz="3200" b="1" dirty="0" smtClean="0">
                <a:latin typeface="+mj-lt"/>
              </a:rPr>
              <a:t>, vznik krápníků</a:t>
            </a:r>
          </a:p>
          <a:p>
            <a:pPr marL="0" indent="0">
              <a:buNone/>
            </a:pPr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             CaCO</a:t>
            </a:r>
            <a:r>
              <a:rPr lang="cs-CZ" sz="3200" b="1" baseline="-25000" dirty="0">
                <a:latin typeface="+mj-lt"/>
              </a:rPr>
              <a:t>3 </a:t>
            </a:r>
            <a:r>
              <a:rPr lang="cs-CZ" sz="3200" b="1" dirty="0" smtClean="0">
                <a:latin typeface="+mj-lt"/>
              </a:rPr>
              <a:t>+ H</a:t>
            </a:r>
            <a:r>
              <a:rPr lang="cs-CZ" sz="3200" b="1" baseline="-25000" dirty="0" smtClean="0">
                <a:latin typeface="+mj-lt"/>
              </a:rPr>
              <a:t>2</a:t>
            </a:r>
            <a:r>
              <a:rPr lang="cs-CZ" sz="3200" b="1" dirty="0" smtClean="0">
                <a:latin typeface="+mj-lt"/>
              </a:rPr>
              <a:t>O       Ca(HCO</a:t>
            </a:r>
            <a:r>
              <a:rPr lang="cs-CZ" sz="3200" b="1" baseline="-25000" dirty="0">
                <a:latin typeface="+mj-lt"/>
              </a:rPr>
              <a:t>3</a:t>
            </a:r>
            <a:r>
              <a:rPr lang="cs-CZ" sz="3200" b="1" dirty="0" smtClean="0">
                <a:latin typeface="+mj-lt"/>
              </a:rPr>
              <a:t>)</a:t>
            </a:r>
            <a:r>
              <a:rPr lang="cs-CZ" sz="3200" b="1" baseline="-25000" dirty="0">
                <a:latin typeface="+mj-lt"/>
              </a:rPr>
              <a:t>2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292080" y="4365104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915816" y="386104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483768" y="486916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292080" y="587727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2966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946" y="1628800"/>
            <a:ext cx="4238873" cy="4004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3947" y="6090246"/>
            <a:ext cx="4238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KarelJ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://commons.wikimedia.org/wiki/File:Hematit_2.jpg?uselang=cs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78236" y="6092844"/>
            <a:ext cx="4562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Ra´ike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4"/>
              </a:rPr>
              <a:t>http://commons.wikimedia.org/wiki/File:Cerussit_auf_Limonit_-_Grube_Friedrichsegen,_Bad_Ems.jpg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476672"/>
            <a:ext cx="4176464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Cerusit </a:t>
            </a:r>
            <a:r>
              <a:rPr lang="cs-CZ" sz="3600" b="1" dirty="0" smtClean="0">
                <a:latin typeface="+mj-lt"/>
              </a:rPr>
              <a:t>                  s </a:t>
            </a:r>
            <a:r>
              <a:rPr lang="cs-CZ" sz="3600" b="1" dirty="0" smtClean="0">
                <a:latin typeface="+mj-lt"/>
              </a:rPr>
              <a:t>limonitem</a:t>
            </a:r>
            <a:endParaRPr lang="cs-CZ" sz="36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476672"/>
            <a:ext cx="4016005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latin typeface="+mj-lt"/>
              </a:rPr>
              <a:t>H</a:t>
            </a:r>
            <a:r>
              <a:rPr lang="cs-CZ" sz="3600" b="1" dirty="0" smtClean="0">
                <a:latin typeface="+mj-lt"/>
              </a:rPr>
              <a:t>ematit</a:t>
            </a:r>
            <a:endParaRPr lang="cs-CZ" b="1" dirty="0">
              <a:latin typeface="+mj-lt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383" y="1628800"/>
            <a:ext cx="4562994" cy="4004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4064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4290053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97046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Chmee2, [cit</a:t>
            </a:r>
            <a:r>
              <a:rPr lang="cs-CZ" sz="1200" dirty="0"/>
              <a:t>. 2012-01-08],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http://commons.wikimedia.org/wiki/File:Feldspar_near_Porto(2).jpg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1" y="836712"/>
            <a:ext cx="4290053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Vyrostlice živce  </a:t>
            </a:r>
          </a:p>
          <a:p>
            <a:pPr algn="ctr"/>
            <a:r>
              <a:rPr lang="cs-CZ" sz="3600" b="1" dirty="0" smtClean="0">
                <a:latin typeface="+mj-lt"/>
              </a:rPr>
              <a:t>v žule</a:t>
            </a:r>
            <a:endParaRPr lang="cs-CZ" sz="3600" b="1" dirty="0">
              <a:latin typeface="+mj-lt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564904"/>
            <a:ext cx="4035939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69788" y="600693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USGS, </a:t>
            </a:r>
            <a:r>
              <a:rPr lang="cs-CZ" sz="1200" dirty="0"/>
              <a:t>[cit. 2012-01-08], </a:t>
            </a:r>
            <a:r>
              <a:rPr lang="cs-CZ" sz="1200" dirty="0" smtClean="0"/>
              <a:t>dostupné 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en.wikipedia.org/wiki/File:KaolinUSGOV.jpg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69788" y="1021378"/>
            <a:ext cx="363466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Kaolinit</a:t>
            </a:r>
            <a:endParaRPr lang="cs-CZ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1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6632"/>
            <a:ext cx="4973801" cy="656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76200" cap="flat" cmpd="sng">
                <a:solidFill>
                  <a:srgbClr val="FF66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92696"/>
            <a:ext cx="3600400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j-lt"/>
              </a:rPr>
              <a:t>Krápníky </a:t>
            </a:r>
            <a:r>
              <a:rPr lang="cs-CZ" sz="3600" b="1" dirty="0" smtClean="0">
                <a:latin typeface="+mj-lt"/>
              </a:rPr>
              <a:t>          v </a:t>
            </a:r>
            <a:r>
              <a:rPr lang="cs-CZ" sz="3600" b="1" dirty="0" err="1" smtClean="0">
                <a:latin typeface="+mj-lt"/>
              </a:rPr>
              <a:t>Bozkovských</a:t>
            </a:r>
            <a:r>
              <a:rPr lang="cs-CZ" sz="3600" b="1" dirty="0" smtClean="0">
                <a:latin typeface="+mj-lt"/>
              </a:rPr>
              <a:t> dolomitových jeskyních, ČR</a:t>
            </a:r>
            <a:endParaRPr lang="cs-CZ" sz="36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87727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 autorky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195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3) Biologické zvětrávání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844824"/>
            <a:ext cx="7772400" cy="4174976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3600" b="1" dirty="0">
                <a:latin typeface="+mj-lt"/>
              </a:rPr>
              <a:t>p</a:t>
            </a:r>
            <a:r>
              <a:rPr lang="cs-CZ" sz="3600" b="1" dirty="0" smtClean="0">
                <a:latin typeface="+mj-lt"/>
              </a:rPr>
              <a:t>ůsobením </a:t>
            </a:r>
            <a:r>
              <a:rPr lang="cs-CZ" sz="3600" b="1" u="sng" dirty="0" smtClean="0">
                <a:latin typeface="+mj-lt"/>
              </a:rPr>
              <a:t>mikroorganismů</a:t>
            </a:r>
            <a:r>
              <a:rPr lang="cs-CZ" sz="3600" b="1" dirty="0" smtClean="0">
                <a:latin typeface="+mj-lt"/>
              </a:rPr>
              <a:t>, </a:t>
            </a:r>
            <a:r>
              <a:rPr lang="cs-CZ" sz="3600" b="1" u="sng" dirty="0" smtClean="0">
                <a:latin typeface="+mj-lt"/>
              </a:rPr>
              <a:t>lišejníků </a:t>
            </a:r>
          </a:p>
          <a:p>
            <a:r>
              <a:rPr lang="cs-CZ" sz="3600" b="1" u="sng" dirty="0" smtClean="0">
                <a:latin typeface="+mj-lt"/>
              </a:rPr>
              <a:t>exkrementy</a:t>
            </a:r>
            <a:r>
              <a:rPr lang="cs-CZ" sz="3600" b="1" dirty="0" smtClean="0">
                <a:latin typeface="+mj-lt"/>
              </a:rPr>
              <a:t> </a:t>
            </a:r>
            <a:r>
              <a:rPr lang="cs-CZ" sz="3600" b="1" dirty="0">
                <a:latin typeface="+mj-lt"/>
              </a:rPr>
              <a:t>živočichů, </a:t>
            </a:r>
            <a:r>
              <a:rPr lang="cs-CZ" sz="3600" b="1" u="sng" dirty="0" smtClean="0">
                <a:latin typeface="+mj-lt"/>
              </a:rPr>
              <a:t>tlení</a:t>
            </a:r>
          </a:p>
          <a:p>
            <a:pPr marL="0" indent="0">
              <a:buNone/>
            </a:pPr>
            <a:r>
              <a:rPr lang="cs-CZ" sz="3600" b="1" dirty="0" smtClean="0">
                <a:latin typeface="+mj-lt"/>
              </a:rPr>
              <a:t>  (</a:t>
            </a:r>
            <a:r>
              <a:rPr lang="cs-CZ" sz="3600" b="1" dirty="0">
                <a:latin typeface="+mj-lt"/>
              </a:rPr>
              <a:t>narušují horniny slabými kyselinami)</a:t>
            </a:r>
          </a:p>
          <a:p>
            <a:r>
              <a:rPr lang="cs-CZ" sz="3600" b="1" u="sng" dirty="0" smtClean="0">
                <a:latin typeface="+mj-lt"/>
              </a:rPr>
              <a:t>kořeny rostlin </a:t>
            </a:r>
            <a:r>
              <a:rPr lang="cs-CZ" sz="3600" b="1" dirty="0" smtClean="0">
                <a:latin typeface="+mj-lt"/>
              </a:rPr>
              <a:t>rozšiřují pukliny</a:t>
            </a:r>
          </a:p>
          <a:p>
            <a:r>
              <a:rPr lang="cs-CZ" sz="3600" b="1" dirty="0" smtClean="0">
                <a:latin typeface="+mj-lt"/>
              </a:rPr>
              <a:t>nejrychlejší v tropickém vlhkém klimatu</a:t>
            </a:r>
            <a:endParaRPr lang="cs-CZ" sz="3600" b="1" dirty="0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4664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36513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2013" y="6321079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Tigerente</a:t>
            </a:r>
            <a:r>
              <a:rPr lang="cs-CZ" sz="1200" dirty="0" smtClean="0"/>
              <a:t>, [cit. 2012-01-08],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 smtClean="0">
                <a:hlinkClick r:id="rId2"/>
              </a:rPr>
              <a:t>http://cs.wikipedia.org/wiki/Soubor:Rhizocarpon_geographicum01.jpg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2013" y="576263"/>
            <a:ext cx="7418387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2013" y="260648"/>
            <a:ext cx="7418387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latin typeface="+mj-lt"/>
              </a:rPr>
              <a:t>Mapovník</a:t>
            </a:r>
            <a:r>
              <a:rPr lang="cs-CZ" sz="3600" b="1" dirty="0" smtClean="0">
                <a:latin typeface="+mj-lt"/>
              </a:rPr>
              <a:t> zeměpisný na skalním podkladu</a:t>
            </a:r>
            <a:endParaRPr lang="cs-CZ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659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62200"/>
            <a:ext cx="5006330" cy="6675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461773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Nigel</a:t>
            </a:r>
            <a:r>
              <a:rPr lang="cs-CZ" sz="1200" dirty="0" smtClean="0"/>
              <a:t> </a:t>
            </a:r>
            <a:r>
              <a:rPr lang="cs-CZ" sz="1200" dirty="0" err="1" smtClean="0"/>
              <a:t>Chadwick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2012-01-10],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http://commons.wikimedia.org/wiki/File:Biological_weathering,_Harrison_Rocks_-_geograph.org.uk_-_71562.jpg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706966"/>
            <a:ext cx="2880320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j-lt"/>
              </a:rPr>
              <a:t>Kořeny stromu prorůstající skalami</a:t>
            </a:r>
            <a:endParaRPr lang="cs-CZ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94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Odolnost vůči zvětrávání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402016" cy="410296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latin typeface="+mj-lt"/>
              </a:rPr>
              <a:t>nerosty odolávající zvětrávání – křemen, muskovit, diamant, granát, zlato</a:t>
            </a:r>
          </a:p>
          <a:p>
            <a:r>
              <a:rPr lang="cs-CZ" sz="3600" b="1" dirty="0">
                <a:latin typeface="+mj-lt"/>
              </a:rPr>
              <a:t>p</a:t>
            </a:r>
            <a:r>
              <a:rPr lang="cs-CZ" sz="3600" b="1" dirty="0" smtClean="0">
                <a:latin typeface="+mj-lt"/>
              </a:rPr>
              <a:t>ískovec obsahující sloučeniny železa, nebo křemenný tmel</a:t>
            </a:r>
          </a:p>
          <a:p>
            <a:r>
              <a:rPr lang="cs-CZ" sz="3600" b="1" dirty="0">
                <a:latin typeface="+mj-lt"/>
              </a:rPr>
              <a:t>s</a:t>
            </a:r>
            <a:r>
              <a:rPr lang="cs-CZ" sz="3600" b="1" dirty="0" smtClean="0">
                <a:latin typeface="+mj-lt"/>
              </a:rPr>
              <a:t>nadno rozpustný je vápenec, sádrovec, kalcit</a:t>
            </a:r>
            <a:endParaRPr lang="cs-CZ" sz="3600" b="1" dirty="0">
              <a:latin typeface="+mj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6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691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18413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8424936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j-lt"/>
              </a:rPr>
              <a:t>Mšenské pokličky, ČR– železitý pískovec</a:t>
            </a:r>
            <a:endParaRPr lang="cs-CZ" sz="36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1999" y="6389877"/>
            <a:ext cx="7618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ŠJů</a:t>
            </a:r>
            <a:r>
              <a:rPr lang="cs-CZ" sz="1200" dirty="0" smtClean="0"/>
              <a:t>, </a:t>
            </a:r>
            <a:r>
              <a:rPr lang="cs-CZ" sz="1200" dirty="0"/>
              <a:t>[cit. 2012-01-08],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http://cs.wikipedia.org/wiki/Soubor:M%C5%A1ensk%C3%A9_pokli%C4%8Dky,_z_vyhl%C3%ADdky_(01).</a:t>
            </a:r>
            <a:r>
              <a:rPr lang="cs-CZ" sz="1200" dirty="0" smtClean="0">
                <a:hlinkClick r:id="rId3"/>
              </a:rPr>
              <a:t>jpg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69385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395535" y="6226118"/>
            <a:ext cx="6740278" cy="57473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br>
              <a:rPr lang="cs-CZ" dirty="0" smtClean="0"/>
            </a:br>
            <a:r>
              <a:rPr lang="cs-CZ" sz="1300" dirty="0" err="1" smtClean="0"/>
              <a:t>Corey</a:t>
            </a:r>
            <a:r>
              <a:rPr lang="cs-CZ" sz="1300" dirty="0" smtClean="0"/>
              <a:t> Leopold, [cit.2011-11-21],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na www:</a:t>
            </a:r>
            <a:br>
              <a:rPr lang="cs-CZ" sz="1300" dirty="0" smtClean="0"/>
            </a:br>
            <a:r>
              <a:rPr lang="cs-CZ" sz="1200" dirty="0">
                <a:hlinkClick r:id="rId2"/>
              </a:rPr>
              <a:t>http://commons.wikimedia.org/wiki/File:Uluru,_helicopter_view,_</a:t>
            </a:r>
            <a:r>
              <a:rPr lang="cs-CZ" sz="1200" dirty="0" smtClean="0">
                <a:hlinkClick r:id="rId2"/>
              </a:rPr>
              <a:t>croped.jpg?uselang=cs</a:t>
            </a:r>
            <a:endParaRPr lang="cs-CZ" sz="1300" u="sng" dirty="0"/>
          </a:p>
        </p:txBody>
      </p:sp>
      <p:pic>
        <p:nvPicPr>
          <p:cNvPr id="2050" name="Picture 2" descr="C:\Users\Ucitel\Downloads\800px-Uluru,_helicopter_view,_crop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5" y="1036291"/>
            <a:ext cx="7920881" cy="5189827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395535" y="332656"/>
            <a:ext cx="7920882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+mj-lt"/>
              </a:rPr>
              <a:t>Pískovcový monolit </a:t>
            </a:r>
            <a:r>
              <a:rPr lang="cs-CZ" sz="3600" b="1" dirty="0" err="1" smtClean="0"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+mj-lt"/>
              </a:rPr>
              <a:t>Uluru</a:t>
            </a:r>
            <a:r>
              <a:rPr lang="cs-CZ" sz="3600" b="1" dirty="0" smtClean="0"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+mj-lt"/>
              </a:rPr>
              <a:t>, Austrálie</a:t>
            </a:r>
            <a:endParaRPr lang="cs-CZ" sz="1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36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Autofit/>
          </a:bodyPr>
          <a:lstStyle/>
          <a:p>
            <a:r>
              <a:rPr lang="cs-CZ" b="1" dirty="0" smtClean="0"/>
              <a:t>SHRNUTÍ – společně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836712"/>
            <a:ext cx="8291264" cy="583264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+mj-lt"/>
              </a:rPr>
              <a:t>Vysvětli proces mechanického zvětrávání.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+mj-lt"/>
              </a:rPr>
              <a:t>Ve kterých oblastech země převládá biologické zvětrávání hornin? Zdůvodni.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+mj-lt"/>
              </a:rPr>
              <a:t>Který druh zvětrávání bude převládat </a:t>
            </a:r>
            <a:r>
              <a:rPr lang="cs-CZ" sz="3200" dirty="0" smtClean="0">
                <a:latin typeface="+mj-lt"/>
              </a:rPr>
              <a:t>               v </a:t>
            </a:r>
            <a:r>
              <a:rPr lang="cs-CZ" sz="3200" dirty="0" smtClean="0">
                <a:latin typeface="+mj-lt"/>
              </a:rPr>
              <a:t>pouštních oblastech, vysvětli.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+mj-lt"/>
              </a:rPr>
              <a:t>Které látky se nejvíce podílejí </a:t>
            </a:r>
            <a:r>
              <a:rPr lang="cs-CZ" sz="3200" dirty="0" smtClean="0">
                <a:latin typeface="+mj-lt"/>
              </a:rPr>
              <a:t>                          na </a:t>
            </a:r>
            <a:r>
              <a:rPr lang="cs-CZ" sz="3200" dirty="0" smtClean="0">
                <a:latin typeface="+mj-lt"/>
              </a:rPr>
              <a:t>chemickém zvětrávání?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+mj-lt"/>
              </a:rPr>
              <a:t>Jaký nerost vzniká zvětráváním živců, </a:t>
            </a:r>
            <a:r>
              <a:rPr lang="cs-CZ" sz="3200" dirty="0" smtClean="0">
                <a:latin typeface="+mj-lt"/>
              </a:rPr>
              <a:t> kde </a:t>
            </a:r>
            <a:r>
              <a:rPr lang="cs-CZ" sz="3200" dirty="0" smtClean="0">
                <a:latin typeface="+mj-lt"/>
              </a:rPr>
              <a:t>se využívá?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+mj-lt"/>
              </a:rPr>
              <a:t>Které nerosty dobře odolávají zvětrávání?</a:t>
            </a:r>
          </a:p>
          <a:p>
            <a:pPr>
              <a:buFont typeface="Wingdings" pitchFamily="2" charset="2"/>
              <a:buChar char="§"/>
            </a:pPr>
            <a:endParaRPr lang="cs-CZ" sz="3200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endParaRPr lang="cs-CZ" sz="3200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endParaRPr lang="cs-CZ" sz="3200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endParaRPr lang="cs-CZ" sz="3200" dirty="0">
              <a:latin typeface="+mj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84482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5197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POUŽITÉ ZDROJE INFORMACÍ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42469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2012-01-10],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   http</a:t>
            </a:r>
            <a:r>
              <a:rPr lang="cs-CZ" sz="2000" dirty="0"/>
              <a:t>://</a:t>
            </a:r>
            <a:r>
              <a:rPr lang="cs-CZ" sz="2000" dirty="0" smtClean="0"/>
              <a:t>cs.wikipedia.org </a:t>
            </a:r>
            <a:endParaRPr lang="cs-CZ" sz="2000" dirty="0"/>
          </a:p>
          <a:p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496 s.</a:t>
            </a: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693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1371</TotalTime>
  <Words>670</Words>
  <Application>Microsoft Office PowerPoint</Application>
  <PresentationFormat>Předvádění na obrazovce (4:3)</PresentationFormat>
  <Paragraphs>140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Jmění</vt:lpstr>
      <vt:lpstr>Snímek 1</vt:lpstr>
      <vt:lpstr>VNĚJŠÍ GEOLOGICKÉ DĚJE -  ZVĚTRÁVÁNÍ HORNIN</vt:lpstr>
      <vt:lpstr>Vysvětlivky k pomocným symbolům:</vt:lpstr>
      <vt:lpstr>Připomeňme si rozdělení geomorfologických procesů:</vt:lpstr>
      <vt:lpstr>Přehled tvarů reliéfu vytvořených vnějšími geologickými procesy:</vt:lpstr>
      <vt:lpstr>Zvětrávání hornin</vt:lpstr>
      <vt:lpstr>1) Zvětrávání mechanické</vt:lpstr>
      <vt:lpstr>Snímek 8</vt:lpstr>
      <vt:lpstr>Snímek 9</vt:lpstr>
      <vt:lpstr>Snímek 10</vt:lpstr>
      <vt:lpstr>Snímek 11</vt:lpstr>
      <vt:lpstr>Snímek 12</vt:lpstr>
      <vt:lpstr>Snímek 13</vt:lpstr>
      <vt:lpstr>2) Zvětrávání chemické</vt:lpstr>
      <vt:lpstr>Snímek 15</vt:lpstr>
      <vt:lpstr>Snímek 16</vt:lpstr>
      <vt:lpstr>Snímek 17</vt:lpstr>
      <vt:lpstr>3) Biologické zvětrávání</vt:lpstr>
      <vt:lpstr>Snímek 19</vt:lpstr>
      <vt:lpstr>Snímek 20</vt:lpstr>
      <vt:lpstr>Odolnost vůči zvětrávání</vt:lpstr>
      <vt:lpstr>Snímek 22</vt:lpstr>
      <vt:lpstr>  Corey Leopold, [cit.2011-11-21], dostupné pod licencí Creative Commons na www: http://commons.wikimedia.org/wiki/File:Uluru,_helicopter_view,_croped.jpg?uselang=cs</vt:lpstr>
      <vt:lpstr>SHRNUTÍ – společně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Corey Leopold, [cit.2011-11-21], dostupné pod licencí Creative Commons na www: http://commons.wikimedia.org/wiki/File:Uluru,_helicopter_view,_croped.jpg?uselang=cs </dc:title>
  <dc:creator>Ucitel</dc:creator>
  <cp:lastModifiedBy>Dum</cp:lastModifiedBy>
  <cp:revision>39</cp:revision>
  <dcterms:created xsi:type="dcterms:W3CDTF">2012-01-04T19:29:15Z</dcterms:created>
  <dcterms:modified xsi:type="dcterms:W3CDTF">2012-06-04T19:27:42Z</dcterms:modified>
</cp:coreProperties>
</file>