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68" r:id="rId2"/>
    <p:sldId id="257" r:id="rId3"/>
    <p:sldId id="256" r:id="rId4"/>
    <p:sldId id="258" r:id="rId5"/>
    <p:sldId id="259" r:id="rId6"/>
    <p:sldId id="260" r:id="rId7"/>
    <p:sldId id="263" r:id="rId8"/>
    <p:sldId id="261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33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>
            <a:noAutofit/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AAC3E-D3E3-47BD-B375-C9F6296AB22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ABF9-5346-4476-A2BA-97EB79BCD6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C7E87-48AD-4AC2-998E-760F373F7B6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2096F-C682-49BC-B7CE-CFADC50FE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/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89EF5-D1BC-47C5-B606-B91CF40D134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1451F-CF20-412B-91EA-1AF9CBC698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98143-0B3B-4C47-B900-FA64C981986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C8ADA-05F2-4B92-8EB4-1860829A7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0C941-49C2-4709-9D9E-F67D48D5709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8FFF9-8560-4502-A89E-F805417E5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1EF5B-01C8-49D9-90E2-C603E061CE4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415E8-F7B5-4AB1-BB2E-AE07C9D1A0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63734-5F55-4CBA-9556-827379FC10BB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F3291-E62A-476C-BDB4-6111B87EF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EF53E-17F4-4F38-A602-93D4DAAE76A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3FEE8-2526-4AFA-AABB-F9BB4DE159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727075" y="1062038"/>
            <a:ext cx="4600575" cy="3978275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anchor="ctr">
            <a:normAutofit/>
          </a:bodyPr>
          <a:lstStyle/>
          <a:p>
            <a:pPr indent="-274320"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US" sz="2000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03EB6-149E-4257-A37B-02315616F015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E85C1-78E5-45AF-9F4C-B4BB5B56B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8A2B0-04A4-4676-97BB-1AF4D1A1A5D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DEB66-8867-4934-BFFC-CE73E5FC4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6C0CE-FA7C-451D-8B1E-2AD049C31E3E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F0006-777A-49F9-B92D-1108CF34B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686E5B2C-6E35-46FE-B464-B8F65BC63F09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7B1A4CD3-85A0-4634-A2F6-A9644FB9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5" r:id="rId1"/>
    <p:sldLayoutId id="2147483994" r:id="rId2"/>
    <p:sldLayoutId id="2147483993" r:id="rId3"/>
    <p:sldLayoutId id="2147483992" r:id="rId4"/>
    <p:sldLayoutId id="2147483991" r:id="rId5"/>
    <p:sldLayoutId id="2147483990" r:id="rId6"/>
    <p:sldLayoutId id="2147483989" r:id="rId7"/>
    <p:sldLayoutId id="2147483988" r:id="rId8"/>
    <p:sldLayoutId id="2147483996" r:id="rId9"/>
    <p:sldLayoutId id="2147483987" r:id="rId10"/>
    <p:sldLayoutId id="2147483986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4800" b="1" kern="1200" dirty="0">
          <a:solidFill>
            <a:srgbClr val="7F4A25"/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213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2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8388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31603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75"/>
          </a:xfrm>
        </p:spPr>
        <p:txBody>
          <a:bodyPr>
            <a:normAutofit/>
          </a:bodyPr>
          <a:lstStyle/>
          <a:p>
            <a:pPr algn="ctr">
              <a:spcBef>
                <a:spcPct val="0"/>
              </a:spcBef>
              <a:buFont typeface="Wingdings 2" pitchFamily="18" charset="2"/>
              <a:buNone/>
            </a:pPr>
            <a:r>
              <a:rPr lang="cs-CZ" sz="1600" smtClean="0"/>
              <a:t>Základní škola Třemošnice, okres Chrudim, Pardubický kraj</a:t>
            </a:r>
            <a:br>
              <a:rPr lang="cs-CZ" sz="1600" smtClean="0"/>
            </a:br>
            <a:r>
              <a:rPr lang="cs-CZ" sz="1600" smtClean="0"/>
              <a:t>538 43 Třemošnice, Internátní 217; IČ: 70989176, tel: 469 661 719, </a:t>
            </a:r>
            <a:br>
              <a:rPr lang="cs-CZ" sz="1600" smtClean="0"/>
            </a:br>
            <a:r>
              <a:rPr lang="cs-CZ" sz="1600" smtClean="0"/>
              <a:t>emaiI:  </a:t>
            </a:r>
            <a:r>
              <a:rPr lang="cs-CZ" sz="1600" u="sng" smtClean="0">
                <a:hlinkClick r:id="rId2"/>
              </a:rPr>
              <a:t>zskola@tremosnice.cz</a:t>
            </a:r>
            <a:r>
              <a:rPr lang="cs-CZ" sz="1600" smtClean="0"/>
              <a:t>, </a:t>
            </a:r>
            <a:r>
              <a:rPr lang="cs-CZ" sz="1600" u="sng" smtClean="0">
                <a:hlinkClick r:id="rId3"/>
              </a:rPr>
              <a:t>www.zs-tremosnice.cz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Registrační číslo: CZ.1.07/1.4.00/21.2459</a:t>
            </a:r>
            <a:br>
              <a:rPr lang="cs-CZ" sz="1600" smtClean="0"/>
            </a:br>
            <a:r>
              <a:rPr lang="cs-CZ" sz="1600" smtClean="0"/>
              <a:t>Název: Škola pro každého – kvalita a efektivnost ve využití lidských zdrojů</a:t>
            </a:r>
          </a:p>
          <a:p>
            <a:pPr algn="ctr">
              <a:spcBef>
                <a:spcPct val="0"/>
              </a:spcBef>
              <a:buFont typeface="Wingdings 2" pitchFamily="18" charset="2"/>
              <a:buNone/>
            </a:pPr>
            <a:endParaRPr lang="cs-CZ" sz="1800" b="1" smtClean="0"/>
          </a:p>
          <a:p>
            <a:pPr algn="ctr">
              <a:spcBef>
                <a:spcPct val="0"/>
              </a:spcBef>
              <a:buFont typeface="Wingdings 2" pitchFamily="18" charset="2"/>
              <a:buNone/>
            </a:pPr>
            <a:r>
              <a:rPr lang="cs-CZ" sz="1800" b="1" smtClean="0"/>
              <a:t>Výukový materiál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VY_52_INOVACE_11_ Opakování_Mízní soustava</a:t>
            </a: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smtClean="0"/>
              <a:t>Název materiálu (téma): Opakování_Mízní soustava Sada:Přírodopis,2. stupeň</a:t>
            </a:r>
          </a:p>
          <a:p>
            <a:pPr algn="ctr">
              <a:spcBef>
                <a:spcPct val="0"/>
              </a:spcBef>
            </a:pPr>
            <a:r>
              <a:rPr lang="cs-CZ" sz="1800" smtClean="0"/>
              <a:t>Autor: Mgr. Jiří Olexa</a:t>
            </a:r>
          </a:p>
          <a:p>
            <a:pPr algn="ctr">
              <a:spcBef>
                <a:spcPct val="0"/>
              </a:spcBef>
              <a:buFont typeface="Wingdings 2" pitchFamily="18" charset="2"/>
              <a:buNone/>
            </a:pPr>
            <a:r>
              <a:rPr lang="cs-CZ" sz="1800" smtClean="0"/>
              <a:t>Anotace: Opakování_Mízní soustava</a:t>
            </a:r>
            <a:br>
              <a:rPr lang="cs-CZ" sz="1800" smtClean="0"/>
            </a:br>
            <a:r>
              <a:rPr lang="cs-CZ" sz="1800" smtClean="0"/>
              <a:t>(práce s interaktivní tabulí, pracovní list)</a:t>
            </a:r>
          </a:p>
          <a:p>
            <a:pPr algn="ctr">
              <a:spcBef>
                <a:spcPct val="0"/>
              </a:spcBef>
            </a:pPr>
            <a:endParaRPr lang="cs-CZ" sz="1800" smtClean="0"/>
          </a:p>
          <a:p>
            <a:pPr algn="ctr">
              <a:spcBef>
                <a:spcPct val="0"/>
              </a:spcBef>
            </a:pPr>
            <a:r>
              <a:rPr lang="cs-CZ" sz="1100" smtClean="0"/>
              <a:t>© Výukový materiál je majetkem ZŠ Třemošnice, okres Chrudim, Pardubický kraj, 2012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pic>
        <p:nvPicPr>
          <p:cNvPr id="13314" name="Obrázek 0" descr="logolink_OPVK_IPo_PPv3_color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3" y="428625"/>
            <a:ext cx="5602287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764704"/>
            <a:ext cx="6512511" cy="1143000"/>
          </a:xfrm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Mgr. Jiří Olexa,  </a:t>
            </a:r>
            <a:r>
              <a:rPr lang="cs-CZ" sz="16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16</a:t>
            </a:r>
            <a:r>
              <a:rPr lang="cs-CZ" sz="1600" dirty="0" smtClean="0">
                <a:solidFill>
                  <a:schemeClr val="tx2">
                    <a:shade val="85000"/>
                    <a:satMod val="150000"/>
                  </a:schemeClr>
                </a:solidFill>
              </a:rPr>
              <a:t>.února</a:t>
            </a:r>
            <a:r>
              <a:rPr lang="cs-CZ" sz="16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 2012, </a:t>
            </a:r>
            <a:r>
              <a:rPr lang="cs-CZ" sz="1600" dirty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8.ročník,  V/2 </a:t>
            </a:r>
            <a:r>
              <a:rPr lang="cs-CZ" sz="16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II11, </a:t>
            </a:r>
            <a:r>
              <a:rPr lang="cs-CZ" sz="1600" dirty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Přírodopis, </a:t>
            </a:r>
            <a:r>
              <a:rPr lang="cs-CZ" sz="16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opakování</a:t>
            </a:r>
            <a:br>
              <a:rPr lang="cs-CZ" sz="16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</a:br>
            <a:r>
              <a:rPr lang="cs-CZ" sz="16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/>
              </a:rPr>
              <a:t>Mízní soustava</a:t>
            </a:r>
            <a:endParaRPr lang="cs-CZ" sz="1600" dirty="0">
              <a:solidFill>
                <a:schemeClr val="tx2">
                  <a:shade val="85000"/>
                  <a:satMod val="1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463383" cy="1793167"/>
          </a:xfrm>
        </p:spPr>
        <p:txBody>
          <a:bodyPr>
            <a:normAutofit fontScale="90000"/>
          </a:bodyPr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Opakování: </a:t>
            </a:r>
            <a:b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</a:br>
            <a:r>
              <a:rPr lang="cs-CZ">
                <a:solidFill>
                  <a:schemeClr val="tx2">
                    <a:shade val="85000"/>
                    <a:satMod val="150000"/>
                  </a:schemeClr>
                </a:solidFill>
              </a:rPr>
              <a:t>mízní soustava</a:t>
            </a:r>
            <a:endParaRPr lang="cs-CZ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6874"/>
            <a:ext cx="7920880" cy="2423346"/>
          </a:xfrm>
        </p:spPr>
        <p:txBody>
          <a:bodyPr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smtClean="0"/>
              <a:t>Doplň k jednotlivým větám odpověď ANO pokud je pravdivá nebo NE pokud je nepravdivá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844675"/>
            <a:ext cx="6551612" cy="4752975"/>
          </a:xfrm>
        </p:spPr>
        <p:txBody>
          <a:bodyPr/>
          <a:lstStyle/>
          <a:p>
            <a:pPr algn="l">
              <a:lnSpc>
                <a:spcPct val="90000"/>
              </a:lnSpc>
              <a:spcBef>
                <a:spcPct val="0"/>
              </a:spcBef>
            </a:pPr>
            <a:r>
              <a:rPr lang="cs-CZ" sz="2800">
                <a:solidFill>
                  <a:srgbClr val="0070C0"/>
                </a:solidFill>
              </a:rPr>
              <a:t>Mízní uzliny jsou červené uzlíky, umístěné hlavně na nohou.</a:t>
            </a:r>
          </a:p>
          <a:p>
            <a:pPr algn="l">
              <a:lnSpc>
                <a:spcPct val="90000"/>
              </a:lnSpc>
              <a:spcBef>
                <a:spcPct val="0"/>
              </a:spcBef>
            </a:pPr>
            <a:endParaRPr lang="cs-CZ" sz="2800">
              <a:solidFill>
                <a:srgbClr val="0070C0"/>
              </a:solidFill>
              <a:latin typeface="Arial Black" pitchFamily="34" charset="0"/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</a:pPr>
            <a:r>
              <a:rPr lang="cs-CZ" sz="2800">
                <a:solidFill>
                  <a:srgbClr val="0070C0"/>
                </a:solidFill>
              </a:rPr>
              <a:t>Pokud je v těle přítomna infekce, mízní uzliny se zmenšují nebo úplně zmizí.</a:t>
            </a:r>
          </a:p>
          <a:p>
            <a:pPr algn="l">
              <a:lnSpc>
                <a:spcPct val="90000"/>
              </a:lnSpc>
              <a:spcBef>
                <a:spcPct val="0"/>
              </a:spcBef>
            </a:pPr>
            <a:endParaRPr lang="cs-CZ" sz="2800">
              <a:solidFill>
                <a:srgbClr val="0070C0"/>
              </a:solidFill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</a:pPr>
            <a:r>
              <a:rPr lang="cs-CZ" sz="2800">
                <a:solidFill>
                  <a:srgbClr val="0070C0"/>
                </a:solidFill>
              </a:rPr>
              <a:t>Při očkování (aktivní imunizaci) se do těla vpravují oslabené mikroorganismy.</a:t>
            </a:r>
          </a:p>
          <a:p>
            <a:pPr algn="l">
              <a:lnSpc>
                <a:spcPct val="90000"/>
              </a:lnSpc>
              <a:spcBef>
                <a:spcPct val="0"/>
              </a:spcBef>
            </a:pPr>
            <a:endParaRPr lang="cs-CZ" sz="2800">
              <a:solidFill>
                <a:srgbClr val="0070C0"/>
              </a:solidFill>
            </a:endParaRPr>
          </a:p>
          <a:p>
            <a:pPr algn="l">
              <a:lnSpc>
                <a:spcPct val="90000"/>
              </a:lnSpc>
              <a:spcBef>
                <a:spcPct val="0"/>
              </a:spcBef>
            </a:pPr>
            <a:r>
              <a:rPr lang="cs-CZ" sz="2800">
                <a:solidFill>
                  <a:srgbClr val="0070C0"/>
                </a:solidFill>
              </a:rPr>
              <a:t>Mízní vlásečnice začínají slepě mezi tkáňovými buňkami.</a:t>
            </a:r>
          </a:p>
          <a:p>
            <a:pPr algn="l">
              <a:lnSpc>
                <a:spcPct val="90000"/>
              </a:lnSpc>
              <a:spcBef>
                <a:spcPct val="0"/>
              </a:spcBef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380288" y="1989138"/>
            <a:ext cx="1008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451725" y="3214688"/>
            <a:ext cx="9366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235825" y="4365625"/>
            <a:ext cx="13684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235825" y="5519738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4"/>
          <p:cNvSpPr txBox="1">
            <a:spLocks noChangeArrowheads="1"/>
          </p:cNvSpPr>
          <p:nvPr/>
        </p:nvSpPr>
        <p:spPr bwMode="auto">
          <a:xfrm>
            <a:off x="1042988" y="1154113"/>
            <a:ext cx="6481762" cy="520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Candara" pitchFamily="34" charset="0"/>
              </a:rPr>
              <a:t>Soustava mízní a soustava lymfatická jsou dva odlišné systémy.</a:t>
            </a:r>
          </a:p>
          <a:p>
            <a:endParaRPr lang="cs-CZ" sz="2800">
              <a:solidFill>
                <a:srgbClr val="0070C0"/>
              </a:solidFill>
              <a:latin typeface="Candara" pitchFamily="34" charset="0"/>
            </a:endParaRPr>
          </a:p>
          <a:p>
            <a:r>
              <a:rPr lang="cs-CZ" sz="2800">
                <a:solidFill>
                  <a:srgbClr val="0070C0"/>
                </a:solidFill>
                <a:latin typeface="Candara" pitchFamily="34" charset="0"/>
              </a:rPr>
              <a:t>Mízní soustava má důležitou úlohu při obraně těla před patogeny.</a:t>
            </a:r>
          </a:p>
          <a:p>
            <a:endParaRPr lang="cs-CZ" sz="2800">
              <a:solidFill>
                <a:srgbClr val="0070C0"/>
              </a:solidFill>
              <a:latin typeface="Candara" pitchFamily="34" charset="0"/>
            </a:endParaRPr>
          </a:p>
          <a:p>
            <a:r>
              <a:rPr lang="cs-CZ" sz="2800">
                <a:solidFill>
                  <a:srgbClr val="0070C0"/>
                </a:solidFill>
                <a:latin typeface="Candara" pitchFamily="34" charset="0"/>
              </a:rPr>
              <a:t>Nemoci přenosné na člověka z jiného organismu se nazývají infekční.</a:t>
            </a:r>
          </a:p>
          <a:p>
            <a:endParaRPr lang="cs-CZ" sz="2800">
              <a:solidFill>
                <a:srgbClr val="0070C0"/>
              </a:solidFill>
              <a:latin typeface="Candara" pitchFamily="34" charset="0"/>
            </a:endParaRPr>
          </a:p>
          <a:p>
            <a:r>
              <a:rPr lang="cs-CZ" sz="2800">
                <a:solidFill>
                  <a:srgbClr val="0070C0"/>
                </a:solidFill>
                <a:latin typeface="Candara" pitchFamily="34" charset="0"/>
              </a:rPr>
              <a:t>Míza (lymfa) je tekutina mezi buňkami tkání.</a:t>
            </a:r>
          </a:p>
          <a:p>
            <a:endParaRPr lang="cs-CZ" sz="2400">
              <a:solidFill>
                <a:srgbClr val="0070C0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456488" y="1331913"/>
            <a:ext cx="10033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308850" y="2566988"/>
            <a:ext cx="14398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308850" y="3862388"/>
            <a:ext cx="14398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Arial Black" pitchFamily="34" charset="0"/>
              </a:rPr>
              <a:t>ANO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451725" y="5084763"/>
            <a:ext cx="1008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Arial Black" pitchFamily="34" charset="0"/>
              </a:rPr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792088"/>
          </a:xfrm>
        </p:spPr>
        <p:txBody>
          <a:bodyPr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smtClean="0"/>
              <a:t>Doplň chybějící slova</a:t>
            </a:r>
            <a:endParaRPr lang="cs-CZ" sz="320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188" y="1484313"/>
            <a:ext cx="7705725" cy="4681537"/>
          </a:xfrm>
        </p:spPr>
        <p:txBody>
          <a:bodyPr>
            <a:noAutofit/>
          </a:bodyPr>
          <a:lstStyle/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Brzlík je žláza uložená za  </a:t>
            </a:r>
            <a:r>
              <a:rPr lang="cs-CZ" sz="2800" b="1" u="sng">
                <a:solidFill>
                  <a:srgbClr val="479EDC"/>
                </a:solidFill>
              </a:rPr>
              <a:t>                		</a:t>
            </a:r>
            <a:r>
              <a:rPr lang="cs-CZ" sz="2800" b="1">
                <a:solidFill>
                  <a:srgbClr val="479EDC"/>
                </a:solidFill>
              </a:rPr>
              <a:t> kostí.</a:t>
            </a: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Mízní soustava ničí pomocí  </a:t>
            </a:r>
            <a:r>
              <a:rPr lang="cs-CZ" sz="2800" b="1" u="sng">
                <a:solidFill>
                  <a:srgbClr val="479EDC"/>
                </a:solidFill>
              </a:rPr>
              <a:t> 	            	</a:t>
            </a:r>
            <a:r>
              <a:rPr lang="cs-CZ" sz="2800" b="1">
                <a:solidFill>
                  <a:srgbClr val="479EDC"/>
                </a:solidFill>
              </a:rPr>
              <a:t>  krvinek choroboplodné zárodky.</a:t>
            </a: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Bělavé uzlíky na krku, v podpaží a v tříslech jsou  </a:t>
            </a:r>
            <a:r>
              <a:rPr lang="cs-CZ" sz="2800" b="1" u="sng">
                <a:solidFill>
                  <a:srgbClr val="479EDC"/>
                </a:solidFill>
              </a:rPr>
              <a:t>	 </a:t>
            </a:r>
            <a:r>
              <a:rPr lang="cs-CZ" sz="2800" b="1" u="sng">
                <a:solidFill>
                  <a:srgbClr val="479EDC"/>
                </a:solidFill>
                <a:latin typeface="Arial" charset="0"/>
              </a:rPr>
              <a:t>		</a:t>
            </a:r>
            <a:r>
              <a:rPr lang="cs-CZ" sz="2800" b="1" u="sng">
                <a:solidFill>
                  <a:srgbClr val="479EDC"/>
                </a:solidFill>
              </a:rPr>
              <a:t>         </a:t>
            </a:r>
            <a:r>
              <a:rPr lang="cs-CZ" sz="2800" b="1">
                <a:solidFill>
                  <a:srgbClr val="479EDC"/>
                </a:solidFill>
              </a:rPr>
              <a:t> .</a:t>
            </a: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Slezina je uložena v  </a:t>
            </a:r>
            <a:r>
              <a:rPr lang="cs-CZ" sz="2800" b="1" u="sng">
                <a:solidFill>
                  <a:srgbClr val="479EDC"/>
                </a:solidFill>
              </a:rPr>
              <a:t>	                    </a:t>
            </a:r>
            <a:r>
              <a:rPr lang="cs-CZ" sz="2800" b="1">
                <a:solidFill>
                  <a:srgbClr val="479EDC"/>
                </a:solidFill>
              </a:rPr>
              <a:t> dutině nalevo od žaludku.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03800" y="1628775"/>
            <a:ext cx="17446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hrudní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156200" y="2505075"/>
            <a:ext cx="15763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bílých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8313" y="4221163"/>
            <a:ext cx="30241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mízní uzliny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051300" y="5097463"/>
            <a:ext cx="1457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břišní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0713" y="620713"/>
            <a:ext cx="7704137" cy="5329237"/>
          </a:xfrm>
        </p:spPr>
        <p:txBody>
          <a:bodyPr>
            <a:noAutofit/>
          </a:bodyPr>
          <a:lstStyle/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Největším orgánem mízní soustavy je  </a:t>
            </a:r>
            <a:r>
              <a:rPr lang="cs-CZ" sz="2800" b="1" u="sng">
                <a:solidFill>
                  <a:srgbClr val="479EDC"/>
                </a:solidFill>
              </a:rPr>
              <a:t>                	  </a:t>
            </a:r>
            <a:r>
              <a:rPr lang="cs-CZ" sz="2800" b="1">
                <a:solidFill>
                  <a:srgbClr val="479EDC"/>
                </a:solidFill>
              </a:rPr>
              <a:t>.</a:t>
            </a: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Mízní vlásečnice se rozšiřují v  </a:t>
            </a:r>
            <a:r>
              <a:rPr lang="cs-CZ" sz="2800" b="1" u="sng">
                <a:solidFill>
                  <a:srgbClr val="479EDC"/>
                </a:solidFill>
              </a:rPr>
              <a:t> 	            	</a:t>
            </a:r>
            <a:r>
              <a:rPr lang="cs-CZ" sz="2800" b="1">
                <a:solidFill>
                  <a:srgbClr val="479EDC"/>
                </a:solidFill>
              </a:rPr>
              <a:t>  , na nichž jsou mízní uzliny.</a:t>
            </a: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Umělá imunita se získává pomocí </a:t>
            </a:r>
            <a:r>
              <a:rPr lang="cs-CZ" sz="2800" b="1" u="sng">
                <a:solidFill>
                  <a:srgbClr val="479EDC"/>
                </a:solidFill>
              </a:rPr>
              <a:t>		          </a:t>
            </a:r>
            <a:r>
              <a:rPr lang="cs-CZ" sz="2800" b="1">
                <a:solidFill>
                  <a:srgbClr val="479EDC"/>
                </a:solidFill>
              </a:rPr>
              <a:t> .</a:t>
            </a: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Při  </a:t>
            </a:r>
            <a:r>
              <a:rPr lang="cs-CZ" sz="2800" b="1" u="sng">
                <a:solidFill>
                  <a:srgbClr val="479EDC"/>
                </a:solidFill>
              </a:rPr>
              <a:t>	                    </a:t>
            </a:r>
            <a:r>
              <a:rPr lang="cs-CZ" sz="2800" b="1">
                <a:solidFill>
                  <a:srgbClr val="479EDC"/>
                </a:solidFill>
              </a:rPr>
              <a:t> imunizaci se očkuje hotovými protilátkami.</a:t>
            </a:r>
          </a:p>
          <a:p>
            <a:pPr algn="l">
              <a:spcBef>
                <a:spcPct val="0"/>
              </a:spcBef>
            </a:pPr>
            <a:endParaRPr lang="cs-CZ" sz="2800" b="1">
              <a:solidFill>
                <a:srgbClr val="479EDC"/>
              </a:solidFill>
            </a:endParaRPr>
          </a:p>
          <a:p>
            <a:pPr algn="l">
              <a:spcBef>
                <a:spcPct val="0"/>
              </a:spcBef>
            </a:pPr>
            <a:r>
              <a:rPr lang="cs-CZ" sz="2800" b="1">
                <a:solidFill>
                  <a:srgbClr val="479EDC"/>
                </a:solidFill>
              </a:rPr>
              <a:t>Slezina má oválný tvar a délku  </a:t>
            </a:r>
            <a:r>
              <a:rPr lang="cs-CZ" sz="2800" b="1" u="sng">
                <a:solidFill>
                  <a:srgbClr val="479EDC"/>
                </a:solidFill>
              </a:rPr>
              <a:t>                     </a:t>
            </a:r>
            <a:r>
              <a:rPr lang="cs-CZ" sz="2800" b="1">
                <a:solidFill>
                  <a:srgbClr val="479EDC"/>
                </a:solidFill>
              </a:rPr>
              <a:t>  cm.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372225" y="992188"/>
            <a:ext cx="1952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slezina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787900" y="1844675"/>
            <a:ext cx="27289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mízní cévy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651500" y="3141663"/>
            <a:ext cx="2233613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očkování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76825" y="5229225"/>
            <a:ext cx="18891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12 - 20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331913" y="4005263"/>
            <a:ext cx="1889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  <a:cs typeface="Arial" charset="0"/>
              </a:rPr>
              <a:t>pasivní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8076" y="764704"/>
            <a:ext cx="5500228" cy="720080"/>
          </a:xfrm>
        </p:spPr>
        <p:txBody>
          <a:bodyPr>
            <a:normAutofit fontScale="9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mtClean="0"/>
              <a:t>Vytvoř dvojice: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925638"/>
            <a:ext cx="7772400" cy="2663825"/>
          </a:xfrm>
        </p:spPr>
        <p:txBody>
          <a:bodyPr>
            <a:noAutofit/>
          </a:bodyPr>
          <a:lstStyle/>
          <a:p>
            <a:pPr algn="l">
              <a:spcBef>
                <a:spcPct val="0"/>
              </a:spcBef>
            </a:pPr>
            <a:r>
              <a:rPr lang="cs-CZ" sz="2800">
                <a:solidFill>
                  <a:srgbClr val="479EDC"/>
                </a:solidFill>
                <a:latin typeface="Arial" charset="0"/>
                <a:cs typeface="Arial" charset="0"/>
              </a:rPr>
              <a:t>1 slezina		A na ní uzliny</a:t>
            </a:r>
          </a:p>
          <a:p>
            <a:pPr algn="l">
              <a:spcBef>
                <a:spcPct val="0"/>
              </a:spcBef>
            </a:pPr>
            <a:r>
              <a:rPr lang="cs-CZ" sz="2800">
                <a:solidFill>
                  <a:srgbClr val="479EDC"/>
                </a:solidFill>
                <a:latin typeface="Arial" charset="0"/>
                <a:cs typeface="Arial" charset="0"/>
              </a:rPr>
              <a:t>2 mízní céva		B lymfa</a:t>
            </a:r>
          </a:p>
          <a:p>
            <a:pPr algn="l">
              <a:spcBef>
                <a:spcPct val="0"/>
              </a:spcBef>
            </a:pPr>
            <a:r>
              <a:rPr lang="cs-CZ" sz="2800">
                <a:solidFill>
                  <a:srgbClr val="479EDC"/>
                </a:solidFill>
                <a:latin typeface="Arial" charset="0"/>
                <a:cs typeface="Arial" charset="0"/>
              </a:rPr>
              <a:t>3 bílá krvinka		C zánik červených krvinek</a:t>
            </a:r>
          </a:p>
          <a:p>
            <a:pPr algn="l">
              <a:spcBef>
                <a:spcPct val="0"/>
              </a:spcBef>
            </a:pPr>
            <a:r>
              <a:rPr lang="cs-CZ" sz="2800">
                <a:solidFill>
                  <a:srgbClr val="479EDC"/>
                </a:solidFill>
                <a:latin typeface="Arial" charset="0"/>
                <a:cs typeface="Arial" charset="0"/>
              </a:rPr>
              <a:t>4 brzlík			D </a:t>
            </a:r>
            <a:r>
              <a:rPr lang="cs-CZ" sz="2600">
                <a:solidFill>
                  <a:srgbClr val="479EDC"/>
                </a:solidFill>
                <a:latin typeface="Arial" charset="0"/>
                <a:cs typeface="Arial" charset="0"/>
              </a:rPr>
              <a:t>pohlcuje bakterii (fagocytóza)</a:t>
            </a:r>
          </a:p>
          <a:p>
            <a:pPr algn="l">
              <a:spcBef>
                <a:spcPct val="0"/>
              </a:spcBef>
            </a:pPr>
            <a:r>
              <a:rPr lang="cs-CZ" sz="2800">
                <a:solidFill>
                  <a:srgbClr val="479EDC"/>
                </a:solidFill>
                <a:latin typeface="Arial" charset="0"/>
                <a:cs typeface="Arial" charset="0"/>
              </a:rPr>
              <a:t>5 míza			E nalevo od žaludku</a:t>
            </a:r>
          </a:p>
          <a:p>
            <a:pPr algn="l">
              <a:spcBef>
                <a:spcPct val="0"/>
              </a:spcBef>
            </a:pPr>
            <a:r>
              <a:rPr lang="cs-CZ" sz="2800">
                <a:solidFill>
                  <a:srgbClr val="479EDC"/>
                </a:solidFill>
                <a:latin typeface="Arial" charset="0"/>
                <a:cs typeface="Arial" charset="0"/>
              </a:rPr>
              <a:t>6 slezina		F s věkem se zmenšuje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971550" y="4868863"/>
            <a:ext cx="69135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cs typeface="Arial" charset="0"/>
              </a:rPr>
              <a:t>1       2        3        4        5        6</a:t>
            </a:r>
          </a:p>
        </p:txBody>
      </p:sp>
      <p:sp>
        <p:nvSpPr>
          <p:cNvPr id="20484" name="TextovéPole 5"/>
          <p:cNvSpPr txBox="1">
            <a:spLocks noChangeArrowheads="1"/>
          </p:cNvSpPr>
          <p:nvPr/>
        </p:nvSpPr>
        <p:spPr bwMode="auto">
          <a:xfrm>
            <a:off x="1476375" y="4437063"/>
            <a:ext cx="6477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600">
              <a:solidFill>
                <a:srgbClr val="FF0000"/>
              </a:solidFill>
              <a:cs typeface="Arial" charset="0"/>
            </a:endParaRPr>
          </a:p>
        </p:txBody>
      </p:sp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1628775" y="4589463"/>
            <a:ext cx="6477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600">
              <a:solidFill>
                <a:srgbClr val="FF0000"/>
              </a:solidFill>
              <a:cs typeface="Arial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87450" y="4868863"/>
            <a:ext cx="6207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411413" y="4870450"/>
            <a:ext cx="5048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08400" y="4870450"/>
            <a:ext cx="5032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D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932363" y="4870450"/>
            <a:ext cx="5762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F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227763" y="4870450"/>
            <a:ext cx="5048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B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451725" y="4870450"/>
            <a:ext cx="5048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cs typeface="Arial" charset="0"/>
              </a:rPr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95936" y="476672"/>
            <a:ext cx="3178696" cy="648072"/>
          </a:xfrm>
        </p:spPr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>
                <a:solidFill>
                  <a:schemeClr val="tx2">
                    <a:shade val="85000"/>
                    <a:satMod val="150000"/>
                  </a:schemeClr>
                </a:solidFill>
              </a:rPr>
              <a:t>Popiš obrázek</a:t>
            </a:r>
            <a:endParaRPr lang="cs-CZ" sz="360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333375"/>
            <a:ext cx="2192337" cy="6138863"/>
          </a:xfrm>
        </p:spPr>
      </p:pic>
      <p:sp>
        <p:nvSpPr>
          <p:cNvPr id="5" name="TextovéPole 4"/>
          <p:cNvSpPr txBox="1"/>
          <p:nvPr/>
        </p:nvSpPr>
        <p:spPr>
          <a:xfrm>
            <a:off x="2178050" y="1189038"/>
            <a:ext cx="6245225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Mízní uzliny jsou umístěny nejčastěji: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1908175" y="1989138"/>
            <a:ext cx="3392488" cy="809625"/>
            <a:chOff x="1907704" y="1988841"/>
            <a:chExt cx="3392939" cy="809510"/>
          </a:xfrm>
        </p:grpSpPr>
        <p:sp>
          <p:nvSpPr>
            <p:cNvPr id="21515" name="TextovéPole 5"/>
            <p:cNvSpPr txBox="1">
              <a:spLocks noChangeArrowheads="1"/>
            </p:cNvSpPr>
            <p:nvPr/>
          </p:nvSpPr>
          <p:spPr bwMode="auto">
            <a:xfrm>
              <a:off x="3347864" y="2090465"/>
              <a:ext cx="195277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4000">
                  <a:solidFill>
                    <a:srgbClr val="FF0000"/>
                  </a:solidFill>
                  <a:cs typeface="Arial" charset="0"/>
                </a:rPr>
                <a:t>na krku</a:t>
              </a:r>
            </a:p>
          </p:txBody>
        </p:sp>
        <p:cxnSp>
          <p:nvCxnSpPr>
            <p:cNvPr id="8" name="Přímá spojnice 7"/>
            <p:cNvCxnSpPr>
              <a:stCxn id="21515" idx="1"/>
            </p:cNvCxnSpPr>
            <p:nvPr/>
          </p:nvCxnSpPr>
          <p:spPr>
            <a:xfrm flipH="1" flipV="1">
              <a:off x="1907704" y="1988841"/>
              <a:ext cx="1440054" cy="455547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1260475" y="2216150"/>
            <a:ext cx="4895850" cy="1541463"/>
            <a:chOff x="1259988" y="2216624"/>
            <a:chExt cx="4896544" cy="1540326"/>
          </a:xfrm>
        </p:grpSpPr>
        <p:sp>
          <p:nvSpPr>
            <p:cNvPr id="21513" name="TextovéPole 8"/>
            <p:cNvSpPr txBox="1">
              <a:spLocks noChangeArrowheads="1"/>
            </p:cNvSpPr>
            <p:nvPr/>
          </p:nvSpPr>
          <p:spPr bwMode="auto">
            <a:xfrm>
              <a:off x="3348398" y="3049064"/>
              <a:ext cx="2808134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4000">
                  <a:solidFill>
                    <a:srgbClr val="FF0000"/>
                  </a:solidFill>
                  <a:cs typeface="Arial" charset="0"/>
                </a:rPr>
                <a:t>v podpaží</a:t>
              </a:r>
            </a:p>
          </p:txBody>
        </p:sp>
        <p:cxnSp>
          <p:nvCxnSpPr>
            <p:cNvPr id="10" name="Přímá spojnice 9"/>
            <p:cNvCxnSpPr>
              <a:stCxn id="21513" idx="1"/>
            </p:cNvCxnSpPr>
            <p:nvPr/>
          </p:nvCxnSpPr>
          <p:spPr>
            <a:xfrm flipH="1" flipV="1">
              <a:off x="1259988" y="2216624"/>
              <a:ext cx="2087859" cy="1186574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1920875" y="3757613"/>
            <a:ext cx="3790950" cy="957262"/>
            <a:chOff x="1919537" y="4119398"/>
            <a:chExt cx="3791658" cy="957951"/>
          </a:xfrm>
        </p:grpSpPr>
        <p:sp>
          <p:nvSpPr>
            <p:cNvPr id="21511" name="TextovéPole 11"/>
            <p:cNvSpPr txBox="1">
              <a:spLocks noChangeArrowheads="1"/>
            </p:cNvSpPr>
            <p:nvPr/>
          </p:nvSpPr>
          <p:spPr bwMode="auto">
            <a:xfrm>
              <a:off x="3334931" y="4369463"/>
              <a:ext cx="2376264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4000">
                  <a:solidFill>
                    <a:srgbClr val="FF0000"/>
                  </a:solidFill>
                  <a:cs typeface="Arial" charset="0"/>
                </a:rPr>
                <a:t>v tříslech</a:t>
              </a:r>
            </a:p>
          </p:txBody>
        </p:sp>
        <p:cxnSp>
          <p:nvCxnSpPr>
            <p:cNvPr id="13" name="Přímá spojnice 12"/>
            <p:cNvCxnSpPr>
              <a:stCxn id="21511" idx="1"/>
            </p:cNvCxnSpPr>
            <p:nvPr/>
          </p:nvCxnSpPr>
          <p:spPr>
            <a:xfrm flipH="1" flipV="1">
              <a:off x="1919537" y="4119398"/>
              <a:ext cx="1414727" cy="603684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95936" y="476672"/>
            <a:ext cx="3178696" cy="648072"/>
          </a:xfrm>
        </p:spPr>
        <p:txBody>
          <a:bodyPr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>
                <a:solidFill>
                  <a:schemeClr val="tx2">
                    <a:shade val="85000"/>
                    <a:satMod val="150000"/>
                  </a:schemeClr>
                </a:solidFill>
              </a:rPr>
              <a:t>Popiš obrázek</a:t>
            </a:r>
            <a:endParaRPr lang="cs-CZ" sz="3600">
              <a:solidFill>
                <a:schemeClr val="tx2">
                  <a:shade val="85000"/>
                  <a:satMod val="150000"/>
                </a:schemeClr>
              </a:solidFill>
            </a:endParaRPr>
          </a:p>
        </p:txBody>
      </p:sp>
      <p:pic>
        <p:nvPicPr>
          <p:cNvPr id="2253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333375"/>
            <a:ext cx="2192337" cy="6138863"/>
          </a:xfrm>
        </p:spPr>
      </p:pic>
      <p:sp>
        <p:nvSpPr>
          <p:cNvPr id="5" name="TextovéPole 4"/>
          <p:cNvSpPr txBox="1"/>
          <p:nvPr/>
        </p:nvSpPr>
        <p:spPr>
          <a:xfrm>
            <a:off x="2178050" y="1189038"/>
            <a:ext cx="6245225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Název a umístění dvou hlavních orgánů soustavy:</a:t>
            </a:r>
            <a:endParaRPr lang="cs-CZ" sz="3600" dirty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1763713" y="2492375"/>
            <a:ext cx="6659562" cy="1265238"/>
            <a:chOff x="1763688" y="2492896"/>
            <a:chExt cx="6659983" cy="1264054"/>
          </a:xfrm>
        </p:grpSpPr>
        <p:sp>
          <p:nvSpPr>
            <p:cNvPr id="22536" name="TextovéPole 8"/>
            <p:cNvSpPr txBox="1">
              <a:spLocks noChangeArrowheads="1"/>
            </p:cNvSpPr>
            <p:nvPr/>
          </p:nvSpPr>
          <p:spPr bwMode="auto">
            <a:xfrm>
              <a:off x="3059833" y="3049064"/>
              <a:ext cx="5363838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4000">
                  <a:solidFill>
                    <a:srgbClr val="FF0000"/>
                  </a:solidFill>
                  <a:cs typeface="Arial" charset="0"/>
                </a:rPr>
                <a:t>brzlík (za hrudní kostí)</a:t>
              </a:r>
            </a:p>
          </p:txBody>
        </p:sp>
        <p:cxnSp>
          <p:nvCxnSpPr>
            <p:cNvPr id="10" name="Přímá spojnice 9"/>
            <p:cNvCxnSpPr>
              <a:stCxn id="22536" idx="1"/>
            </p:cNvCxnSpPr>
            <p:nvPr/>
          </p:nvCxnSpPr>
          <p:spPr>
            <a:xfrm flipH="1" flipV="1">
              <a:off x="1763688" y="2492896"/>
              <a:ext cx="1295482" cy="910372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2005013" y="2947988"/>
            <a:ext cx="7086600" cy="2406650"/>
            <a:chOff x="1919538" y="3285914"/>
            <a:chExt cx="7086401" cy="2406988"/>
          </a:xfrm>
        </p:grpSpPr>
        <p:sp>
          <p:nvSpPr>
            <p:cNvPr id="22534" name="TextovéPole 11"/>
            <p:cNvSpPr txBox="1">
              <a:spLocks noChangeArrowheads="1"/>
            </p:cNvSpPr>
            <p:nvPr/>
          </p:nvSpPr>
          <p:spPr bwMode="auto">
            <a:xfrm>
              <a:off x="3029276" y="4369463"/>
              <a:ext cx="5976663" cy="13234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4000">
                  <a:solidFill>
                    <a:srgbClr val="FF0000"/>
                  </a:solidFill>
                  <a:cs typeface="Arial" charset="0"/>
                </a:rPr>
                <a:t>slezina (vlevo za žaludkem)</a:t>
              </a:r>
            </a:p>
          </p:txBody>
        </p:sp>
        <p:cxnSp>
          <p:nvCxnSpPr>
            <p:cNvPr id="13" name="Přímá spojnice 12"/>
            <p:cNvCxnSpPr>
              <a:stCxn id="22534" idx="1"/>
            </p:cNvCxnSpPr>
            <p:nvPr/>
          </p:nvCxnSpPr>
          <p:spPr>
            <a:xfrm flipH="1" flipV="1">
              <a:off x="1919538" y="3285914"/>
              <a:ext cx="1109631" cy="1744907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76375" y="765175"/>
            <a:ext cx="6511925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000" b="1">
                <a:solidFill>
                  <a:srgbClr val="7F4A25"/>
                </a:solidFill>
                <a:latin typeface="Candara" pitchFamily="34" charset="0"/>
              </a:rPr>
              <a:t>Odkazy:</a:t>
            </a:r>
          </a:p>
          <a:p>
            <a:pPr algn="ctr">
              <a:lnSpc>
                <a:spcPct val="90000"/>
              </a:lnSpc>
            </a:pPr>
            <a:endParaRPr lang="cs-CZ" sz="1500" b="1">
              <a:solidFill>
                <a:srgbClr val="7F4A25"/>
              </a:solidFill>
              <a:latin typeface="Candara" pitchFamily="34" charset="0"/>
            </a:endParaRPr>
          </a:p>
          <a:p>
            <a:pPr algn="ctr">
              <a:lnSpc>
                <a:spcPct val="90000"/>
              </a:lnSpc>
            </a:pPr>
            <a:r>
              <a:rPr lang="cs-CZ" sz="1500" b="1">
                <a:solidFill>
                  <a:srgbClr val="7F4A25"/>
                </a:solidFill>
                <a:latin typeface="Candara" pitchFamily="34" charset="0"/>
              </a:rPr>
              <a:t>Použit obrázek z učebnice Přírodopis 8 pro základní školy a víceletá gymnázia, Fraus 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839</TotalTime>
  <Words>320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Candara</vt:lpstr>
      <vt:lpstr>Arial</vt:lpstr>
      <vt:lpstr>Wingdings 2</vt:lpstr>
      <vt:lpstr>Calibri</vt:lpstr>
      <vt:lpstr>Arial Black</vt:lpstr>
      <vt:lpstr>Human</vt:lpstr>
      <vt:lpstr>Human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Maminka</cp:lastModifiedBy>
  <cp:revision>78</cp:revision>
  <dcterms:created xsi:type="dcterms:W3CDTF">2011-10-28T16:05:05Z</dcterms:created>
  <dcterms:modified xsi:type="dcterms:W3CDTF">2012-03-05T09:15:15Z</dcterms:modified>
</cp:coreProperties>
</file>