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400" baseline="0" dirty="0" smtClean="0"/>
            <a:t>VY_32_INOVACE_14_Matematika pro 9. ročník_Povrch koule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400" dirty="0" smtClean="0"/>
            <a:t>ZŠ Týnec nad Labem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400" dirty="0" smtClean="0"/>
            <a:t>AUTOR: Mgr. Lenka Štěrbová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400" dirty="0" smtClean="0"/>
            <a:t>Téma:  Povrch koule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400" b="0" dirty="0" smtClean="0"/>
            <a:t>CZ.1.07/1.4.00/21.1921</a:t>
          </a:r>
          <a:endParaRPr lang="cs-CZ" sz="14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54013B4-3DD5-4562-A139-43909F33A292}">
      <dgm:prSet custT="1"/>
      <dgm:spPr/>
      <dgm:t>
        <a:bodyPr/>
        <a:lstStyle/>
        <a:p>
          <a:pPr algn="ctr" rtl="0"/>
          <a:r>
            <a:rPr lang="cs-CZ" sz="1400" dirty="0" smtClean="0"/>
            <a:t>Vytvořeno: leden 2012</a:t>
          </a:r>
          <a:endParaRPr lang="cs-CZ" sz="1400" dirty="0"/>
        </a:p>
      </dgm:t>
    </dgm:pt>
    <dgm:pt modelId="{1B492D3B-FFED-4B7F-B71F-CC7D8AC4B005}" type="parTrans" cxnId="{A96AF5D6-633C-4360-A5EC-F77FA504F31C}">
      <dgm:prSet/>
      <dgm:spPr/>
    </dgm:pt>
    <dgm:pt modelId="{80D5DDDE-2272-461F-9674-2E76893509BB}" type="sibTrans" cxnId="{A96AF5D6-633C-4360-A5EC-F77FA504F31C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32E6ED8C-73BB-4A3D-99A1-77CA16389277}" type="pres">
      <dgm:prSet presAssocID="{454013B4-3DD5-4562-A139-43909F33A292}" presName="vertSpace6" presStyleLbl="node1" presStyleIdx="4" presStyleCnt="6"/>
      <dgm:spPr/>
    </dgm:pt>
    <dgm:pt modelId="{1E5679AA-54F5-4A15-BA0C-F5DB89F1EBDC}" type="pres">
      <dgm:prSet presAssocID="{454013B4-3DD5-4562-A139-43909F33A292}" presName="circle6" presStyleLbl="node1" presStyleIdx="5" presStyleCnt="6"/>
      <dgm:spPr/>
    </dgm:pt>
    <dgm:pt modelId="{B69562E1-8EB8-4E75-B45E-FE06E5A14276}" type="pres">
      <dgm:prSet presAssocID="{454013B4-3DD5-4562-A139-43909F33A292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2C469E-FD97-4B1F-B0DB-E19E78CF94AE}" type="pres">
      <dgm:prSet presAssocID="{454013B4-3DD5-4562-A139-43909F33A292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1720E812-8108-4C57-8F64-099E5C40BA48}" type="presOf" srcId="{454013B4-3DD5-4562-A139-43909F33A292}" destId="{B69562E1-8EB8-4E75-B45E-FE06E5A14276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A96AF5D6-633C-4360-A5EC-F77FA504F31C}" srcId="{757F3AB3-0718-4624-B441-E567A8F0AB56}" destId="{454013B4-3DD5-4562-A139-43909F33A292}" srcOrd="5" destOrd="0" parTransId="{1B492D3B-FFED-4B7F-B71F-CC7D8AC4B005}" sibTransId="{80D5DDDE-2272-461F-9674-2E76893509BB}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6B90662A-4CC4-4EC7-888C-730A41E593FB}" type="presOf" srcId="{454013B4-3DD5-4562-A139-43909F33A292}" destId="{3F2C469E-FD97-4B1F-B0DB-E19E78CF94AE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8B1FF069-FEE4-40E1-8C84-45C89168BEAC}" type="presParOf" srcId="{333A1088-737F-45CB-B68E-254E46348037}" destId="{32E6ED8C-73BB-4A3D-99A1-77CA16389277}" srcOrd="15" destOrd="0" presId="urn:microsoft.com/office/officeart/2005/8/layout/target3"/>
    <dgm:cxn modelId="{E8A6CD3E-03E5-4A66-9344-05A378B38B3E}" type="presParOf" srcId="{333A1088-737F-45CB-B68E-254E46348037}" destId="{1E5679AA-54F5-4A15-BA0C-F5DB89F1EBDC}" srcOrd="16" destOrd="0" presId="urn:microsoft.com/office/officeart/2005/8/layout/target3"/>
    <dgm:cxn modelId="{6B928912-D662-4DAA-8AEE-B6E4709FD51C}" type="presParOf" srcId="{333A1088-737F-45CB-B68E-254E46348037}" destId="{B69562E1-8EB8-4E75-B45E-FE06E5A14276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2309C91D-A715-4066-8367-42C496BD3EEF}" type="presParOf" srcId="{333A1088-737F-45CB-B68E-254E46348037}" destId="{3F2C469E-FD97-4B1F-B0DB-E19E78CF94A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2" cy="28083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91417" y="0"/>
          <a:ext cx="5220579" cy="28083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391417" y="0"/>
        <a:ext cx="5220579" cy="351039"/>
      </dsp:txXfrm>
    </dsp:sp>
    <dsp:sp modelId="{A52A0455-90FF-4808-ABD0-F02540D31D5A}">
      <dsp:nvSpPr>
        <dsp:cNvPr id="0" name=""/>
        <dsp:cNvSpPr/>
      </dsp:nvSpPr>
      <dsp:spPr>
        <a:xfrm>
          <a:off x="245727" y="351039"/>
          <a:ext cx="2316856" cy="23168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404156" y="351039"/>
          <a:ext cx="5220579" cy="23168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Lenka Štěrbová</a:t>
          </a:r>
          <a:endParaRPr lang="cs-CZ" sz="1400" kern="1200" dirty="0"/>
        </a:p>
      </dsp:txBody>
      <dsp:txXfrm>
        <a:off x="1404156" y="351039"/>
        <a:ext cx="5220579" cy="351039"/>
      </dsp:txXfrm>
    </dsp:sp>
    <dsp:sp modelId="{313FC574-E1CD-4FB4-B054-0B805CE0447D}">
      <dsp:nvSpPr>
        <dsp:cNvPr id="0" name=""/>
        <dsp:cNvSpPr/>
      </dsp:nvSpPr>
      <dsp:spPr>
        <a:xfrm>
          <a:off x="491455" y="702079"/>
          <a:ext cx="1825400" cy="1825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404156" y="702079"/>
          <a:ext cx="5220579" cy="18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VY_32_INOVACE_14_Matematika pro 9. ročník_Povrch koule</a:t>
          </a:r>
          <a:endParaRPr lang="cs-CZ" sz="1400" kern="1200" dirty="0"/>
        </a:p>
      </dsp:txBody>
      <dsp:txXfrm>
        <a:off x="1404156" y="702079"/>
        <a:ext cx="5220579" cy="351037"/>
      </dsp:txXfrm>
    </dsp:sp>
    <dsp:sp modelId="{FFC9F71D-1B4F-4AD9-A4A6-86ADEFC8AF5C}">
      <dsp:nvSpPr>
        <dsp:cNvPr id="0" name=""/>
        <dsp:cNvSpPr/>
      </dsp:nvSpPr>
      <dsp:spPr>
        <a:xfrm>
          <a:off x="737181" y="1053117"/>
          <a:ext cx="1333948" cy="13339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404156" y="1053117"/>
          <a:ext cx="5220579" cy="13339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 Povrch koule</a:t>
          </a:r>
          <a:endParaRPr lang="cs-CZ" sz="1400" kern="1200" dirty="0"/>
        </a:p>
      </dsp:txBody>
      <dsp:txXfrm>
        <a:off x="1404156" y="1053117"/>
        <a:ext cx="5220579" cy="351039"/>
      </dsp:txXfrm>
    </dsp:sp>
    <dsp:sp modelId="{EE85B701-7295-41C0-BA7A-34D3756A2AE6}">
      <dsp:nvSpPr>
        <dsp:cNvPr id="0" name=""/>
        <dsp:cNvSpPr/>
      </dsp:nvSpPr>
      <dsp:spPr>
        <a:xfrm>
          <a:off x="982909" y="1404156"/>
          <a:ext cx="842492" cy="8424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404156" y="1404156"/>
          <a:ext cx="5220579" cy="842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0" kern="1200" dirty="0" smtClean="0"/>
            <a:t>CZ.1.07/1.4.00/21.1921</a:t>
          </a:r>
          <a:endParaRPr lang="cs-CZ" sz="1400" kern="1200" dirty="0"/>
        </a:p>
      </dsp:txBody>
      <dsp:txXfrm>
        <a:off x="1404156" y="1404156"/>
        <a:ext cx="5220579" cy="351039"/>
      </dsp:txXfrm>
    </dsp:sp>
    <dsp:sp modelId="{1E5679AA-54F5-4A15-BA0C-F5DB89F1EBDC}">
      <dsp:nvSpPr>
        <dsp:cNvPr id="0" name=""/>
        <dsp:cNvSpPr/>
      </dsp:nvSpPr>
      <dsp:spPr>
        <a:xfrm>
          <a:off x="1228637" y="1755196"/>
          <a:ext cx="351037" cy="3510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69562E1-8EB8-4E75-B45E-FE06E5A14276}">
      <dsp:nvSpPr>
        <dsp:cNvPr id="0" name=""/>
        <dsp:cNvSpPr/>
      </dsp:nvSpPr>
      <dsp:spPr>
        <a:xfrm>
          <a:off x="1404156" y="1755196"/>
          <a:ext cx="5220579" cy="3510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leden 2012</a:t>
          </a:r>
          <a:endParaRPr lang="cs-CZ" sz="1400" kern="1200" dirty="0"/>
        </a:p>
      </dsp:txBody>
      <dsp:txXfrm>
        <a:off x="1404156" y="1755196"/>
        <a:ext cx="5220579" cy="351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Prezentace je určena žákům 9. ročníku ZŠ a je vhodná pro interaktivní tabuli. </a:t>
            </a:r>
          </a:p>
          <a:p>
            <a:pPr marL="0" indent="0">
              <a:buNone/>
            </a:pPr>
            <a:r>
              <a:rPr lang="cs-CZ" dirty="0" smtClean="0"/>
              <a:t>Slouží pro názorný výklad povrchu koule. 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koule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204864"/>
            <a:ext cx="2461604" cy="2683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140968"/>
            <a:ext cx="26189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r>
              <a:rPr lang="cs-CZ" dirty="0" smtClean="0"/>
              <a:t>Povrch koule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8219256" cy="443484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+mj-lt"/>
              </a:rPr>
              <a:t>Vypočítej povrch koule o poloměru 8 dm. 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>
              <a:latin typeface="+mj-lt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+mj-lt"/>
              </a:rPr>
              <a:t>r = 8 dm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u="sng" dirty="0" smtClean="0">
                <a:latin typeface="+mj-lt"/>
              </a:rPr>
              <a:t>S = ? dm</a:t>
            </a:r>
            <a:r>
              <a:rPr lang="cs-CZ" sz="2000" u="sng" baseline="30000" dirty="0" smtClean="0">
                <a:latin typeface="+mj-lt"/>
              </a:rPr>
              <a:t>2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>
              <a:latin typeface="+mj-lt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+mj-lt"/>
              </a:rPr>
              <a:t>S = 4 π </a:t>
            </a:r>
            <a:r>
              <a:rPr lang="cs-CZ" sz="2000" dirty="0" smtClean="0">
                <a:latin typeface="+mj-lt"/>
              </a:rPr>
              <a:t>r</a:t>
            </a:r>
            <a:r>
              <a:rPr lang="cs-CZ" sz="2000" baseline="30000" dirty="0" smtClean="0">
                <a:latin typeface="+mj-lt"/>
              </a:rPr>
              <a:t>2</a:t>
            </a:r>
            <a:r>
              <a:rPr lang="cs-CZ" sz="2000" dirty="0" smtClean="0">
                <a:latin typeface="+mj-lt"/>
              </a:rPr>
              <a:t> </a:t>
            </a:r>
            <a:endParaRPr lang="cs-CZ" sz="2000" dirty="0" smtClean="0">
              <a:latin typeface="+mj-lt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+mj-lt"/>
              </a:rPr>
              <a:t>S = 4 . 3,14 . 8</a:t>
            </a:r>
            <a:r>
              <a:rPr lang="cs-CZ" sz="2000" baseline="30000" dirty="0" smtClean="0">
                <a:latin typeface="+mj-lt"/>
              </a:rPr>
              <a:t>2</a:t>
            </a:r>
            <a:r>
              <a:rPr lang="cs-CZ" sz="2000" dirty="0" smtClean="0">
                <a:latin typeface="+mj-lt"/>
              </a:rPr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u="dbl" dirty="0" smtClean="0">
                <a:latin typeface="+mj-lt"/>
              </a:rPr>
              <a:t>S = 1017,36 dm</a:t>
            </a:r>
            <a:r>
              <a:rPr lang="cs-CZ" sz="2000" u="dbl" baseline="30000" dirty="0" smtClean="0">
                <a:latin typeface="+mj-lt"/>
              </a:rPr>
              <a:t>2</a:t>
            </a:r>
            <a:r>
              <a:rPr lang="cs-CZ" sz="2000" u="dbl" dirty="0" smtClean="0">
                <a:latin typeface="+mj-lt"/>
              </a:rPr>
              <a:t>  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u="dbl" dirty="0" smtClean="0">
              <a:latin typeface="+mj-lt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>
              <a:latin typeface="+mj-lt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latin typeface="+mj-lt"/>
              </a:rPr>
              <a:t>Povrch koule je 1017,36 dm</a:t>
            </a:r>
            <a:r>
              <a:rPr lang="cs-CZ" sz="2000" baseline="30000" dirty="0" smtClean="0">
                <a:latin typeface="+mj-lt"/>
              </a:rPr>
              <a:t>2</a:t>
            </a:r>
            <a:r>
              <a:rPr lang="cs-CZ" sz="2000" dirty="0" smtClean="0">
                <a:latin typeface="+mj-lt"/>
              </a:rPr>
              <a:t>. </a:t>
            </a:r>
            <a:endParaRPr lang="cs-CZ" sz="20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lvl="0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Odvárko,Oldřich; Kadleček, Jiří. </a:t>
            </a:r>
            <a:r>
              <a:rPr lang="cs-CZ" i="1" dirty="0" smtClean="0">
                <a:solidFill>
                  <a:prstClr val="black"/>
                </a:solidFill>
                <a:latin typeface="Calibri"/>
              </a:rPr>
              <a:t>Matematika pro 9. ročník základní školy: 3. díl.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 1.vydání. Praha: </a:t>
            </a:r>
            <a:r>
              <a:rPr lang="cs-CZ" dirty="0" err="1" smtClean="0">
                <a:solidFill>
                  <a:prstClr val="black"/>
                </a:solidFill>
                <a:latin typeface="Calibri"/>
              </a:rPr>
              <a:t>Prometheus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, 2001. 80 s. ISBN 80 -7196 – 212 -0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135</TotalTime>
  <Words>128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Snímek 1</vt:lpstr>
      <vt:lpstr>Anotace </vt:lpstr>
      <vt:lpstr>Povrch koule</vt:lpstr>
      <vt:lpstr>Povrch koule </vt:lpstr>
      <vt:lpstr>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Štěrbová; Kristýna Krupková</dc:creator>
  <cp:lastModifiedBy>Vlasta</cp:lastModifiedBy>
  <cp:revision>27</cp:revision>
  <dcterms:created xsi:type="dcterms:W3CDTF">2011-06-20T10:40:08Z</dcterms:created>
  <dcterms:modified xsi:type="dcterms:W3CDTF">2012-05-13T14:26:07Z</dcterms:modified>
</cp:coreProperties>
</file>