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44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FB46865-2A47-46BB-ABF2-313C4E304B5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02E0103-3834-4400-B79A-AFBB6F495F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31FDFE-EC70-4F27-8FD5-E9DF18B17DA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3FE8B-28A9-47B3-82D7-8017BC8F42B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F75ED-F1E2-4938-AB54-4197EC4AEE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D9C7A-F7EE-4B46-924B-8ECDC44716E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C2FD89-ECA2-47E2-A85A-D65A495D3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B0F73F-943B-4911-B221-E45572417215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060394-F67C-4617-9D81-59C54C999A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5817-7647-4C4E-A154-7CDAE563A21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CBD80-F843-4C03-8BA9-203D4CC45C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77CA3-E27B-4299-AEC4-90F4447F417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DBE6F-FD97-4E45-A21F-36F3177CC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3DAF4-05B8-446C-AB1D-38C504325A5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7A897-9D28-4404-AAA4-4C87B6E3A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6DDB3-837A-43D3-B3CE-987C508CC42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BDCA4-75F1-433B-A440-399E8E1A3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C0FB4-D632-46BC-90B3-38DDB0BB7A6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C1844-3EE1-4152-A45F-9435EBE5E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40AEB-D6DC-412B-BCED-135101523DE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3383A-BB71-4978-A962-478DBD933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5D740-A11B-4BA2-A47C-FEB0C9AA138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E09A9-17A6-4911-B2E0-AC6C81BD6E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CED44-7C3B-462D-8DAD-A1C600A9382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8335F-E1EF-4D19-B101-AF240417A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6EA10E55-ED42-49AB-A9A3-DE4784CF2D3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4EA1D4C1-3DA8-4A82-938B-B82757950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8" r:id="rId2"/>
    <p:sldLayoutId id="2147483720" r:id="rId3"/>
    <p:sldLayoutId id="2147483717" r:id="rId4"/>
    <p:sldLayoutId id="2147483716" r:id="rId5"/>
    <p:sldLayoutId id="2147483715" r:id="rId6"/>
    <p:sldLayoutId id="2147483714" r:id="rId7"/>
    <p:sldLayoutId id="2147483713" r:id="rId8"/>
    <p:sldLayoutId id="2147483721" r:id="rId9"/>
    <p:sldLayoutId id="2147483712" r:id="rId10"/>
    <p:sldLayoutId id="2147483711" r:id="rId11"/>
  </p:sldLayoutIdLst>
  <p:transition spd="slow">
    <p:fade/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300" b="1" kern="1200" dirty="0">
          <a:solidFill>
            <a:srgbClr val="171B73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171B73"/>
          </a:solidFill>
          <a:latin typeface="Bodoni MT" pitchFamily="18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fontAlgn="base">
        <a:spcBef>
          <a:spcPct val="20000"/>
        </a:spcBef>
        <a:spcAft>
          <a:spcPct val="0"/>
        </a:spcAft>
        <a:buClr>
          <a:srgbClr val="C43D1F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fontAlgn="base">
        <a:spcBef>
          <a:spcPct val="20000"/>
        </a:spcBef>
        <a:spcAft>
          <a:spcPct val="0"/>
        </a:spcAft>
        <a:buClr>
          <a:srgbClr val="B42469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7B309B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>
                <a:latin typeface="+mn-lt"/>
              </a:rPr>
              <a:t>Desetinná čísla</a:t>
            </a:r>
            <a:endParaRPr lang="cs-CZ" sz="280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pPr>
              <a:spcBef>
                <a:spcPct val="0"/>
              </a:spcBef>
            </a:pPr>
            <a:endParaRPr lang="cs-CZ" sz="1500" smtClean="0">
              <a:solidFill>
                <a:srgbClr val="1E2051"/>
              </a:solidFill>
            </a:endParaRPr>
          </a:p>
          <a:p>
            <a:pPr>
              <a:spcBef>
                <a:spcPct val="0"/>
              </a:spcBef>
            </a:pPr>
            <a:endParaRPr lang="cs-CZ" sz="1500" smtClean="0">
              <a:solidFill>
                <a:srgbClr val="1E2051"/>
              </a:solidFill>
            </a:endParaRPr>
          </a:p>
          <a:p>
            <a:pPr>
              <a:spcBef>
                <a:spcPct val="0"/>
              </a:spcBef>
            </a:pPr>
            <a:endParaRPr lang="cs-CZ" sz="1500" smtClean="0">
              <a:solidFill>
                <a:srgbClr val="1E2051"/>
              </a:solidFill>
            </a:endParaRPr>
          </a:p>
          <a:p>
            <a:pPr>
              <a:spcBef>
                <a:spcPct val="0"/>
              </a:spcBef>
            </a:pPr>
            <a:r>
              <a:rPr lang="cs-CZ" sz="1500" smtClean="0">
                <a:solidFill>
                  <a:srgbClr val="1E2051"/>
                </a:solidFill>
              </a:rPr>
              <a:t>Základní škola Čelákovice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VY_32_INOVACE_026_Desetinná čísla</a:t>
            </a:r>
            <a:endParaRPr lang="cs-CZ">
              <a:solidFill>
                <a:schemeClr val="tx2"/>
              </a:solidFill>
              <a:latin typeface="Verdana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Zástupný symbol pro zápatí 3"/>
          <p:cNvSpPr txBox="1">
            <a:spLocks noGrp="1"/>
          </p:cNvSpPr>
          <p:nvPr/>
        </p:nvSpPr>
        <p:spPr bwMode="auto">
          <a:xfrm>
            <a:off x="-468313" y="6858000"/>
            <a:ext cx="7777163" cy="7254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400" i="1">
              <a:solidFill>
                <a:schemeClr val="tx2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26.11.2011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II. Stupeň – základní, 6. ročník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Téma: Desetinná čísla - procvičování</a:t>
            </a:r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 procvičování desetinných čísel formou „uzavřeného hada“. Hledání správných výsledků z nabídnutých řešení 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pracovní listy, řešení</a:t>
            </a:r>
          </a:p>
          <a:p>
            <a:endParaRPr lang="cs-CZ" sz="1600" b="1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žák počítá desetinná čísla a umí správně oddělit desetinnou čárku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Desetinná čísla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19363" y="247650"/>
            <a:ext cx="36004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u="sng">
                <a:latin typeface="Verdana" pitchFamily="34" charset="0"/>
              </a:rPr>
              <a:t>Počítej desetinná čísla</a:t>
            </a:r>
          </a:p>
        </p:txBody>
      </p:sp>
      <p:sp>
        <p:nvSpPr>
          <p:cNvPr id="8" name="Vývojový diagram: postup 7"/>
          <p:cNvSpPr/>
          <p:nvPr/>
        </p:nvSpPr>
        <p:spPr>
          <a:xfrm>
            <a:off x="2586038" y="1341438"/>
            <a:ext cx="914400" cy="611187"/>
          </a:xfrm>
          <a:prstGeom prst="flowChartProcess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5148263" y="1341438"/>
            <a:ext cx="914400" cy="61118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6275388" y="2924175"/>
            <a:ext cx="914400" cy="612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0,6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5148263" y="4437063"/>
            <a:ext cx="914400" cy="612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>
            <a:off x="2576513" y="4437063"/>
            <a:ext cx="914400" cy="612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1428750" y="2924175"/>
            <a:ext cx="914400" cy="612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hnutá šipka 15"/>
          <p:cNvSpPr/>
          <p:nvPr/>
        </p:nvSpPr>
        <p:spPr>
          <a:xfrm rot="5400000">
            <a:off x="5822157" y="1797844"/>
            <a:ext cx="1366837" cy="885825"/>
          </a:xfrm>
          <a:prstGeom prst="ben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á šipka 16"/>
          <p:cNvSpPr/>
          <p:nvPr/>
        </p:nvSpPr>
        <p:spPr>
          <a:xfrm rot="10800000">
            <a:off x="6062663" y="3536950"/>
            <a:ext cx="812800" cy="1404938"/>
          </a:xfrm>
          <a:prstGeom prst="ben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á šipka 17"/>
          <p:cNvSpPr/>
          <p:nvPr/>
        </p:nvSpPr>
        <p:spPr>
          <a:xfrm rot="16200000">
            <a:off x="1443832" y="3709193"/>
            <a:ext cx="1314450" cy="969963"/>
          </a:xfrm>
          <a:prstGeom prst="ben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á šipka 18"/>
          <p:cNvSpPr/>
          <p:nvPr/>
        </p:nvSpPr>
        <p:spPr>
          <a:xfrm>
            <a:off x="1703388" y="1458913"/>
            <a:ext cx="882650" cy="1465262"/>
          </a:xfrm>
          <a:prstGeom prst="ben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3500438" y="1458913"/>
            <a:ext cx="1647825" cy="38576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3490913" y="4500563"/>
            <a:ext cx="1657350" cy="441325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780213" y="4197350"/>
            <a:ext cx="1025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. 0,2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840163" y="4864100"/>
            <a:ext cx="1190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+ 0,4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47713" y="4197350"/>
            <a:ext cx="1060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- 0,2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1000125" y="1692275"/>
            <a:ext cx="7032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: 4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810000" y="1033463"/>
            <a:ext cx="795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 . 3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6753225" y="1695450"/>
            <a:ext cx="14160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+ 0,36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68313" y="6211888"/>
            <a:ext cx="44465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řešení:0,12; 0,52; 0,32; 0,08; 0,24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0" grpId="0" animBg="1"/>
      <p:bldP spid="21" grpId="0" animBg="1"/>
      <p:bldP spid="22" grpId="0"/>
      <p:bldP spid="23" grpId="0"/>
      <p:bldP spid="24" grpId="0"/>
      <p:bldP spid="25" grpId="0"/>
      <p:bldP spid="27" grpId="0"/>
      <p:bldP spid="2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hnutá šipka 1"/>
          <p:cNvSpPr/>
          <p:nvPr/>
        </p:nvSpPr>
        <p:spPr>
          <a:xfrm rot="5400000">
            <a:off x="4941888" y="1631950"/>
            <a:ext cx="1225550" cy="1390650"/>
          </a:xfrm>
          <a:prstGeom prst="bentArrow">
            <a:avLst/>
          </a:prstGeom>
          <a:solidFill>
            <a:srgbClr val="00B0F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Ohnutá šipka 2"/>
          <p:cNvSpPr/>
          <p:nvPr/>
        </p:nvSpPr>
        <p:spPr>
          <a:xfrm rot="10800000">
            <a:off x="4859338" y="3582988"/>
            <a:ext cx="1296987" cy="1430337"/>
          </a:xfrm>
          <a:prstGeom prst="bentArrow">
            <a:avLst/>
          </a:prstGeom>
          <a:solidFill>
            <a:srgbClr val="00B0F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hnutá šipka 3"/>
          <p:cNvSpPr/>
          <p:nvPr/>
        </p:nvSpPr>
        <p:spPr>
          <a:xfrm>
            <a:off x="1703388" y="1557338"/>
            <a:ext cx="1644650" cy="1366837"/>
          </a:xfrm>
          <a:prstGeom prst="bentArrow">
            <a:avLst/>
          </a:prstGeom>
          <a:solidFill>
            <a:srgbClr val="00B0F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hnutá šipka 4"/>
          <p:cNvSpPr/>
          <p:nvPr/>
        </p:nvSpPr>
        <p:spPr>
          <a:xfrm rot="16200000">
            <a:off x="1813719" y="3344069"/>
            <a:ext cx="1268413" cy="1800225"/>
          </a:xfrm>
          <a:prstGeom prst="bentArrow">
            <a:avLst/>
          </a:prstGeom>
          <a:solidFill>
            <a:srgbClr val="00B0F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3348038" y="1484313"/>
            <a:ext cx="1511300" cy="655637"/>
          </a:xfrm>
          <a:prstGeom prst="flowChartProcess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1116013" y="2927350"/>
            <a:ext cx="1511300" cy="655638"/>
          </a:xfrm>
          <a:prstGeom prst="flowChartProcess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3348038" y="4430713"/>
            <a:ext cx="1511300" cy="655637"/>
          </a:xfrm>
          <a:prstGeom prst="flowChartProcess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>
            <a:off x="5219700" y="2927350"/>
            <a:ext cx="1512888" cy="655638"/>
          </a:xfrm>
          <a:prstGeom prst="flowChartProcess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605213" y="1549400"/>
            <a:ext cx="9969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23,1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115050" y="1800225"/>
            <a:ext cx="701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: 3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161088" y="4243388"/>
            <a:ext cx="1025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. 4,6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01625" y="1800225"/>
            <a:ext cx="1417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+ 5,97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01625" y="4298950"/>
            <a:ext cx="15160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- 18,29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68313" y="6213475"/>
            <a:ext cx="3355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řešení: 7,7; 35,42; 17,13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971550" y="404813"/>
            <a:ext cx="66246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Vypočítej a najdi správný výsledek: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84213" y="2133600"/>
            <a:ext cx="3394075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514350" indent="-514350">
              <a:buFontTx/>
              <a:buAutoNum type="arabicPeriod"/>
            </a:pPr>
            <a:r>
              <a:rPr lang="cs-CZ" sz="2800">
                <a:latin typeface="Verdana" pitchFamily="34" charset="0"/>
              </a:rPr>
              <a:t>13,46 . 27,28</a:t>
            </a:r>
          </a:p>
          <a:p>
            <a:pPr marL="514350" indent="-514350">
              <a:buFontTx/>
              <a:buAutoNum type="arabicPeriod"/>
            </a:pPr>
            <a:r>
              <a:rPr lang="cs-CZ" sz="2800">
                <a:latin typeface="Verdana" pitchFamily="34" charset="0"/>
              </a:rPr>
              <a:t>23,79 . 47,36</a:t>
            </a:r>
          </a:p>
          <a:p>
            <a:pPr marL="514350" indent="-514350">
              <a:buFontTx/>
              <a:buAutoNum type="arabicPeriod"/>
            </a:pPr>
            <a:r>
              <a:rPr lang="cs-CZ" sz="2800">
                <a:latin typeface="Verdana" pitchFamily="34" charset="0"/>
              </a:rPr>
              <a:t>428,35 . 65,28</a:t>
            </a:r>
          </a:p>
          <a:p>
            <a:pPr marL="514350" indent="-514350">
              <a:buFontTx/>
              <a:buAutoNum type="arabicPeriod"/>
            </a:pPr>
            <a:r>
              <a:rPr lang="cs-CZ" sz="2800">
                <a:latin typeface="Verdana" pitchFamily="34" charset="0"/>
              </a:rPr>
              <a:t>128,25 : 15</a:t>
            </a:r>
          </a:p>
          <a:p>
            <a:pPr marL="514350" indent="-514350">
              <a:buFontTx/>
              <a:buAutoNum type="arabicPeriod"/>
            </a:pPr>
            <a:r>
              <a:rPr lang="cs-CZ" sz="2800">
                <a:latin typeface="Verdana" pitchFamily="34" charset="0"/>
              </a:rPr>
              <a:t>98,58 : 6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953000" y="966788"/>
            <a:ext cx="2655888" cy="569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8,55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15,43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366,188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1126,6944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16,43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8,055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27962,688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16,33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8,65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367,1888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27862,688</a:t>
            </a:r>
          </a:p>
          <a:p>
            <a:pPr marL="514350" indent="-514350">
              <a:buFontTx/>
              <a:buAutoNum type="alphaLcPeriod"/>
            </a:pPr>
            <a:r>
              <a:rPr lang="cs-CZ" sz="2800">
                <a:latin typeface="Verdana" pitchFamily="34" charset="0"/>
              </a:rPr>
              <a:t>1126,9644</a:t>
            </a:r>
          </a:p>
          <a:p>
            <a:pPr marL="514350" indent="-514350">
              <a:buFontTx/>
              <a:buAutoNum type="alphaLcPeriod"/>
            </a:pPr>
            <a:endParaRPr lang="cs-CZ" sz="2800">
              <a:latin typeface="Verdana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9750" y="6078538"/>
            <a:ext cx="31988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řešení : 1j, 2d, 3g, 4a, 5e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3416" y="188640"/>
            <a:ext cx="9252520" cy="914400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  <a:latin typeface="+mn-lt"/>
              </a:rPr>
              <a:t>Použité zdroje</a:t>
            </a:r>
          </a:p>
        </p:txBody>
      </p:sp>
      <p:sp>
        <p:nvSpPr>
          <p:cNvPr id="20482" name="Zástupný symbol pro zápatí 3"/>
          <p:cNvSpPr txBox="1">
            <a:spLocks noGrp="1"/>
          </p:cNvSpPr>
          <p:nvPr/>
        </p:nvSpPr>
        <p:spPr bwMode="auto">
          <a:xfrm>
            <a:off x="468313" y="7100888"/>
            <a:ext cx="7777162" cy="725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400" i="1">
              <a:solidFill>
                <a:schemeClr val="tx2"/>
              </a:solidFill>
              <a:latin typeface="Calibri" pitchFamily="34" charset="0"/>
            </a:endParaRP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630238" y="1341438"/>
            <a:ext cx="7754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Verdana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Verdana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109</TotalTime>
  <Words>129</Words>
  <Application>Microsoft Office PowerPoint</Application>
  <PresentationFormat>On-screen Show (4:3)</PresentationFormat>
  <Paragraphs>56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15" baseType="lpstr">
      <vt:lpstr>Verdana</vt:lpstr>
      <vt:lpstr>Arial</vt:lpstr>
      <vt:lpstr>Bodoni MT</vt:lpstr>
      <vt:lpstr>Wingdings 2</vt:lpstr>
      <vt:lpstr>Calibri</vt:lpstr>
      <vt:lpstr>Corbel</vt:lpstr>
      <vt:lpstr>Carnival</vt:lpstr>
      <vt:lpstr>Carnival</vt:lpstr>
      <vt:lpstr>Carnival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Kamenka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Desetinná čísla</dc:title>
  <dc:creator>Kamil Zágoršek</dc:creator>
  <cp:lastModifiedBy>DUM</cp:lastModifiedBy>
  <cp:revision>13</cp:revision>
  <dcterms:created xsi:type="dcterms:W3CDTF">2011-11-26T08:31:42Z</dcterms:created>
  <dcterms:modified xsi:type="dcterms:W3CDTF">2012-03-03T16:31:19Z</dcterms:modified>
</cp:coreProperties>
</file>