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/>
          <p:nvPr/>
        </p:nvSpPr>
        <p:spPr>
          <a:xfrm>
            <a:off x="777875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6"/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253F4-83C0-4B7A-B10A-C75DDAC01BA4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6D9C1-73AA-4F6A-9A66-CA277F85E1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B93F2-A6AD-4344-8ACB-E340F236A10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4361E-5614-42D6-A84F-9AF5CA4D8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777875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C7CB1-9DB7-4BDE-9E8E-613199C6B6F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6EBFC-1C2E-44CF-ADB9-C13269D12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514DA-AB06-4777-90B8-CB5F2A6F888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C6CC3-18CA-40FA-BB27-87432CA7B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>
            <a:off x="758825" y="1249363"/>
            <a:ext cx="3657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2"/>
          <p:cNvCxnSpPr/>
          <p:nvPr/>
        </p:nvCxnSpPr>
        <p:spPr>
          <a:xfrm>
            <a:off x="4645025" y="1249363"/>
            <a:ext cx="3657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405AC-A640-4098-8A2E-E84E016B4BB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444B3-A44C-450C-968E-662E3511CB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4574C-0075-4546-B63C-81BE83ED125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601BF-5940-4E79-BE03-E50AAC3EFB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5D662-0476-4671-982C-FD86B8116D6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2B3B7-8850-413C-B259-DD73E22C3A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9"/>
          <p:cNvCxnSpPr/>
          <p:nvPr/>
        </p:nvCxnSpPr>
        <p:spPr>
          <a:xfrm rot="5400000">
            <a:off x="1677194" y="2515394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37C299-7A11-4DBF-8079-0EA3EF6CBF7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2282A4-4EDE-4D23-B885-D14C0146E1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C6D83-298C-4847-8B94-E9907F95D29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C084E-97F1-4A12-A5C3-0D2C0AA44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57543-105D-4A86-97AE-E90A72C0D71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149C2-7A26-4A80-B4A4-EA31547B56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2D3B4-B923-4090-A9D9-6E362A0A379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40581-C1D3-4C95-B294-03B607F707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4572000"/>
            <a:ext cx="67818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762000" y="685800"/>
            <a:ext cx="75438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1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81343A3-5632-4A3F-877A-9E68D6ED45E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0" y="6208713"/>
            <a:ext cx="48736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8013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240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+mn-cs"/>
              </a:defRPr>
            </a:lvl1pPr>
          </a:lstStyle>
          <a:p>
            <a:pPr>
              <a:defRPr/>
            </a:pPr>
            <a:fld id="{59E6E269-A1E9-471A-9464-2D6C6A7AF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875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4" r:id="rId1"/>
    <p:sldLayoutId id="2147483983" r:id="rId2"/>
    <p:sldLayoutId id="2147483985" r:id="rId3"/>
    <p:sldLayoutId id="2147483982" r:id="rId4"/>
    <p:sldLayoutId id="2147483986" r:id="rId5"/>
    <p:sldLayoutId id="2147483981" r:id="rId6"/>
    <p:sldLayoutId id="2147483980" r:id="rId7"/>
    <p:sldLayoutId id="2147483987" r:id="rId8"/>
    <p:sldLayoutId id="2147483979" r:id="rId9"/>
    <p:sldLayoutId id="2147483978" r:id="rId10"/>
    <p:sldLayoutId id="2147483977" r:id="rId11"/>
  </p:sldLayoutIdLst>
  <p:transition spd="slow">
    <p:pull/>
  </p:transition>
  <p:txStyles>
    <p:titleStyle>
      <a:lvl1pPr algn="l" rtl="0" fontAlgn="base">
        <a:spcBef>
          <a:spcPct val="0"/>
        </a:spcBef>
        <a:spcAft>
          <a:spcPct val="0"/>
        </a:spcAft>
        <a:defRPr sz="5400" kern="1200">
          <a:solidFill>
            <a:srgbClr val="262626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3725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3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6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 rtlCol="0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Přímky proťaté příčkou</a:t>
            </a:r>
            <a:endParaRPr lang="cs-CZ" sz="2800" b="1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/>
          <a:lstStyle/>
          <a:p>
            <a:endParaRPr lang="cs-CZ" sz="1500" smtClean="0"/>
          </a:p>
          <a:p>
            <a:endParaRPr lang="cs-CZ" sz="1500" smtClean="0"/>
          </a:p>
          <a:p>
            <a:endParaRPr lang="cs-CZ" sz="1500" smtClean="0"/>
          </a:p>
          <a:p>
            <a:r>
              <a:rPr lang="cs-CZ" sz="1500" smtClean="0"/>
              <a:t>Základní škola Čelákovice</a:t>
            </a: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76327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VY_32_INOVACE_029_Přímky proťaté příčkou</a:t>
            </a:r>
            <a:endParaRPr lang="cs-CZ">
              <a:solidFill>
                <a:schemeClr val="bg1"/>
              </a:solidFill>
              <a:latin typeface="Times New Roman" pitchFamily="18" charset="0"/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Times New Roman" pitchFamily="18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Times New Roman" pitchFamily="18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Times New Roman" pitchFamily="18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Times New Roman" pitchFamily="18" charset="0"/>
              </a:rPr>
              <a:t>: 29.11.2011</a:t>
            </a:r>
          </a:p>
          <a:p>
            <a:r>
              <a:rPr lang="cs-CZ" sz="1600" b="1">
                <a:solidFill>
                  <a:schemeClr val="tx2"/>
                </a:solidFill>
                <a:latin typeface="Times New Roman" pitchFamily="18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Times New Roman" pitchFamily="18" charset="0"/>
              </a:rPr>
              <a:t>: II. Stupeň – základní, 7. ročník</a:t>
            </a:r>
          </a:p>
          <a:p>
            <a:endParaRPr lang="cs-CZ" sz="1600">
              <a:solidFill>
                <a:schemeClr val="tx2"/>
              </a:solidFill>
              <a:latin typeface="Times New Roman" pitchFamily="18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Times New Roman" pitchFamily="18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Times New Roman" pitchFamily="18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Times New Roman" pitchFamily="18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Times New Roman" pitchFamily="18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Times New Roman" pitchFamily="18" charset="0"/>
              </a:rPr>
              <a:t>Téma: Přímky proťaté příčkou</a:t>
            </a:r>
            <a:endParaRPr lang="cs-CZ" sz="1600">
              <a:solidFill>
                <a:schemeClr val="tx2"/>
              </a:solidFill>
              <a:latin typeface="Times New Roman" pitchFamily="18" charset="0"/>
            </a:endParaRPr>
          </a:p>
          <a:p>
            <a:endParaRPr lang="cs-CZ" sz="1600">
              <a:solidFill>
                <a:schemeClr val="tx2"/>
              </a:solidFill>
              <a:latin typeface="Times New Roman" pitchFamily="18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Times New Roman" pitchFamily="18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Times New Roman" pitchFamily="18" charset="0"/>
              </a:rPr>
              <a:t> příklady na dvě různoběžné a dvě rovnoběžné příčky, velikosti souhlasných a střídavých úhlů </a:t>
            </a:r>
          </a:p>
          <a:p>
            <a:endParaRPr lang="cs-CZ" sz="1600">
              <a:solidFill>
                <a:schemeClr val="tx2"/>
              </a:solidFill>
              <a:latin typeface="Times New Roman" pitchFamily="18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Times New Roman" pitchFamily="18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Times New Roman" pitchFamily="18" charset="0"/>
              </a:rPr>
              <a:t>: prezentace, pracovní list</a:t>
            </a:r>
          </a:p>
          <a:p>
            <a:endParaRPr lang="cs-CZ" sz="1600">
              <a:solidFill>
                <a:schemeClr val="tx2"/>
              </a:solidFill>
              <a:latin typeface="Times New Roman" pitchFamily="18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Times New Roman" pitchFamily="18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Times New Roman" pitchFamily="18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Times New Roman" pitchFamily="18" charset="0"/>
              </a:rPr>
              <a:t>žák uvede velikosti souhlasných a střídavých úhlů u počítaných příkladů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Přímky proťaté příčkou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042988" y="476250"/>
            <a:ext cx="68119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>
                <a:latin typeface="Times New Roman" pitchFamily="18" charset="0"/>
              </a:rPr>
              <a:t>Dvě různoběžné přímky proťaté příčkou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116013" y="2636838"/>
            <a:ext cx="2519362" cy="20161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835150" y="1916113"/>
            <a:ext cx="3097213" cy="1081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403350" y="1412875"/>
            <a:ext cx="2592388" cy="29527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635375" y="4283075"/>
            <a:ext cx="2873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781550" y="25955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b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922713" y="154781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p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741274" y="3279264"/>
            <a:ext cx="387221" cy="369332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09676" y="3275692"/>
            <a:ext cx="388824" cy="369332"/>
          </a:xfrm>
          <a:prstGeom prst="rect">
            <a:avLst/>
          </a:prstGeom>
          <a:blipFill rotWithShape="1">
            <a:blip r:embed="rId3"/>
            <a:stretch>
              <a:fillRect b="-1311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020273" y="3573016"/>
            <a:ext cx="370422" cy="369332"/>
          </a:xfrm>
          <a:prstGeom prst="rect">
            <a:avLst/>
          </a:prstGeom>
          <a:blipFill rotWithShape="1">
            <a:blip r:embed="rId4"/>
            <a:stretch>
              <a:fillRect b="-491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5" name="TextovéPole 1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000910" y="2965594"/>
            <a:ext cx="374846" cy="369332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TextovéPole 1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27784" y="2288806"/>
            <a:ext cx="355482" cy="369332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" name="TextovéPole 1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383868" y="2104140"/>
            <a:ext cx="375231" cy="369332"/>
          </a:xfrm>
          <a:prstGeom prst="rect">
            <a:avLst/>
          </a:prstGeom>
          <a:blipFill rotWithShape="1">
            <a:blip r:embed="rId7"/>
            <a:stretch>
              <a:fillRect b="-491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8" name="TextovéPole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59831" y="2452246"/>
            <a:ext cx="404405" cy="369332"/>
          </a:xfrm>
          <a:prstGeom prst="rect">
            <a:avLst/>
          </a:prstGeom>
          <a:blipFill rotWithShape="1">
            <a:blip r:embed="rId8"/>
            <a:stretch>
              <a:fillRect b="-655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" name="TextovéPole 1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852755" y="1916832"/>
            <a:ext cx="414151" cy="369332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54367" y="1916831"/>
            <a:ext cx="640175" cy="453137"/>
          </a:xfrm>
          <a:prstGeom prst="rect">
            <a:avLst/>
          </a:prstGeom>
          <a:blipFill rotWithShape="1">
            <a:blip r:embed="rId10"/>
            <a:stretch>
              <a:fillRect r="-952" b="-1733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2" name="TextovéPole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579483" y="1916832"/>
            <a:ext cx="701218" cy="461665"/>
          </a:xfrm>
          <a:prstGeom prst="rect">
            <a:avLst/>
          </a:prstGeom>
          <a:blipFill rotWithShape="1">
            <a:blip r:embed="rId11"/>
            <a:stretch>
              <a:fillRect b="-921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3" name="TextovéPole 2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95536" y="2473472"/>
            <a:ext cx="722762" cy="461665"/>
          </a:xfrm>
          <a:prstGeom prst="rect">
            <a:avLst/>
          </a:prstGeom>
          <a:blipFill rotWithShape="1">
            <a:blip r:embed="rId12"/>
            <a:stretch>
              <a:fillRect b="-1066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4" name="TextovéPole 2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579483" y="2456892"/>
            <a:ext cx="819968" cy="461665"/>
          </a:xfrm>
          <a:prstGeom prst="rect">
            <a:avLst/>
          </a:prstGeom>
          <a:blipFill rotWithShape="1">
            <a:blip r:embed="rId13"/>
            <a:stretch>
              <a:fillRect b="-1052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418138" y="1355725"/>
            <a:ext cx="2038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</a:rPr>
              <a:t>vrcholové úhly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5613400" y="3048000"/>
            <a:ext cx="1647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</a:rPr>
              <a:t>jsou shodné</a:t>
            </a:r>
          </a:p>
        </p:txBody>
      </p:sp>
      <p:sp>
        <p:nvSpPr>
          <p:cNvPr id="28" name="TextovéPole 2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499992" y="4149080"/>
            <a:ext cx="3868367" cy="830997"/>
          </a:xfrm>
          <a:prstGeom prst="rect">
            <a:avLst/>
          </a:prstGeom>
          <a:blipFill rotWithShape="1">
            <a:blip r:embed="rId14"/>
            <a:stretch>
              <a:fillRect l="-2362" t="-5882" b="-1617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219700" y="1547813"/>
            <a:ext cx="21066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</a:rPr>
              <a:t>souhlasné úhly:</a:t>
            </a:r>
          </a:p>
          <a:p>
            <a:endParaRPr lang="cs-CZ" sz="2400">
              <a:latin typeface="Times New Roman" pitchFamily="18" charset="0"/>
            </a:endParaRP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54367" y="1916831"/>
            <a:ext cx="899926" cy="461665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579483" y="1916832"/>
            <a:ext cx="1061957" cy="461665"/>
          </a:xfrm>
          <a:prstGeom prst="rect">
            <a:avLst/>
          </a:prstGeom>
          <a:blipFill rotWithShape="1">
            <a:blip r:embed="rId3"/>
            <a:stretch>
              <a:fillRect b="-1842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395536" y="2473472"/>
            <a:ext cx="1075294" cy="461665"/>
          </a:xfrm>
          <a:prstGeom prst="rect">
            <a:avLst/>
          </a:prstGeom>
          <a:blipFill rotWithShape="1">
            <a:blip r:embed="rId4"/>
            <a:stretch>
              <a:fillRect b="-1200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579483" y="2456892"/>
            <a:ext cx="1096839" cy="461665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7" name="TextovéPole 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65783" y="3309980"/>
            <a:ext cx="1866217" cy="1938992"/>
          </a:xfrm>
          <a:prstGeom prst="rect">
            <a:avLst/>
          </a:prstGeom>
          <a:blipFill rotWithShape="1">
            <a:blip r:embed="rId6"/>
            <a:stretch>
              <a:fillRect l="-5229" t="-2516" r="-2614" b="-157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331913" y="673100"/>
            <a:ext cx="6834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u="sng">
                <a:latin typeface="Times New Roman" pitchFamily="18" charset="0"/>
              </a:rPr>
              <a:t>Dvě rovnoběžné přímky proťaté příčkou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539750" y="2060575"/>
            <a:ext cx="2087563" cy="31686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124075" y="1773238"/>
            <a:ext cx="2160588" cy="3095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11188" y="1700213"/>
            <a:ext cx="2808287" cy="28082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11188" y="1876425"/>
            <a:ext cx="2873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a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246313" y="17176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b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73438" y="17875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p</a:t>
            </a:r>
          </a:p>
        </p:txBody>
      </p:sp>
      <p:sp>
        <p:nvSpPr>
          <p:cNvPr id="19" name="TextovéPole 1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43608" y="3356146"/>
            <a:ext cx="387221" cy="369332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" name="TextovéPole 1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51842" y="2232460"/>
            <a:ext cx="355482" cy="369332"/>
          </a:xfrm>
          <a:prstGeom prst="rect">
            <a:avLst/>
          </a:prstGeom>
          <a:blipFill rotWithShape="1">
            <a:blip r:embed="rId8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328216" y="3771645"/>
            <a:ext cx="388824" cy="369332"/>
          </a:xfrm>
          <a:prstGeom prst="rect">
            <a:avLst/>
          </a:prstGeom>
          <a:blipFill rotWithShape="1">
            <a:blip r:embed="rId9"/>
            <a:stretch>
              <a:fillRect b="-1500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2" name="TextovéPole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40168" y="2607995"/>
            <a:ext cx="375231" cy="369332"/>
          </a:xfrm>
          <a:prstGeom prst="rect">
            <a:avLst/>
          </a:prstGeom>
          <a:blipFill rotWithShape="1">
            <a:blip r:embed="rId10"/>
            <a:stretch>
              <a:fillRect b="-666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3" name="TextovéPole 2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645294" y="3402313"/>
            <a:ext cx="370422" cy="369332"/>
          </a:xfrm>
          <a:prstGeom prst="rect">
            <a:avLst/>
          </a:prstGeom>
          <a:blipFill rotWithShape="1">
            <a:blip r:embed="rId11"/>
            <a:stretch>
              <a:fillRect b="-491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4" name="TextovéPole 2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780035" y="2257910"/>
            <a:ext cx="404405" cy="369332"/>
          </a:xfrm>
          <a:prstGeom prst="rect">
            <a:avLst/>
          </a:prstGeom>
          <a:blipFill rotWithShape="1">
            <a:blip r:embed="rId12"/>
            <a:stretch>
              <a:fillRect b="-655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5" name="TextovéPole 2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347914" y="2995958"/>
            <a:ext cx="374846" cy="369332"/>
          </a:xfrm>
          <a:prstGeom prst="rect">
            <a:avLst/>
          </a:prstGeom>
          <a:blipFill rotWithShape="1">
            <a:blip r:embed="rId13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6" name="TextovéPole 2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46772" y="1959088"/>
            <a:ext cx="414151" cy="369332"/>
          </a:xfrm>
          <a:prstGeom prst="rect">
            <a:avLst/>
          </a:prstGeom>
          <a:blipFill rotWithShape="1">
            <a:blip r:embed="rId1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7" name="TextovéPole 2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98818" y="5373216"/>
            <a:ext cx="6928820" cy="461665"/>
          </a:xfrm>
          <a:prstGeom prst="rect">
            <a:avLst/>
          </a:prstGeom>
          <a:blipFill rotWithShape="1">
            <a:blip r:embed="rId15"/>
            <a:stretch>
              <a:fillRect l="-1319" t="-10526" b="-2894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9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81131" y="6275486"/>
            <a:ext cx="6011454" cy="369332"/>
          </a:xfrm>
          <a:prstGeom prst="rect">
            <a:avLst/>
          </a:prstGeom>
          <a:blipFill rotWithShape="1">
            <a:blip r:embed="rId16"/>
            <a:stretch>
              <a:fillRect l="-811" t="-8197" b="-2459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 animBg="1"/>
      <p:bldP spid="9" grpId="0"/>
      <p:bldP spid="16" grpId="0"/>
      <p:bldP spid="17" grpId="0"/>
      <p:bldP spid="18" grpId="0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68313" y="1125538"/>
            <a:ext cx="11572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</a:rPr>
              <a:t>Příklad: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908175" y="3644900"/>
            <a:ext cx="46799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79613" y="2133600"/>
            <a:ext cx="1800225" cy="2808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356100" y="2133600"/>
            <a:ext cx="1728788" cy="2735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4643438" y="2060575"/>
            <a:ext cx="1512887" cy="2808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286500" y="37068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p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124075" y="2020888"/>
            <a:ext cx="2873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a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494213" y="20208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b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149975" y="2133600"/>
            <a:ext cx="2873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c</a:t>
            </a:r>
          </a:p>
        </p:txBody>
      </p:sp>
      <p:sp>
        <p:nvSpPr>
          <p:cNvPr id="16" name="TextovéPole 1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10986" y="3265404"/>
            <a:ext cx="355482" cy="369332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7" name="TextovéPole 1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94601" y="3706094"/>
            <a:ext cx="370422" cy="369332"/>
          </a:xfrm>
          <a:prstGeom prst="rect">
            <a:avLst/>
          </a:prstGeom>
          <a:blipFill rotWithShape="1">
            <a:blip r:embed="rId3"/>
            <a:stretch>
              <a:fillRect b="-491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8" name="TextovéPole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60066" y="3652522"/>
            <a:ext cx="388824" cy="369332"/>
          </a:xfrm>
          <a:prstGeom prst="rect">
            <a:avLst/>
          </a:prstGeom>
          <a:blipFill rotWithShape="1">
            <a:blip r:embed="rId4"/>
            <a:stretch>
              <a:fillRect b="-1311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" name="TextovéPole 1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482944" y="3259042"/>
            <a:ext cx="374846" cy="369332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" name="TextovéPole 1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148890" y="3890760"/>
            <a:ext cx="387221" cy="369332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3298" y="5388048"/>
            <a:ext cx="7389331" cy="461665"/>
          </a:xfrm>
          <a:prstGeom prst="rect">
            <a:avLst/>
          </a:prstGeom>
          <a:blipFill rotWithShape="1">
            <a:blip r:embed="rId7"/>
            <a:stretch>
              <a:fillRect l="-1320" t="-10526" b="-2894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2" name="TextovéPole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27584" y="6381328"/>
            <a:ext cx="3356303" cy="369332"/>
          </a:xfrm>
          <a:prstGeom prst="rect">
            <a:avLst/>
          </a:prstGeom>
          <a:blipFill rotWithShape="1">
            <a:blip r:embed="rId8"/>
            <a:stretch>
              <a:fillRect l="-1636" t="-8333" b="-2666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682625" y="404813"/>
            <a:ext cx="8461375" cy="9144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2"/>
          <p:cNvSpPr txBox="1">
            <a:spLocks noChangeArrowheads="1"/>
          </p:cNvSpPr>
          <p:nvPr/>
        </p:nvSpPr>
        <p:spPr bwMode="auto">
          <a:xfrm>
            <a:off x="684213" y="1412875"/>
            <a:ext cx="77549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Times New Roman" pitchFamily="18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65</TotalTime>
  <Words>106</Words>
  <Application>Microsoft Office PowerPoint</Application>
  <PresentationFormat>On-screen Show (4:3)</PresentationFormat>
  <Paragraphs>39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6</vt:i4>
      </vt:variant>
    </vt:vector>
  </HeadingPairs>
  <TitlesOfParts>
    <vt:vector size="15" baseType="lpstr">
      <vt:lpstr>Times New Roman</vt:lpstr>
      <vt:lpstr>Arial</vt:lpstr>
      <vt:lpstr>Impact</vt:lpstr>
      <vt:lpstr>Calibri</vt:lpstr>
      <vt:lpstr>NewsPrint</vt:lpstr>
      <vt:lpstr>NewsPrint</vt:lpstr>
      <vt:lpstr>NewsPrint</vt:lpstr>
      <vt:lpstr>NewsPrint</vt:lpstr>
      <vt:lpstr>NewsPrint</vt:lpstr>
      <vt:lpstr>Přímky proťaté příčkou</vt:lpstr>
      <vt:lpstr>Snímek 2</vt:lpstr>
      <vt:lpstr>Snímek 3</vt:lpstr>
      <vt:lpstr>Snímek 4</vt:lpstr>
      <vt:lpstr>Snímek 5</vt:lpstr>
      <vt:lpstr>Použité zdroje</vt:lpstr>
    </vt:vector>
  </TitlesOfParts>
  <Company>Kamenka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Přímky proťaté příčkou</dc:title>
  <dc:creator>Kamil Zágoršek</dc:creator>
  <cp:lastModifiedBy>DUM</cp:lastModifiedBy>
  <cp:revision>11</cp:revision>
  <dcterms:created xsi:type="dcterms:W3CDTF">2011-11-29T15:07:25Z</dcterms:created>
  <dcterms:modified xsi:type="dcterms:W3CDTF">2012-03-03T16:44:19Z</dcterms:modified>
</cp:coreProperties>
</file>