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4" r:id="rId2"/>
    <p:sldId id="265" r:id="rId3"/>
    <p:sldId id="259" r:id="rId4"/>
    <p:sldId id="260" r:id="rId5"/>
    <p:sldId id="261" r:id="rId6"/>
    <p:sldId id="262" r:id="rId7"/>
    <p:sldId id="26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91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57ED21F-DAB0-4A3A-B5F8-E0745D62E18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A34CDA2-4ABF-4AE3-AA57-FBD2785ED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BD83EC2-061E-4307-AAB5-5269A016335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F85D671-A0A4-4770-A488-E1C6AC64F65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E012464-9FA4-45A6-852D-6F3E9AEAC6B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6741361-99BE-483B-B52B-67A83F6DB57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B5E17ECF-6956-4490-9524-DA1FD3DCF1D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595D6C57-0295-486C-8CBA-AE3AC2AB97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3083D-563A-4311-B575-9F6216B267A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2FCA6-1A64-4A59-AEBC-906B6A56B7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B1E79-4042-445A-9556-F24164BEAA5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CED03-EB4E-4AFE-A1CC-566A4D3BBC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6F166B-3DF0-400D-857B-C8C6B196F54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1B580-8C5A-4E3B-80C1-D8538F6A27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D84EF7-F626-40CB-A031-88AF7A3AEEA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6F1E18-10C7-4A85-B053-1D6512569C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D43A1-D00E-4B97-B4F7-99099221E6A6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45DFC9-6BDB-4640-BDB4-12085F6369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7432E-3DFE-4A33-8431-98CBDE0AF48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C99DA-F202-4CC8-9E50-CEC6C32041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A6118-F17E-4059-9650-EF7A2A8B5BE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C8091-5085-4A04-94D8-C76DD9B737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4D074-258D-4B51-AF68-9531B1BF740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68658-B3B7-4BF2-AF0D-304A6EA199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D8D6D-6B50-4895-8355-10B1BDFAB5B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839F1-E527-4CFA-8090-DB5F64FEC2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0B5A19-8A9C-4F3F-8134-77C91E27807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2D5E7-5A25-4901-B351-38BF05619E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A819C7D-E045-47FD-B12A-8B6AE28C860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61E478-2820-4758-949E-0F8F82B3F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4" r:id="rId3"/>
    <p:sldLayoutId id="2147483693" r:id="rId4"/>
    <p:sldLayoutId id="2147483692" r:id="rId5"/>
    <p:sldLayoutId id="2147483691" r:id="rId6"/>
    <p:sldLayoutId id="2147483690" r:id="rId7"/>
    <p:sldLayoutId id="2147483697" r:id="rId8"/>
    <p:sldLayoutId id="2147483698" r:id="rId9"/>
    <p:sldLayoutId id="2147483689" r:id="rId10"/>
    <p:sldLayoutId id="2147483688" r:id="rId11"/>
  </p:sldLayoutIdLst>
  <p:transition spd="slow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 rtlCol="0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Co už víme o zlomcích</a:t>
            </a:r>
            <a:endParaRPr lang="cs-CZ" sz="28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/>
          <a:lstStyle/>
          <a:p>
            <a:endParaRPr lang="cs-CZ" sz="1500" smtClean="0"/>
          </a:p>
          <a:p>
            <a:endParaRPr lang="cs-CZ" sz="1500" smtClean="0"/>
          </a:p>
          <a:p>
            <a:endParaRPr lang="cs-CZ" sz="1500" smtClean="0"/>
          </a:p>
          <a:p>
            <a:r>
              <a:rPr lang="cs-CZ" sz="1500" smtClean="0"/>
              <a:t>Základní škola Čelákovice</a:t>
            </a:r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latin typeface="Calibri" pitchFamily="34" charset="0"/>
              </a:rPr>
              <a:t>VY_32_INOVACE_033_Co už víme o zlomcích</a:t>
            </a:r>
            <a:endParaRPr lang="cs-CZ">
              <a:latin typeface="Century Gothic" pitchFamily="34" charset="0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3.10.2011</a:t>
            </a: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II. Stupeň – základní, 7. ročník</a:t>
            </a: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Téma: Zlomky - procvičování</a:t>
            </a:r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 nepravé zlomky, desetinná čísla a desetinné zlomky, pravé a nepravé zlomky. Práce do sešitu  </a:t>
            </a: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prezentace, pracovní list</a:t>
            </a: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žák si zopakuje základní informace o zlomcích z nižších ročníků</a:t>
            </a: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Co už víme o zlomcích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651125" y="496888"/>
            <a:ext cx="1885950" cy="70802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00B050"/>
                </a:solidFill>
                <a:latin typeface="Century Gothic" pitchFamily="34" charset="0"/>
              </a:rPr>
              <a:t>Zlomky</a:t>
            </a:r>
          </a:p>
        </p:txBody>
      </p:sp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187624" y="1844824"/>
            <a:ext cx="567783" cy="1133067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82838" y="2978150"/>
            <a:ext cx="21558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jmenovatel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382838" y="2205038"/>
            <a:ext cx="27701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zlomková čára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365375" y="1357313"/>
            <a:ext cx="1284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čitatel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1619250" y="1773238"/>
            <a:ext cx="763588" cy="28733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5" idx="1"/>
          </p:cNvCxnSpPr>
          <p:nvPr/>
        </p:nvCxnSpPr>
        <p:spPr>
          <a:xfrm flipH="1">
            <a:off x="1619250" y="2466975"/>
            <a:ext cx="7635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4" idx="1"/>
          </p:cNvCxnSpPr>
          <p:nvPr/>
        </p:nvCxnSpPr>
        <p:spPr>
          <a:xfrm flipH="1" flipV="1">
            <a:off x="1619250" y="2852738"/>
            <a:ext cx="763588" cy="3873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971550" y="3860800"/>
            <a:ext cx="6618288" cy="222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Gothic" pitchFamily="34" charset="0"/>
              </a:rPr>
              <a:t> jmenovatel  je větší než čitatel ( t. j. zlomek je menší než jedna), tento zlomek</a:t>
            </a:r>
            <a:r>
              <a:rPr lang="cs-CZ" sz="2800"/>
              <a:t> </a:t>
            </a:r>
            <a:r>
              <a:rPr lang="cs-CZ" sz="2800">
                <a:latin typeface="Century Gothic" pitchFamily="34" charset="0"/>
              </a:rPr>
              <a:t>se označuje jako </a:t>
            </a:r>
            <a:r>
              <a:rPr lang="cs-CZ" sz="2800" b="1">
                <a:latin typeface="Century Gothic" pitchFamily="34" charset="0"/>
              </a:rPr>
              <a:t>pravý zlomek, </a:t>
            </a:r>
            <a:r>
              <a:rPr lang="cs-CZ" sz="2800">
                <a:latin typeface="Century Gothic" pitchFamily="34" charset="0"/>
              </a:rPr>
              <a:t>pokud je to naopak, jedná se o </a:t>
            </a:r>
            <a:r>
              <a:rPr lang="cs-CZ" sz="2800" b="1">
                <a:latin typeface="Century Gothic" pitchFamily="34" charset="0"/>
              </a:rPr>
              <a:t>nepravý zlomek</a:t>
            </a:r>
            <a:endParaRPr lang="cs-CZ" sz="2800">
              <a:latin typeface="Century Gothic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088" y="765175"/>
            <a:ext cx="3382962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Nepravý zlomek</a:t>
            </a:r>
            <a:endParaRPr lang="cs-CZ" sz="3200" dirty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68350" y="1773238"/>
            <a:ext cx="68834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Lze jej upravit na celek a pravý zlomek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68350" y="3068638"/>
            <a:ext cx="12858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Např.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89320" y="2992581"/>
            <a:ext cx="609462" cy="793679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98782" y="3204754"/>
            <a:ext cx="421910" cy="369332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573463" y="3097213"/>
            <a:ext cx="412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3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91707" y="2964507"/>
            <a:ext cx="609462" cy="793679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788024" y="3195131"/>
            <a:ext cx="421910" cy="369332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249863" y="3103563"/>
            <a:ext cx="412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3</a:t>
            </a: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717799" y="2955270"/>
            <a:ext cx="439544" cy="783804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573463" y="4365625"/>
            <a:ext cx="45720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Zlomek v základním tvaru</a:t>
            </a:r>
          </a:p>
        </p:txBody>
      </p:sp>
      <p:cxnSp>
        <p:nvCxnSpPr>
          <p:cNvPr id="18" name="Přímá spojnice se šipkou 17"/>
          <p:cNvCxnSpPr>
            <a:endCxn id="14" idx="2"/>
          </p:cNvCxnSpPr>
          <p:nvPr/>
        </p:nvCxnSpPr>
        <p:spPr>
          <a:xfrm flipH="1" flipV="1">
            <a:off x="5937250" y="3738563"/>
            <a:ext cx="220663" cy="6270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9" grpId="0"/>
      <p:bldP spid="13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8888" y="869950"/>
            <a:ext cx="6232525" cy="5238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Desetinné zlomky a desetinná čísla</a:t>
            </a:r>
            <a:endParaRPr lang="cs-CZ" sz="2800" dirty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84213" y="2420938"/>
            <a:ext cx="14224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Gothic" pitchFamily="34" charset="0"/>
              </a:rPr>
              <a:t>Např.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00338" y="2422525"/>
            <a:ext cx="10810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Gothic" pitchFamily="34" charset="0"/>
              </a:rPr>
              <a:t>0,45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4645" y="2560240"/>
            <a:ext cx="421910" cy="369332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394493" y="2288768"/>
            <a:ext cx="880369" cy="910570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68693" y="2559387"/>
            <a:ext cx="421910" cy="369332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012160" y="2266840"/>
            <a:ext cx="681597" cy="901785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702998" y="3789040"/>
            <a:ext cx="1079142" cy="910570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45965" y="4059659"/>
            <a:ext cx="421910" cy="369332"/>
          </a:xfrm>
          <a:prstGeom prst="rect">
            <a:avLst/>
          </a:prstGeom>
          <a:blipFill rotWithShape="1">
            <a:blip r:embed="rId8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470400" y="3951288"/>
            <a:ext cx="12096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2,452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827088" y="404813"/>
            <a:ext cx="7224712" cy="70802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entury Gothic" pitchFamily="34" charset="0"/>
              </a:rPr>
              <a:t>Rozšiřování a krácení zlomků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68313" y="1484313"/>
            <a:ext cx="744061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vynásobíme-li čitatele i jmenovatele</a:t>
            </a:r>
          </a:p>
          <a:p>
            <a:r>
              <a:rPr lang="cs-CZ" sz="2800">
                <a:latin typeface="Century Gothic" pitchFamily="34" charset="0"/>
              </a:rPr>
              <a:t>zlomku stejným číslem, zlomek se nezměn</a:t>
            </a:r>
            <a:r>
              <a:rPr lang="cs-CZ" sz="3200">
                <a:latin typeface="Century Gothic" pitchFamily="34" charset="0"/>
              </a:rPr>
              <a:t>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76375" y="2511425"/>
            <a:ext cx="7235825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7030A0"/>
                </a:solidFill>
                <a:latin typeface="Century Gothic" pitchFamily="34" charset="0"/>
              </a:rPr>
              <a:t>vydělíme-li čitatele i jmenovatele zlomku</a:t>
            </a:r>
          </a:p>
          <a:p>
            <a:r>
              <a:rPr lang="cs-CZ" sz="2800">
                <a:solidFill>
                  <a:srgbClr val="7030A0"/>
                </a:solidFill>
                <a:latin typeface="Century Gothic" pitchFamily="34" charset="0"/>
              </a:rPr>
              <a:t>stejným číslem různým od nuly, zlomek</a:t>
            </a:r>
          </a:p>
          <a:p>
            <a:r>
              <a:rPr lang="cs-CZ" sz="2800">
                <a:solidFill>
                  <a:srgbClr val="7030A0"/>
                </a:solidFill>
                <a:latin typeface="Century Gothic" pitchFamily="34" charset="0"/>
              </a:rPr>
              <a:t>se nezmění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92125" y="3883025"/>
            <a:ext cx="13604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Gothic" pitchFamily="34" charset="0"/>
              </a:rPr>
              <a:t>Např</a:t>
            </a:r>
            <a:r>
              <a:rPr lang="cs-CZ">
                <a:latin typeface="Century Gothic" pitchFamily="34" charset="0"/>
              </a:rPr>
              <a:t>.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51889" y="4593959"/>
            <a:ext cx="567783" cy="1133067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7" name="TextovéPole 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641626" y="5013176"/>
            <a:ext cx="421910" cy="369332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2535" name="TextovéPole 7"/>
          <p:cNvSpPr txBox="1">
            <a:spLocks noChangeArrowheads="1"/>
          </p:cNvSpPr>
          <p:nvPr/>
        </p:nvSpPr>
        <p:spPr bwMode="auto">
          <a:xfrm>
            <a:off x="4165600" y="29924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entury Gothic" pitchFamily="34" charset="0"/>
            </a:endParaRPr>
          </a:p>
        </p:txBody>
      </p:sp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23728" y="4593959"/>
            <a:ext cx="822661" cy="1133067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576930" y="4253032"/>
            <a:ext cx="822661" cy="1129476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396210" y="4653081"/>
            <a:ext cx="421910" cy="369332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081392" y="4219789"/>
            <a:ext cx="567783" cy="1129476"/>
          </a:xfrm>
          <a:prstGeom prst="rect">
            <a:avLst/>
          </a:prstGeom>
          <a:blipFill rotWithShape="1">
            <a:blip r:embed="rId8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969832" y="2562633"/>
            <a:ext cx="1011647" cy="20313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724128" y="3361914"/>
            <a:ext cx="357264" cy="8911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755650" y="476250"/>
            <a:ext cx="9251950" cy="9144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2"/>
          <p:cNvSpPr txBox="1">
            <a:spLocks noChangeArrowheads="1"/>
          </p:cNvSpPr>
          <p:nvPr/>
        </p:nvSpPr>
        <p:spPr bwMode="auto">
          <a:xfrm>
            <a:off x="838200" y="1773238"/>
            <a:ext cx="7754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entury Gothic" pitchFamily="34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Century Gothic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56</TotalTime>
  <Words>175</Words>
  <Application>Microsoft Office PowerPoint</Application>
  <PresentationFormat>On-screen Show (4:3)</PresentationFormat>
  <Paragraphs>49</Paragraphs>
  <Slides>7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7</vt:i4>
      </vt:variant>
    </vt:vector>
  </HeadingPairs>
  <TitlesOfParts>
    <vt:vector size="15" baseType="lpstr">
      <vt:lpstr>Century Gothic</vt:lpstr>
      <vt:lpstr>Arial</vt:lpstr>
      <vt:lpstr>Wingdings 2</vt:lpstr>
      <vt:lpstr>Calibri</vt:lpstr>
      <vt:lpstr>Austin</vt:lpstr>
      <vt:lpstr>Austin</vt:lpstr>
      <vt:lpstr>Austin</vt:lpstr>
      <vt:lpstr>Austin</vt:lpstr>
      <vt:lpstr>Co už víme o zlomcích</vt:lpstr>
      <vt:lpstr>Snímek 2</vt:lpstr>
      <vt:lpstr>Snímek 3</vt:lpstr>
      <vt:lpstr>Snímek 4</vt:lpstr>
      <vt:lpstr>Snímek 5</vt:lpstr>
      <vt:lpstr>Snímek 6</vt:lpstr>
      <vt:lpstr>Použité zdroje</vt:lpstr>
    </vt:vector>
  </TitlesOfParts>
  <Company>eMachines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už víme o zlomcích</dc:title>
  <dc:creator>Valued eMachines Customer</dc:creator>
  <cp:lastModifiedBy>DUM</cp:lastModifiedBy>
  <cp:revision>12</cp:revision>
  <dcterms:created xsi:type="dcterms:W3CDTF">2011-10-03T13:22:51Z</dcterms:created>
  <dcterms:modified xsi:type="dcterms:W3CDTF">2012-03-03T17:00:04Z</dcterms:modified>
</cp:coreProperties>
</file>