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63" r:id="rId2"/>
    <p:sldId id="264" r:id="rId3"/>
    <p:sldId id="260" r:id="rId4"/>
    <p:sldId id="259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89BCBDB-57E3-475B-92CC-7ADC31D3DCE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104CDB7-3FB6-482E-9090-D6477711B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EF7491-3990-407B-9AE8-10E06BA24FF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E961872-A927-426E-95C3-0F1F0836D7B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EE5462A-3898-4D68-82E6-53C580B87D5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F991F7E-64F7-4E33-A174-2061727B41E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4A607-59CE-4BA7-AB0A-DF021E2584F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3D321-754E-49AC-89B8-006FF64CB4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2F826-6767-47B8-8D2F-C7EDC17B3E2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EBCE0-4B07-4C6F-B469-6B6877838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7061-0F18-4D19-A279-204F7E4C5A7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243DB-08A1-44B3-AE7F-280962A5C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11424-F494-43B9-8682-05A20469E6B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92767-16EF-4805-B87F-A8207CDDB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2D539-A644-46BD-B934-D83DA74FF80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9702F-2AF8-464D-AB9E-8DC9ECDD5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82D01-6638-4DF0-B274-1140F140B3C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0F51B-1C6F-47B9-A45C-FCA45B89BE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BDA03-F081-482C-B324-73B08DC9B7D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5DE5C-F809-43C6-9921-1A80C178E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A3C53-035D-48AF-9586-051082DED4F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7A774-CFE2-4A8E-B988-B1FC45BE2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E420A-762B-473E-8F33-8141C01F274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8FEDF-D6A5-415B-93FE-99368E1CC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5675F-B61D-4A95-BC1D-8977E2A71B7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420B1-D30F-4B05-B88A-8E50752826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E86C1-60E9-4E3F-B90A-9B8BE4671F8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E9833-78F5-42ED-A473-98DB7E5B1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A9A1AB-53B8-4E69-9F28-BBC610B8C57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829BC2-DE4D-44B2-9C67-6AF3C693D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10" r:id="rId7"/>
    <p:sldLayoutId id="2147483711" r:id="rId8"/>
    <p:sldLayoutId id="2147483712" r:id="rId9"/>
    <p:sldLayoutId id="2147483703" r:id="rId10"/>
    <p:sldLayoutId id="2147483713" r:id="rId11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/>
              <a:t>Rovinné obrazce – opakování z 5. ročníku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latin typeface="Calibri" pitchFamily="34" charset="0"/>
              </a:rPr>
              <a:t>VY_32_INOVACE_034_Rovinné obrazce</a:t>
            </a:r>
            <a:endParaRPr lang="cs-CZ">
              <a:latin typeface="Candara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15.10.2011</a:t>
            </a: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II. Stupeň – základní, 6. ročník</a:t>
            </a:r>
          </a:p>
          <a:p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Téma: Rovinné obrazce</a:t>
            </a:r>
            <a:r>
              <a:rPr lang="cs-CZ" sz="1600">
                <a:latin typeface="Candara" pitchFamily="34" charset="0"/>
              </a:rPr>
              <a:t> </a:t>
            </a:r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 rovinné obrazce a jejich základní charakteristiky. Pravoúhelníky a rovnoběžníky </a:t>
            </a:r>
          </a:p>
          <a:p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prezentace, společná práce s tabulí</a:t>
            </a:r>
          </a:p>
          <a:p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žák si zopakuje základní poznatky o trojúhelnících z 1. stupně ZŠ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dirty="0"/>
              <a:t>Rovinné obrazce – opakování z 5. ročníku 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50825" y="225425"/>
            <a:ext cx="3805238" cy="7080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u="sng">
                <a:latin typeface="Candara" pitchFamily="34" charset="0"/>
              </a:rPr>
              <a:t>Rovinné obrazce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0825" y="1012825"/>
            <a:ext cx="25781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ndara" pitchFamily="34" charset="0"/>
              </a:rPr>
              <a:t>Trojúhelník</a:t>
            </a:r>
          </a:p>
        </p:txBody>
      </p:sp>
      <p:sp>
        <p:nvSpPr>
          <p:cNvPr id="5" name="Rovnoramenný trojúhelník 4"/>
          <p:cNvSpPr/>
          <p:nvPr/>
        </p:nvSpPr>
        <p:spPr>
          <a:xfrm>
            <a:off x="900113" y="1844675"/>
            <a:ext cx="1511300" cy="143986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325813" y="966788"/>
            <a:ext cx="21272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ndara" pitchFamily="34" charset="0"/>
              </a:rPr>
              <a:t>Obdélník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3489325" y="1989138"/>
            <a:ext cx="1800225" cy="115252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43663" y="933450"/>
            <a:ext cx="1838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ndara" pitchFamily="34" charset="0"/>
              </a:rPr>
              <a:t>Čtverec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-1588" y="3500438"/>
            <a:ext cx="3027363" cy="283845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3 vrcholy</a:t>
            </a:r>
            <a:endParaRPr lang="cs-CZ" sz="3600"/>
          </a:p>
          <a:p>
            <a:endParaRPr lang="cs-CZ" sz="3600"/>
          </a:p>
          <a:p>
            <a:r>
              <a:rPr lang="cs-CZ" sz="3600">
                <a:latin typeface="Candara" pitchFamily="34" charset="0"/>
              </a:rPr>
              <a:t>       Známe</a:t>
            </a:r>
            <a:r>
              <a:rPr lang="cs-CZ" sz="3600"/>
              <a:t>:</a:t>
            </a:r>
          </a:p>
          <a:p>
            <a:r>
              <a:rPr lang="cs-CZ" sz="3600">
                <a:latin typeface="Candara" pitchFamily="34" charset="0"/>
              </a:rPr>
              <a:t>rovnoramenný</a:t>
            </a:r>
          </a:p>
          <a:p>
            <a:r>
              <a:rPr lang="cs-CZ" sz="3600">
                <a:latin typeface="Candara" pitchFamily="34" charset="0"/>
              </a:rPr>
              <a:t>rovnostranný</a:t>
            </a:r>
            <a:r>
              <a:rPr lang="cs-CZ" sz="3600"/>
              <a:t>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95613" y="3517900"/>
            <a:ext cx="2525712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Candara" pitchFamily="34" charset="0"/>
              </a:rPr>
              <a:t>4 vrcholy</a:t>
            </a:r>
          </a:p>
          <a:p>
            <a:r>
              <a:rPr lang="cs-CZ" sz="3600">
                <a:solidFill>
                  <a:srgbClr val="002060"/>
                </a:solidFill>
                <a:latin typeface="Candara" pitchFamily="34" charset="0"/>
              </a:rPr>
              <a:t> 2 protilehlé</a:t>
            </a:r>
          </a:p>
          <a:p>
            <a:r>
              <a:rPr lang="cs-CZ" sz="3600">
                <a:solidFill>
                  <a:srgbClr val="002060"/>
                </a:solidFill>
                <a:latin typeface="Candara" pitchFamily="34" charset="0"/>
              </a:rPr>
              <a:t>strany jsou </a:t>
            </a:r>
          </a:p>
          <a:p>
            <a:r>
              <a:rPr lang="cs-CZ" sz="3600">
                <a:solidFill>
                  <a:srgbClr val="002060"/>
                </a:solidFill>
                <a:latin typeface="Candara" pitchFamily="34" charset="0"/>
              </a:rPr>
              <a:t>shodné a</a:t>
            </a:r>
          </a:p>
          <a:p>
            <a:r>
              <a:rPr lang="cs-CZ" sz="3600">
                <a:solidFill>
                  <a:srgbClr val="002060"/>
                </a:solidFill>
                <a:latin typeface="Candara" pitchFamily="34" charset="0"/>
              </a:rPr>
              <a:t>rovnoběžné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673725" y="3448050"/>
            <a:ext cx="3378200" cy="28622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4 vrcholy</a:t>
            </a:r>
          </a:p>
          <a:p>
            <a:r>
              <a:rPr lang="cs-CZ" sz="3600">
                <a:latin typeface="Candara" pitchFamily="34" charset="0"/>
              </a:rPr>
              <a:t>všechny strany</a:t>
            </a:r>
          </a:p>
          <a:p>
            <a:r>
              <a:rPr lang="cs-CZ" sz="3600">
                <a:latin typeface="Candara" pitchFamily="34" charset="0"/>
              </a:rPr>
              <a:t>shodné a 2</a:t>
            </a:r>
          </a:p>
          <a:p>
            <a:r>
              <a:rPr lang="cs-CZ" sz="3600">
                <a:latin typeface="Candara" pitchFamily="34" charset="0"/>
              </a:rPr>
              <a:t>protilehlé strany</a:t>
            </a:r>
          </a:p>
          <a:p>
            <a:r>
              <a:rPr lang="cs-CZ" sz="3600">
                <a:latin typeface="Candara" pitchFamily="34" charset="0"/>
              </a:rPr>
              <a:t>rovnoběžné</a:t>
            </a:r>
          </a:p>
        </p:txBody>
      </p:sp>
      <p:sp>
        <p:nvSpPr>
          <p:cNvPr id="3" name="Obdélník 2"/>
          <p:cNvSpPr/>
          <p:nvPr/>
        </p:nvSpPr>
        <p:spPr>
          <a:xfrm>
            <a:off x="6905625" y="198913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 animBg="1"/>
      <p:bldP spid="6" grpId="0"/>
      <p:bldP spid="7" grpId="0" animBg="1"/>
      <p:bldP spid="8" grpId="0"/>
      <p:bldP spid="10" grpId="0" animBg="1"/>
      <p:bldP spid="11" grpId="0"/>
      <p:bldP spid="1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0825" y="692150"/>
            <a:ext cx="2816225" cy="70802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ndara" pitchFamily="34" charset="0"/>
              </a:rPr>
              <a:t>Trojúhelníky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0825" y="1557338"/>
            <a:ext cx="8696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- Rovnostranný – má všechny strany shodné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9738" y="2208213"/>
            <a:ext cx="7945437" cy="11906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>
                <a:latin typeface="Candara" pitchFamily="34" charset="0"/>
              </a:rPr>
              <a:t>Rovnoramenný – má shodná ramena</a:t>
            </a:r>
            <a:r>
              <a:rPr lang="cs-CZ" sz="3600"/>
              <a:t> </a:t>
            </a:r>
          </a:p>
          <a:p>
            <a:pPr marL="571500" indent="-571500"/>
            <a:r>
              <a:rPr lang="cs-CZ" sz="3600"/>
              <a:t>    </a:t>
            </a:r>
            <a:r>
              <a:rPr lang="cs-CZ" sz="3600">
                <a:latin typeface="Candara" pitchFamily="34" charset="0"/>
              </a:rPr>
              <a:t>a základna je jiná</a:t>
            </a:r>
          </a:p>
        </p:txBody>
      </p:sp>
      <p:sp>
        <p:nvSpPr>
          <p:cNvPr id="8" name="Rovnoramenný trojúhelník 7"/>
          <p:cNvSpPr/>
          <p:nvPr/>
        </p:nvSpPr>
        <p:spPr>
          <a:xfrm>
            <a:off x="3924300" y="3644900"/>
            <a:ext cx="1727200" cy="2232025"/>
          </a:xfrm>
          <a:prstGeom prst="triangle">
            <a:avLst>
              <a:gd name="adj" fmla="val 5087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798888" y="5854700"/>
            <a:ext cx="3286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507038" y="5876925"/>
            <a:ext cx="319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632325" y="3275013"/>
            <a:ext cx="311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340350" y="4576763"/>
            <a:ext cx="298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963988" y="4576763"/>
            <a:ext cx="312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654550" y="5903913"/>
            <a:ext cx="288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83275" y="3044825"/>
            <a:ext cx="27955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a, b – ramena</a:t>
            </a:r>
          </a:p>
          <a:p>
            <a:r>
              <a:rPr lang="cs-CZ" sz="3600">
                <a:latin typeface="Candara" pitchFamily="34" charset="0"/>
              </a:rPr>
              <a:t>c - základna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84213" y="333375"/>
            <a:ext cx="29400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Pravoúhelníky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68288" y="820738"/>
            <a:ext cx="862012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Každý pravoúhelník má všechny úhly pravé,</a:t>
            </a:r>
          </a:p>
          <a:p>
            <a:r>
              <a:rPr lang="cs-CZ" sz="3600">
                <a:latin typeface="Candara" pitchFamily="34" charset="0"/>
              </a:rPr>
              <a:t>patří sem obdélník a čtverec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7825" y="1916113"/>
            <a:ext cx="8562975" cy="120173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Úhlopříčky v pravoúhelnících se půlí a jsou  </a:t>
            </a:r>
          </a:p>
          <a:p>
            <a:r>
              <a:rPr lang="cs-CZ" sz="3600">
                <a:latin typeface="Candara" pitchFamily="34" charset="0"/>
              </a:rPr>
              <a:t> shodné, ve čtverci jsou také na sebe kolmé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03350" y="4437063"/>
            <a:ext cx="1439863" cy="18716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403350" y="4437063"/>
            <a:ext cx="1439863" cy="1871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03350" y="4437063"/>
            <a:ext cx="1439863" cy="1871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14550" y="5205413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S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239838" y="6308725"/>
            <a:ext cx="327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5684838" y="5940425"/>
            <a:ext cx="327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684463" y="6308725"/>
            <a:ext cx="319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1268413" y="4044950"/>
            <a:ext cx="334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D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698750" y="4044950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7116763" y="5940425"/>
            <a:ext cx="3206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7002463" y="4076700"/>
            <a:ext cx="311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684838" y="4076700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D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48350" y="4581525"/>
            <a:ext cx="1366838" cy="13589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519613" y="4619625"/>
            <a:ext cx="10271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ndara" pitchFamily="34" charset="0"/>
              </a:rPr>
              <a:t>Pravý</a:t>
            </a:r>
          </a:p>
          <a:p>
            <a:r>
              <a:rPr lang="cs-CZ" sz="2800">
                <a:latin typeface="Candara" pitchFamily="34" charset="0"/>
              </a:rPr>
              <a:t>úhel</a:t>
            </a:r>
          </a:p>
        </p:txBody>
      </p:sp>
      <p:cxnSp>
        <p:nvCxnSpPr>
          <p:cNvPr id="30" name="Přímá spojnice 29"/>
          <p:cNvCxnSpPr/>
          <p:nvPr/>
        </p:nvCxnSpPr>
        <p:spPr>
          <a:xfrm>
            <a:off x="5848350" y="4581525"/>
            <a:ext cx="1366838" cy="1358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848350" y="4581525"/>
            <a:ext cx="1366838" cy="1358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Šipka doprava 32"/>
          <p:cNvSpPr/>
          <p:nvPr/>
        </p:nvSpPr>
        <p:spPr>
          <a:xfrm>
            <a:off x="5359400" y="5146675"/>
            <a:ext cx="977900" cy="2428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6659563" y="5041900"/>
            <a:ext cx="342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S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11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7" grpId="0" animBg="1"/>
      <p:bldP spid="19" grpId="0"/>
      <p:bldP spid="33" grpId="0" animBg="1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07963" y="476250"/>
            <a:ext cx="3254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ndara" pitchFamily="34" charset="0"/>
              </a:rPr>
              <a:t>Rovnoběžníky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07963" y="1184275"/>
            <a:ext cx="86455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Patří sem- obdélník a čtverec s pravými úhly</a:t>
            </a:r>
          </a:p>
          <a:p>
            <a:r>
              <a:rPr lang="cs-CZ" sz="3600">
                <a:latin typeface="Candara" pitchFamily="34" charset="0"/>
              </a:rPr>
              <a:t>a kosočtverec a kosodélník – nemají pravé</a:t>
            </a:r>
          </a:p>
          <a:p>
            <a:r>
              <a:rPr lang="cs-CZ" sz="3600">
                <a:latin typeface="Candara" pitchFamily="34" charset="0"/>
              </a:rPr>
              <a:t>úhly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0825" y="2830513"/>
            <a:ext cx="6958013" cy="1754187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Úhlopříčky se půlí v kosodélníku</a:t>
            </a:r>
          </a:p>
          <a:p>
            <a:r>
              <a:rPr lang="cs-CZ" sz="3600">
                <a:latin typeface="Candara" pitchFamily="34" charset="0"/>
              </a:rPr>
              <a:t>a v kosočtverci a v kosočtverci jsou</a:t>
            </a:r>
          </a:p>
          <a:p>
            <a:r>
              <a:rPr lang="cs-CZ" sz="3600">
                <a:latin typeface="Candara" pitchFamily="34" charset="0"/>
              </a:rPr>
              <a:t>na sebe kolmé</a:t>
            </a:r>
          </a:p>
        </p:txBody>
      </p:sp>
      <p:sp>
        <p:nvSpPr>
          <p:cNvPr id="5" name="Kosoúhelník 4"/>
          <p:cNvSpPr/>
          <p:nvPr/>
        </p:nvSpPr>
        <p:spPr>
          <a:xfrm>
            <a:off x="1403350" y="4972050"/>
            <a:ext cx="1728788" cy="1419225"/>
          </a:xfrm>
          <a:prstGeom prst="parallelogram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/>
          </a:p>
        </p:txBody>
      </p:sp>
      <p:sp>
        <p:nvSpPr>
          <p:cNvPr id="6" name="Kosoúhelník 5"/>
          <p:cNvSpPr/>
          <p:nvPr/>
        </p:nvSpPr>
        <p:spPr>
          <a:xfrm>
            <a:off x="5130800" y="5057775"/>
            <a:ext cx="1744663" cy="1346200"/>
          </a:xfrm>
          <a:prstGeom prst="parallelogram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52538" y="6381750"/>
            <a:ext cx="30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17775" y="6391275"/>
            <a:ext cx="3460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 F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968625" y="4584700"/>
            <a:ext cx="327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G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10150" y="6405563"/>
            <a:ext cx="304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E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453188" y="6408738"/>
            <a:ext cx="296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F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624638" y="4602163"/>
            <a:ext cx="3286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G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587500" y="4584700"/>
            <a:ext cx="334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H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359400" y="4614863"/>
            <a:ext cx="334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H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6149975" y="5554663"/>
            <a:ext cx="303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S</a:t>
            </a:r>
          </a:p>
        </p:txBody>
      </p:sp>
      <p:cxnSp>
        <p:nvCxnSpPr>
          <p:cNvPr id="11" name="Přímá spojnice 10"/>
          <p:cNvCxnSpPr>
            <a:stCxn id="8" idx="0"/>
          </p:cNvCxnSpPr>
          <p:nvPr/>
        </p:nvCxnSpPr>
        <p:spPr>
          <a:xfrm flipV="1">
            <a:off x="1404938" y="4953000"/>
            <a:ext cx="1727200" cy="14287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755775" y="4953000"/>
            <a:ext cx="1016000" cy="14287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325688" y="5462588"/>
            <a:ext cx="34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S</a:t>
            </a:r>
          </a:p>
        </p:txBody>
      </p:sp>
      <p:cxnSp>
        <p:nvCxnSpPr>
          <p:cNvPr id="24" name="Přímá spojnice 23"/>
          <p:cNvCxnSpPr/>
          <p:nvPr/>
        </p:nvCxnSpPr>
        <p:spPr>
          <a:xfrm>
            <a:off x="5435600" y="5057775"/>
            <a:ext cx="1081088" cy="1333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130800" y="5057775"/>
            <a:ext cx="1744663" cy="1333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 animBg="1"/>
      <p:bldP spid="8" grpId="0"/>
      <p:bldP spid="9" grpId="0"/>
      <p:bldP spid="10" grpId="0"/>
      <p:bldP spid="16" grpId="0"/>
      <p:bldP spid="17" grpId="0"/>
      <p:bldP spid="18" grpId="0"/>
      <p:bldP spid="19" grpId="0"/>
      <p:bldP spid="26" grpId="0"/>
      <p:bldP spid="27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2"/>
          <p:cNvSpPr txBox="1">
            <a:spLocks noChangeArrowheads="1"/>
          </p:cNvSpPr>
          <p:nvPr/>
        </p:nvSpPr>
        <p:spPr bwMode="auto">
          <a:xfrm>
            <a:off x="630238" y="2636838"/>
            <a:ext cx="775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ndara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Candar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110</TotalTime>
  <Words>221</Words>
  <Application>Microsoft Office PowerPoint</Application>
  <PresentationFormat>On-screen Show (4:3)</PresentationFormat>
  <Paragraphs>93</Paragraphs>
  <Slides>7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8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Rovinné obrazce – opakování z 5. ročníku </vt:lpstr>
      <vt:lpstr>Snímek 2</vt:lpstr>
      <vt:lpstr>Snímek 3</vt:lpstr>
      <vt:lpstr>Snímek 4</vt:lpstr>
      <vt:lpstr>Snímek 5</vt:lpstr>
      <vt:lpstr>Snímek 6</vt:lpstr>
      <vt:lpstr>Použité zdroje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Rovinné obrazce – opakování z 5. ročníku</dc:title>
  <dc:creator>Valued eMachines Customer</dc:creator>
  <cp:lastModifiedBy>DUM</cp:lastModifiedBy>
  <cp:revision>19</cp:revision>
  <dcterms:created xsi:type="dcterms:W3CDTF">2011-10-15T14:45:42Z</dcterms:created>
  <dcterms:modified xsi:type="dcterms:W3CDTF">2012-03-03T17:05:33Z</dcterms:modified>
</cp:coreProperties>
</file>