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8"/>
  </p:notesMasterIdLst>
  <p:sldIdLst>
    <p:sldId id="266" r:id="rId2"/>
    <p:sldId id="256" r:id="rId3"/>
    <p:sldId id="303" r:id="rId4"/>
    <p:sldId id="271" r:id="rId5"/>
    <p:sldId id="268" r:id="rId6"/>
    <p:sldId id="269" r:id="rId7"/>
    <p:sldId id="276" r:id="rId8"/>
    <p:sldId id="260" r:id="rId9"/>
    <p:sldId id="278" r:id="rId10"/>
    <p:sldId id="287" r:id="rId11"/>
    <p:sldId id="286" r:id="rId12"/>
    <p:sldId id="273" r:id="rId13"/>
    <p:sldId id="270" r:id="rId14"/>
    <p:sldId id="294" r:id="rId15"/>
    <p:sldId id="279" r:id="rId16"/>
    <p:sldId id="259" r:id="rId17"/>
    <p:sldId id="280" r:id="rId18"/>
    <p:sldId id="283" r:id="rId19"/>
    <p:sldId id="284" r:id="rId20"/>
    <p:sldId id="292" r:id="rId21"/>
    <p:sldId id="295" r:id="rId22"/>
    <p:sldId id="274" r:id="rId23"/>
    <p:sldId id="258" r:id="rId24"/>
    <p:sldId id="267" r:id="rId25"/>
    <p:sldId id="275" r:id="rId26"/>
    <p:sldId id="296" r:id="rId27"/>
    <p:sldId id="277" r:id="rId28"/>
    <p:sldId id="285" r:id="rId29"/>
    <p:sldId id="282" r:id="rId30"/>
    <p:sldId id="297" r:id="rId31"/>
    <p:sldId id="293" r:id="rId32"/>
    <p:sldId id="299" r:id="rId33"/>
    <p:sldId id="298" r:id="rId34"/>
    <p:sldId id="300" r:id="rId35"/>
    <p:sldId id="301" r:id="rId36"/>
    <p:sldId id="302" r:id="rId3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8842B239-18A7-42C9-B43B-AC2140538EF7}">
          <p14:sldIdLst>
            <p14:sldId id="266"/>
            <p14:sldId id="256"/>
            <p14:sldId id="303"/>
            <p14:sldId id="271"/>
            <p14:sldId id="268"/>
            <p14:sldId id="269"/>
            <p14:sldId id="276"/>
            <p14:sldId id="260"/>
          </p14:sldIdLst>
        </p14:section>
        <p14:section name="Oddíl bez názvu" id="{B66C3BA6-EC46-42FD-8FFF-9A41001BEDAE}">
          <p14:sldIdLst>
            <p14:sldId id="278"/>
            <p14:sldId id="287"/>
            <p14:sldId id="286"/>
            <p14:sldId id="273"/>
            <p14:sldId id="270"/>
            <p14:sldId id="294"/>
            <p14:sldId id="279"/>
            <p14:sldId id="259"/>
            <p14:sldId id="280"/>
            <p14:sldId id="283"/>
            <p14:sldId id="284"/>
            <p14:sldId id="292"/>
            <p14:sldId id="295"/>
            <p14:sldId id="274"/>
            <p14:sldId id="258"/>
            <p14:sldId id="267"/>
            <p14:sldId id="275"/>
            <p14:sldId id="296"/>
            <p14:sldId id="277"/>
            <p14:sldId id="285"/>
            <p14:sldId id="282"/>
            <p14:sldId id="297"/>
            <p14:sldId id="293"/>
            <p14:sldId id="299"/>
            <p14:sldId id="298"/>
            <p14:sldId id="300"/>
            <p14:sldId id="301"/>
            <p14:sldId id="302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410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C9916A1-8EA7-44FA-A324-343B60048963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7BF4D6-16BC-47ED-BE7C-761F6AB153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39733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7BF4D6-16BC-47ED-BE7C-761F6AB1533C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08917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World_largest_deserts.jpg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Baja_California_Desert.jpg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1.xml"/><Relationship Id="rId5" Type="http://schemas.openxmlformats.org/officeDocument/2006/relationships/image" Target="../media/image4.png"/><Relationship Id="rId4" Type="http://schemas.openxmlformats.org/officeDocument/2006/relationships/hyperlink" Target="http://cs.wikipedia.org/wiki/Soubor:NachalParan1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d/d9/KelsoSand.JPG/800px-KelsoSand.JPG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Sandstorm.jpg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://cs.wikipedia.org/wiki/Soubor:Hoggar13.jpg" TargetMode="Externa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DesertPavementMojave2010.JPG" TargetMode="Externa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Libya_5101_Fozzigiaren_Arch_Tadrart_Acacus_Luca_Galuzzi_2007.jpg" TargetMode="Externa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1/13/KharazaArch.jpg/786px-KharazaArch.jpg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hyperlink" Target="http://commons.wikimedia.org/wiki/File:USA_10096-7-8_HDR_Antelope_Canyon_Luca_Galuzzi_2007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Timna_5.JPG" TargetMode="External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Weisse_W%C3%BCste.jpg" TargetMode="External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Dune_en.svg" TargetMode="External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Mesquite_Sand_Dunes.JPG" TargetMode="External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Libya_4985_Tadrart_Acacus_Luca_Galuzzi_2007.jpg" TargetMode="External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Dune_7_in_the_Namib_Desert.jpeg" TargetMode="External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iles_of_Salt_Salar_de_Uyuni_Bolivia_Luca_Galuzzi_2006_a.jpg" TargetMode="External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Salt_crystals_in_death_valley.jpg" TargetMode="External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androse_2004_05.jpg" TargetMode="External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Loess_fg1.jpg" TargetMode="External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863600" y="1628775"/>
            <a:ext cx="7884864" cy="5040313"/>
          </a:xfrm>
        </p:spPr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Název </a:t>
            </a:r>
            <a:r>
              <a:rPr lang="cs-CZ" sz="1800" dirty="0">
                <a:solidFill>
                  <a:schemeClr val="tx2"/>
                </a:solidFill>
                <a:latin typeface="+mj-lt"/>
              </a:rPr>
              <a:t>školy:	Základní škola Městec Králové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800" dirty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+mj-lt"/>
              </a:rPr>
              <a:t>Autor:	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Ing. Eva </a:t>
            </a:r>
            <a:r>
              <a:rPr lang="cs-CZ" sz="1800" dirty="0" err="1" smtClean="0">
                <a:solidFill>
                  <a:schemeClr val="tx2"/>
                </a:solidFill>
                <a:latin typeface="+mj-lt"/>
              </a:rPr>
              <a:t>Khorelová</a:t>
            </a:r>
            <a:endParaRPr lang="cs-CZ" sz="1800" dirty="0" smtClean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800" dirty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+mj-lt"/>
              </a:rPr>
              <a:t>Název:	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VY_32_INOVACE_16_Př9</a:t>
            </a:r>
            <a:endParaRPr lang="cs-CZ" sz="1800" dirty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800" dirty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+mj-lt"/>
              </a:rPr>
              <a:t>Číslo projektu:	CZ.1.07/1.4.00/21.2313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800" dirty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+mj-lt"/>
              </a:rPr>
              <a:t>Téma:	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Přírodopis 9. ročník, Geologické působení větru</a:t>
            </a:r>
            <a:endParaRPr lang="cs-CZ" sz="1800" dirty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800" dirty="0">
              <a:solidFill>
                <a:schemeClr val="tx2"/>
              </a:solidFill>
              <a:latin typeface="+mj-lt"/>
            </a:endParaRPr>
          </a:p>
          <a:p>
            <a:pPr>
              <a:lnSpc>
                <a:spcPct val="90000"/>
              </a:lnSpc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+mj-lt"/>
              </a:rPr>
              <a:t>Anotace:	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Prezentace</a:t>
            </a:r>
            <a:r>
              <a:rPr lang="cs-CZ" sz="1800" dirty="0">
                <a:solidFill>
                  <a:schemeClr val="tx2"/>
                </a:solidFill>
                <a:latin typeface="+mj-lt"/>
              </a:rPr>
              <a:t>, 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sloužící </a:t>
            </a:r>
            <a:r>
              <a:rPr lang="cs-CZ" sz="1800" dirty="0">
                <a:solidFill>
                  <a:schemeClr val="tx2"/>
                </a:solidFill>
                <a:latin typeface="+mj-lt"/>
              </a:rPr>
              <a:t>k 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 objasnění geologického </a:t>
            </a:r>
          </a:p>
          <a:p>
            <a:pPr>
              <a:lnSpc>
                <a:spcPct val="90000"/>
              </a:lnSpc>
              <a:buNone/>
              <a:tabLst>
                <a:tab pos="2332038" algn="l"/>
              </a:tabLst>
            </a:pPr>
            <a:r>
              <a:rPr lang="cs-CZ" sz="1800" dirty="0">
                <a:latin typeface="+mj-lt"/>
              </a:rPr>
              <a:t>	</a:t>
            </a:r>
            <a:r>
              <a:rPr lang="cs-CZ" sz="1800" dirty="0" smtClean="0">
                <a:latin typeface="+mj-lt"/>
              </a:rPr>
              <a:t>	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působení větru,  vzniku pouštních tvarů reliéfu, </a:t>
            </a:r>
          </a:p>
          <a:p>
            <a:pPr>
              <a:lnSpc>
                <a:spcPct val="90000"/>
              </a:lnSpc>
              <a:buNone/>
              <a:tabLst>
                <a:tab pos="2332038" algn="l"/>
              </a:tabLst>
            </a:pPr>
            <a:r>
              <a:rPr lang="cs-CZ" sz="1800" dirty="0">
                <a:latin typeface="+mj-lt"/>
              </a:rPr>
              <a:t>	</a:t>
            </a:r>
            <a:r>
              <a:rPr lang="cs-CZ" sz="1800" dirty="0" smtClean="0">
                <a:latin typeface="+mj-lt"/>
              </a:rPr>
              <a:t>	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k zápisu do sešitů,  procvičení 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učiva.</a:t>
            </a:r>
            <a:endParaRPr lang="cs-CZ" sz="1800" dirty="0" smtClean="0">
              <a:solidFill>
                <a:schemeClr val="tx2"/>
              </a:solidFill>
              <a:latin typeface="+mj-lt"/>
            </a:endParaRPr>
          </a:p>
          <a:p>
            <a:pPr>
              <a:lnSpc>
                <a:spcPct val="90000"/>
              </a:lnSpc>
              <a:buNone/>
              <a:tabLst>
                <a:tab pos="2332038" algn="l"/>
              </a:tabLst>
            </a:pPr>
            <a:endParaRPr lang="cs-CZ" sz="1800" dirty="0" smtClean="0">
              <a:solidFill>
                <a:schemeClr val="tx2"/>
              </a:solidFill>
              <a:latin typeface="+mj-lt"/>
            </a:endParaRPr>
          </a:p>
          <a:p>
            <a:pPr>
              <a:lnSpc>
                <a:spcPct val="90000"/>
              </a:lnSpc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Datum </a:t>
            </a:r>
            <a:r>
              <a:rPr lang="cs-CZ" sz="1800" dirty="0">
                <a:solidFill>
                  <a:schemeClr val="tx2"/>
                </a:solidFill>
                <a:latin typeface="+mj-lt"/>
              </a:rPr>
              <a:t>dokončení:	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10. 2. 2012</a:t>
            </a:r>
            <a:endParaRPr lang="cs-CZ" sz="1800" dirty="0">
              <a:solidFill>
                <a:schemeClr val="tx2"/>
              </a:solidFill>
              <a:latin typeface="+mj-lt"/>
            </a:endParaRPr>
          </a:p>
        </p:txBody>
      </p:sp>
      <p:pic>
        <p:nvPicPr>
          <p:cNvPr id="2051" name="Picture 4"/>
          <p:cNvPicPr>
            <a:picLocks noGrp="1" noChangeAspect="1" noChangeArrowheads="1"/>
          </p:cNvPicPr>
          <p:nvPr>
            <p:ph type="title" idx="4294967295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67544" y="260648"/>
            <a:ext cx="8280400" cy="1143000"/>
          </a:xfrm>
          <a:noFill/>
          <a:ln/>
        </p:spPr>
      </p:pic>
    </p:spTree>
    <p:extLst>
      <p:ext uri="{BB962C8B-B14F-4D97-AF65-F5344CB8AC3E}">
        <p14:creationId xmlns:p14="http://schemas.microsoft.com/office/powerpoint/2010/main" val="1931031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3717032"/>
            <a:ext cx="8458200" cy="1222375"/>
          </a:xfrm>
        </p:spPr>
        <p:txBody>
          <a:bodyPr>
            <a:normAutofit/>
          </a:bodyPr>
          <a:lstStyle/>
          <a:p>
            <a:r>
              <a:rPr lang="cs-CZ" sz="4800" dirty="0" smtClean="0"/>
              <a:t>Geologické působení větru</a:t>
            </a:r>
            <a:endParaRPr lang="cs-CZ" sz="4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5373216"/>
            <a:ext cx="8458200" cy="914400"/>
          </a:xfrm>
        </p:spPr>
        <p:txBody>
          <a:bodyPr/>
          <a:lstStyle/>
          <a:p>
            <a:r>
              <a:rPr lang="cs-CZ" dirty="0" smtClean="0"/>
              <a:t>Prezentace pro výuku přírodopisu v 9. ročníku</a:t>
            </a:r>
          </a:p>
          <a:p>
            <a:r>
              <a:rPr lang="cs-CZ" dirty="0" smtClean="0"/>
              <a:t>10. 2. 2012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6888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1165766"/>
            <a:ext cx="8157592" cy="1152128"/>
          </a:xfrm>
          <a:solidFill>
            <a:schemeClr val="accent1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pPr algn="ctr">
              <a:defRPr/>
            </a:pPr>
            <a:r>
              <a:rPr lang="cs-CZ" sz="4000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Vysvětlivky k pomocným symbolům:</a:t>
            </a:r>
            <a:endParaRPr lang="cs-CZ" sz="4000" b="1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pic>
        <p:nvPicPr>
          <p:cNvPr id="5123" name="Picture 3"/>
          <p:cNvPicPr>
            <a:picLocks noGrp="1" noChangeAspect="1" noChangeArrowheads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60310" y="4149080"/>
            <a:ext cx="903287" cy="901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8900" y="2340905"/>
            <a:ext cx="1368152" cy="1368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400989" y="3024981"/>
            <a:ext cx="4176712" cy="36988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dirty="0">
                <a:latin typeface="+mj-lt"/>
              </a:rPr>
              <a:t>Určeno k zápisu do sešitů.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332306" y="4437112"/>
            <a:ext cx="4392612" cy="36988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dirty="0">
                <a:latin typeface="+mj-lt"/>
              </a:rPr>
              <a:t>Určeno k přemýšlení, řešení problému.</a:t>
            </a:r>
          </a:p>
        </p:txBody>
      </p:sp>
    </p:spTree>
    <p:extLst>
      <p:ext uri="{BB962C8B-B14F-4D97-AF65-F5344CB8AC3E}">
        <p14:creationId xmlns:p14="http://schemas.microsoft.com/office/powerpoint/2010/main" val="1579167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59553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VÍTR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052736"/>
            <a:ext cx="8352928" cy="5472608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3400" dirty="0" smtClean="0"/>
              <a:t>V </a:t>
            </a:r>
            <a:r>
              <a:rPr lang="cs-CZ" sz="3400" b="1" dirty="0" smtClean="0">
                <a:solidFill>
                  <a:srgbClr val="7030A0"/>
                </a:solidFill>
              </a:rPr>
              <a:t>pouštních oblastech </a:t>
            </a:r>
            <a:r>
              <a:rPr lang="cs-CZ" sz="3400" dirty="0" smtClean="0"/>
              <a:t>bez rostlinného pokryvu se nejvíce projevuje erozní činnost větru. </a:t>
            </a:r>
          </a:p>
          <a:p>
            <a:pPr>
              <a:buFont typeface="Wingdings" pitchFamily="2" charset="2"/>
              <a:buChar char="§"/>
            </a:pPr>
            <a:r>
              <a:rPr lang="cs-CZ" sz="3400" dirty="0" smtClean="0"/>
              <a:t>Vítr úlomky </a:t>
            </a:r>
            <a:r>
              <a:rPr lang="cs-CZ" sz="3400" dirty="0" smtClean="0">
                <a:solidFill>
                  <a:srgbClr val="7030A0"/>
                </a:solidFill>
              </a:rPr>
              <a:t>odnáší, třídí a obrušuje </a:t>
            </a:r>
            <a:r>
              <a:rPr lang="cs-CZ" sz="3400" dirty="0" smtClean="0"/>
              <a:t>jimi okolní horniny.</a:t>
            </a:r>
          </a:p>
          <a:p>
            <a:pPr>
              <a:buFont typeface="Wingdings" pitchFamily="2" charset="2"/>
              <a:buChar char="§"/>
            </a:pPr>
            <a:r>
              <a:rPr lang="cs-CZ" sz="3400" b="1" dirty="0" smtClean="0">
                <a:solidFill>
                  <a:srgbClr val="7030A0"/>
                </a:solidFill>
              </a:rPr>
              <a:t>Rušivou</a:t>
            </a:r>
            <a:r>
              <a:rPr lang="cs-CZ" sz="3400" dirty="0" smtClean="0"/>
              <a:t> činností větru vznikají </a:t>
            </a:r>
            <a:r>
              <a:rPr lang="cs-CZ" sz="3400" dirty="0" smtClean="0">
                <a:solidFill>
                  <a:srgbClr val="7030A0"/>
                </a:solidFill>
              </a:rPr>
              <a:t>skalní okna, brány, hřibovité skály, pouštní dlažba.</a:t>
            </a:r>
          </a:p>
          <a:p>
            <a:pPr>
              <a:buFont typeface="Wingdings" pitchFamily="2" charset="2"/>
              <a:buChar char="§"/>
            </a:pPr>
            <a:r>
              <a:rPr lang="cs-CZ" sz="3400" b="1" dirty="0" smtClean="0">
                <a:solidFill>
                  <a:srgbClr val="7030A0"/>
                </a:solidFill>
              </a:rPr>
              <a:t>Tvořivou</a:t>
            </a:r>
            <a:r>
              <a:rPr lang="cs-CZ" sz="3400" dirty="0" smtClean="0"/>
              <a:t> činností vznikají </a:t>
            </a:r>
            <a:r>
              <a:rPr lang="cs-CZ" sz="3400" dirty="0" smtClean="0">
                <a:solidFill>
                  <a:srgbClr val="7030A0"/>
                </a:solidFill>
              </a:rPr>
              <a:t>duny, sprašové nánosy</a:t>
            </a:r>
            <a:r>
              <a:rPr lang="cs-CZ" sz="3400" dirty="0" smtClean="0"/>
              <a:t>, </a:t>
            </a:r>
            <a:r>
              <a:rPr lang="cs-CZ" sz="3400" dirty="0">
                <a:solidFill>
                  <a:srgbClr val="7030A0"/>
                </a:solidFill>
              </a:rPr>
              <a:t>výkvěty </a:t>
            </a:r>
            <a:r>
              <a:rPr lang="cs-CZ" sz="3400" dirty="0" smtClean="0">
                <a:solidFill>
                  <a:srgbClr val="7030A0"/>
                </a:solidFill>
              </a:rPr>
              <a:t>solí.</a:t>
            </a:r>
            <a:endParaRPr lang="cs-CZ" sz="3400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769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256977"/>
            <a:ext cx="7609936" cy="44644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5536" y="399830"/>
            <a:ext cx="7560840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Největší pouště světa – </a:t>
            </a:r>
            <a:r>
              <a:rPr lang="cs-CZ" sz="3200" i="1" dirty="0" smtClean="0"/>
              <a:t>pojmenujte je:</a:t>
            </a:r>
            <a:endParaRPr lang="cs-CZ" sz="3200" i="1" dirty="0"/>
          </a:p>
        </p:txBody>
      </p:sp>
      <p:sp>
        <p:nvSpPr>
          <p:cNvPr id="5" name="Obdélník 4"/>
          <p:cNvSpPr/>
          <p:nvPr/>
        </p:nvSpPr>
        <p:spPr>
          <a:xfrm>
            <a:off x="395536" y="6204505"/>
            <a:ext cx="525658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1200" dirty="0" smtClean="0">
                <a:solidFill>
                  <a:prstClr val="black"/>
                </a:solidFill>
              </a:rPr>
              <a:t>Jkan997. [</a:t>
            </a:r>
            <a:r>
              <a:rPr lang="cs-CZ" sz="1200" dirty="0">
                <a:solidFill>
                  <a:prstClr val="black"/>
                </a:solidFill>
              </a:rPr>
              <a:t>cit. </a:t>
            </a:r>
            <a:r>
              <a:rPr lang="cs-CZ" sz="1200" dirty="0" smtClean="0">
                <a:solidFill>
                  <a:prstClr val="black"/>
                </a:solidFill>
              </a:rPr>
              <a:t>2012-02-06]. Dostupné </a:t>
            </a:r>
            <a:r>
              <a:rPr lang="cs-CZ" sz="1200" dirty="0">
                <a:solidFill>
                  <a:prstClr val="black"/>
                </a:solidFill>
              </a:rPr>
              <a:t>pod licencí </a:t>
            </a:r>
            <a:r>
              <a:rPr lang="cs-CZ" sz="1200" dirty="0" err="1">
                <a:solidFill>
                  <a:prstClr val="black"/>
                </a:solidFill>
              </a:rPr>
              <a:t>Creative</a:t>
            </a:r>
            <a:r>
              <a:rPr lang="cs-CZ" sz="1200" dirty="0">
                <a:solidFill>
                  <a:prstClr val="black"/>
                </a:solidFill>
              </a:rPr>
              <a:t> </a:t>
            </a:r>
            <a:r>
              <a:rPr lang="cs-CZ" sz="1200" dirty="0" err="1">
                <a:solidFill>
                  <a:prstClr val="black"/>
                </a:solidFill>
              </a:rPr>
              <a:t>Commons</a:t>
            </a:r>
            <a:r>
              <a:rPr lang="cs-CZ" sz="1200" dirty="0">
                <a:solidFill>
                  <a:prstClr val="black"/>
                </a:solidFill>
              </a:rPr>
              <a:t> na </a:t>
            </a:r>
            <a:r>
              <a:rPr lang="cs-CZ" sz="1200" dirty="0" smtClean="0">
                <a:solidFill>
                  <a:prstClr val="black"/>
                </a:solidFill>
              </a:rPr>
              <a:t>www:</a:t>
            </a:r>
            <a:endParaRPr lang="cs-CZ" sz="1200" dirty="0">
              <a:solidFill>
                <a:prstClr val="black"/>
              </a:solidFill>
            </a:endParaRPr>
          </a:p>
          <a:p>
            <a:pPr lvl="0"/>
            <a:r>
              <a:rPr lang="cs-CZ" sz="1200" dirty="0">
                <a:hlinkClick r:id="rId3"/>
              </a:rPr>
              <a:t>http://en.wikipedia.org/wiki/File:World_largest_deserts.jpg</a:t>
            </a:r>
            <a:endParaRPr lang="cs-CZ" sz="1200" dirty="0">
              <a:solidFill>
                <a:prstClr val="black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220393" y="3044477"/>
            <a:ext cx="1882612" cy="369332"/>
          </a:xfrm>
          <a:prstGeom prst="rect">
            <a:avLst/>
          </a:prstGeom>
          <a:solidFill>
            <a:srgbClr val="FFC000"/>
          </a:solidFill>
        </p:spPr>
        <p:txBody>
          <a:bodyPr wrap="square">
            <a:spAutoFit/>
          </a:bodyPr>
          <a:lstStyle/>
          <a:p>
            <a:r>
              <a:rPr lang="cs-CZ" dirty="0" smtClean="0"/>
              <a:t>Sahara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7235256" y="2420888"/>
            <a:ext cx="1867749" cy="369332"/>
          </a:xfrm>
          <a:prstGeom prst="rect">
            <a:avLst/>
          </a:prstGeom>
          <a:solidFill>
            <a:srgbClr val="FFC000"/>
          </a:solidFill>
        </p:spPr>
        <p:txBody>
          <a:bodyPr wrap="square">
            <a:spAutoFit/>
          </a:bodyPr>
          <a:lstStyle/>
          <a:p>
            <a:r>
              <a:rPr lang="cs-CZ" dirty="0" err="1" smtClean="0"/>
              <a:t>Dahná</a:t>
            </a:r>
            <a:r>
              <a:rPr lang="cs-CZ" dirty="0" smtClean="0"/>
              <a:t>, </a:t>
            </a:r>
            <a:r>
              <a:rPr lang="cs-CZ" dirty="0" err="1" smtClean="0"/>
              <a:t>Nafúd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7220394" y="4808534"/>
            <a:ext cx="1882612" cy="369332"/>
          </a:xfrm>
          <a:prstGeom prst="rect">
            <a:avLst/>
          </a:prstGeom>
          <a:solidFill>
            <a:srgbClr val="FFC000"/>
          </a:solidFill>
        </p:spPr>
        <p:txBody>
          <a:bodyPr wrap="square">
            <a:spAutoFit/>
          </a:bodyPr>
          <a:lstStyle/>
          <a:p>
            <a:r>
              <a:rPr lang="cs-CZ" dirty="0" smtClean="0"/>
              <a:t>Velká Viktoriina 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7210124" y="6066005"/>
            <a:ext cx="1933876" cy="646331"/>
          </a:xfrm>
          <a:prstGeom prst="rect">
            <a:avLst/>
          </a:prstGeom>
          <a:solidFill>
            <a:srgbClr val="FFC000"/>
          </a:solidFill>
        </p:spPr>
        <p:txBody>
          <a:bodyPr wrap="square">
            <a:spAutoFit/>
          </a:bodyPr>
          <a:lstStyle/>
          <a:p>
            <a:r>
              <a:rPr lang="cs-CZ" dirty="0" smtClean="0"/>
              <a:t>Patagonská tabule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7193913" y="1158369"/>
            <a:ext cx="1887285" cy="646331"/>
          </a:xfrm>
          <a:prstGeom prst="rect">
            <a:avLst/>
          </a:prstGeom>
          <a:solidFill>
            <a:srgbClr val="FFC000"/>
          </a:solidFill>
        </p:spPr>
        <p:txBody>
          <a:bodyPr wrap="square">
            <a:spAutoFit/>
          </a:bodyPr>
          <a:lstStyle/>
          <a:p>
            <a:r>
              <a:rPr lang="cs-CZ" dirty="0" smtClean="0"/>
              <a:t>Mohavská, Sonorská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7224988" y="1867638"/>
            <a:ext cx="1919012" cy="369332"/>
          </a:xfrm>
          <a:prstGeom prst="rect">
            <a:avLst/>
          </a:prstGeom>
          <a:solidFill>
            <a:srgbClr val="FFC000"/>
          </a:solidFill>
        </p:spPr>
        <p:txBody>
          <a:bodyPr wrap="square">
            <a:spAutoFit/>
          </a:bodyPr>
          <a:lstStyle/>
          <a:p>
            <a:r>
              <a:rPr lang="cs-CZ" dirty="0" smtClean="0"/>
              <a:t>Gobi, Taklamakan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7198586" y="3597976"/>
            <a:ext cx="1882612" cy="369332"/>
          </a:xfrm>
          <a:prstGeom prst="rect">
            <a:avLst/>
          </a:prstGeom>
          <a:solidFill>
            <a:srgbClr val="FFC000"/>
          </a:solidFill>
        </p:spPr>
        <p:txBody>
          <a:bodyPr wrap="square">
            <a:spAutoFit/>
          </a:bodyPr>
          <a:lstStyle/>
          <a:p>
            <a:r>
              <a:rPr lang="cs-CZ" dirty="0" err="1" smtClean="0"/>
              <a:t>Namib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7210124" y="5476582"/>
            <a:ext cx="1882612" cy="369332"/>
          </a:xfrm>
          <a:prstGeom prst="rect">
            <a:avLst/>
          </a:prstGeom>
          <a:solidFill>
            <a:srgbClr val="FFC000"/>
          </a:solidFill>
        </p:spPr>
        <p:txBody>
          <a:bodyPr wrap="square">
            <a:spAutoFit/>
          </a:bodyPr>
          <a:lstStyle/>
          <a:p>
            <a:r>
              <a:rPr lang="cs-CZ" dirty="0" err="1" smtClean="0"/>
              <a:t>Atacama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7210124" y="4133889"/>
            <a:ext cx="1904737" cy="369332"/>
          </a:xfrm>
          <a:prstGeom prst="rect">
            <a:avLst/>
          </a:prstGeom>
          <a:solidFill>
            <a:srgbClr val="FFC000"/>
          </a:solidFill>
        </p:spPr>
        <p:txBody>
          <a:bodyPr wrap="square">
            <a:spAutoFit/>
          </a:bodyPr>
          <a:lstStyle/>
          <a:p>
            <a:r>
              <a:rPr lang="cs-CZ" dirty="0" smtClean="0"/>
              <a:t>Kalahari</a:t>
            </a:r>
            <a:endParaRPr lang="cs-CZ" dirty="0"/>
          </a:p>
        </p:txBody>
      </p:sp>
      <p:cxnSp>
        <p:nvCxnSpPr>
          <p:cNvPr id="3" name="Přímá spojnice se šipkou 2"/>
          <p:cNvCxnSpPr/>
          <p:nvPr/>
        </p:nvCxnSpPr>
        <p:spPr>
          <a:xfrm flipH="1">
            <a:off x="4079279" y="3329071"/>
            <a:ext cx="3202160" cy="268905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>
            <a:stCxn id="13" idx="1"/>
          </p:cNvCxnSpPr>
          <p:nvPr/>
        </p:nvCxnSpPr>
        <p:spPr>
          <a:xfrm flipH="1">
            <a:off x="4079278" y="3782642"/>
            <a:ext cx="3119308" cy="635841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>
            <a:stCxn id="15" idx="1"/>
          </p:cNvCxnSpPr>
          <p:nvPr/>
        </p:nvCxnSpPr>
        <p:spPr>
          <a:xfrm flipH="1">
            <a:off x="4297996" y="4318555"/>
            <a:ext cx="2912128" cy="199857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 flipV="1">
            <a:off x="6660232" y="4653136"/>
            <a:ext cx="621207" cy="352621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 flipV="1">
            <a:off x="2339752" y="4518412"/>
            <a:ext cx="4924598" cy="1142836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H="1" flipV="1">
            <a:off x="2411760" y="5177866"/>
            <a:ext cx="4852589" cy="1057614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 flipH="1">
            <a:off x="4838054" y="2776520"/>
            <a:ext cx="2457210" cy="535913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 flipH="1">
            <a:off x="5868144" y="2069641"/>
            <a:ext cx="1381374" cy="855303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 flipH="1">
            <a:off x="1331640" y="1531098"/>
            <a:ext cx="5932710" cy="1698045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1990" y="82905"/>
            <a:ext cx="901700" cy="90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344438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0125" y="571500"/>
            <a:ext cx="714375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00125" y="6235091"/>
            <a:ext cx="7143749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1200" dirty="0" smtClean="0">
                <a:solidFill>
                  <a:prstClr val="black"/>
                </a:solidFill>
              </a:rPr>
              <a:t>Tomas </a:t>
            </a:r>
            <a:r>
              <a:rPr lang="cs-CZ" sz="1200" dirty="0" err="1" smtClean="0">
                <a:solidFill>
                  <a:prstClr val="black"/>
                </a:solidFill>
              </a:rPr>
              <a:t>Castelazo</a:t>
            </a:r>
            <a:r>
              <a:rPr lang="cs-CZ" sz="1200" dirty="0" smtClean="0">
                <a:solidFill>
                  <a:prstClr val="black"/>
                </a:solidFill>
              </a:rPr>
              <a:t>.  [cit</a:t>
            </a:r>
            <a:r>
              <a:rPr lang="cs-CZ" sz="1200" dirty="0">
                <a:solidFill>
                  <a:prstClr val="black"/>
                </a:solidFill>
              </a:rPr>
              <a:t>. </a:t>
            </a:r>
            <a:r>
              <a:rPr lang="cs-CZ" sz="1200" dirty="0" smtClean="0">
                <a:solidFill>
                  <a:prstClr val="black"/>
                </a:solidFill>
              </a:rPr>
              <a:t>2012-02-06]. Dostupné </a:t>
            </a:r>
            <a:r>
              <a:rPr lang="cs-CZ" sz="1200" dirty="0">
                <a:solidFill>
                  <a:prstClr val="black"/>
                </a:solidFill>
              </a:rPr>
              <a:t>pod licencí </a:t>
            </a:r>
            <a:r>
              <a:rPr lang="cs-CZ" sz="1200" dirty="0" err="1">
                <a:solidFill>
                  <a:prstClr val="black"/>
                </a:solidFill>
              </a:rPr>
              <a:t>Creative</a:t>
            </a:r>
            <a:r>
              <a:rPr lang="cs-CZ" sz="1200" dirty="0">
                <a:solidFill>
                  <a:prstClr val="black"/>
                </a:solidFill>
              </a:rPr>
              <a:t> </a:t>
            </a:r>
            <a:r>
              <a:rPr lang="cs-CZ" sz="1200" dirty="0" err="1">
                <a:solidFill>
                  <a:prstClr val="black"/>
                </a:solidFill>
              </a:rPr>
              <a:t>Commons</a:t>
            </a:r>
            <a:r>
              <a:rPr lang="cs-CZ" sz="1200" dirty="0">
                <a:solidFill>
                  <a:prstClr val="black"/>
                </a:solidFill>
              </a:rPr>
              <a:t> na </a:t>
            </a:r>
            <a:r>
              <a:rPr lang="cs-CZ" sz="1200" dirty="0" smtClean="0">
                <a:solidFill>
                  <a:prstClr val="black"/>
                </a:solidFill>
              </a:rPr>
              <a:t>www:</a:t>
            </a:r>
            <a:endParaRPr lang="cs-CZ" sz="1200" dirty="0">
              <a:solidFill>
                <a:prstClr val="black"/>
              </a:solidFill>
            </a:endParaRPr>
          </a:p>
          <a:p>
            <a:pPr lvl="0"/>
            <a:r>
              <a:rPr lang="cs-CZ" sz="1200" dirty="0">
                <a:hlinkClick r:id="rId3"/>
              </a:rPr>
              <a:t>http://en.wikipedia.org/wiki/File:Baja_California_Desert.jpg</a:t>
            </a:r>
            <a:endParaRPr lang="cs-CZ" sz="1200" dirty="0">
              <a:solidFill>
                <a:prstClr val="black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0" y="188640"/>
            <a:ext cx="7848873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Kamenitá poušť s kaktusy </a:t>
            </a:r>
            <a:r>
              <a:rPr lang="cs-CZ" sz="3200" b="1" dirty="0" err="1"/>
              <a:t>saguaro</a:t>
            </a:r>
            <a:r>
              <a:rPr lang="cs-CZ" sz="3200" b="1" dirty="0"/>
              <a:t> </a:t>
            </a:r>
            <a:r>
              <a:rPr lang="cs-CZ" sz="3200" b="1" dirty="0" smtClean="0"/>
              <a:t>- </a:t>
            </a:r>
            <a:r>
              <a:rPr lang="cs-CZ" sz="3200" b="1" dirty="0"/>
              <a:t>Mexiko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7207770" y="1052736"/>
            <a:ext cx="1872208" cy="1938992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Popište, jak se rostliny přizpůsobily životu v poušti.</a:t>
            </a:r>
            <a:endParaRPr lang="cs-CZ" sz="2400" i="1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42300" y="85268"/>
            <a:ext cx="901700" cy="90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8569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571500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62000" y="188640"/>
            <a:ext cx="7620000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/>
              <a:t>Vádí v poušti Negev </a:t>
            </a:r>
            <a:r>
              <a:rPr lang="cs-CZ" sz="3200" b="1" dirty="0" smtClean="0"/>
              <a:t>– Izrael</a:t>
            </a:r>
            <a:endParaRPr lang="cs-CZ" sz="3200" dirty="0"/>
          </a:p>
        </p:txBody>
      </p:sp>
      <p:sp>
        <p:nvSpPr>
          <p:cNvPr id="3" name="Obdélník 2"/>
          <p:cNvSpPr/>
          <p:nvPr/>
        </p:nvSpPr>
        <p:spPr>
          <a:xfrm>
            <a:off x="762000" y="6310909"/>
            <a:ext cx="76200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1200" dirty="0" smtClean="0">
                <a:solidFill>
                  <a:prstClr val="black"/>
                </a:solidFill>
              </a:rPr>
              <a:t>Wilson44691</a:t>
            </a:r>
            <a:r>
              <a:rPr lang="cs-CZ" sz="1200" dirty="0">
                <a:solidFill>
                  <a:prstClr val="black"/>
                </a:solidFill>
              </a:rPr>
              <a:t>.</a:t>
            </a:r>
            <a:r>
              <a:rPr lang="cs-CZ" sz="1200" dirty="0" smtClean="0">
                <a:solidFill>
                  <a:prstClr val="black"/>
                </a:solidFill>
              </a:rPr>
              <a:t> </a:t>
            </a:r>
            <a:r>
              <a:rPr lang="cs-CZ" sz="1200" dirty="0">
                <a:solidFill>
                  <a:prstClr val="black"/>
                </a:solidFill>
              </a:rPr>
              <a:t>[cit. 2012-02-06</a:t>
            </a:r>
            <a:r>
              <a:rPr lang="cs-CZ" sz="1200" dirty="0" smtClean="0">
                <a:solidFill>
                  <a:prstClr val="black"/>
                </a:solidFill>
              </a:rPr>
              <a:t>].  Dostupné </a:t>
            </a:r>
            <a:r>
              <a:rPr lang="cs-CZ" sz="1200" dirty="0">
                <a:solidFill>
                  <a:prstClr val="black"/>
                </a:solidFill>
              </a:rPr>
              <a:t>na </a:t>
            </a:r>
            <a:r>
              <a:rPr lang="cs-CZ" sz="1200" dirty="0" smtClean="0">
                <a:solidFill>
                  <a:prstClr val="black"/>
                </a:solidFill>
              </a:rPr>
              <a:t>www:</a:t>
            </a:r>
            <a:endParaRPr lang="cs-CZ" sz="1200" dirty="0">
              <a:solidFill>
                <a:prstClr val="black"/>
              </a:solidFill>
            </a:endParaRPr>
          </a:p>
          <a:p>
            <a:pPr lvl="0"/>
            <a:r>
              <a:rPr lang="cs-CZ" sz="1200" dirty="0">
                <a:hlinkClick r:id="rId4"/>
              </a:rPr>
              <a:t>http://cs.wikipedia.org/wiki/Soubor:NachalParan1.jpg</a:t>
            </a:r>
            <a:endParaRPr lang="cs-CZ" sz="1200" dirty="0">
              <a:solidFill>
                <a:prstClr val="black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996608" y="1069285"/>
            <a:ext cx="1800200" cy="830997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Vysvětlete tento pojem.</a:t>
            </a:r>
            <a:endParaRPr lang="cs-CZ" sz="2400" i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1150" y="188640"/>
            <a:ext cx="901700" cy="90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8341553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571500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762000" y="6334385"/>
            <a:ext cx="789795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Wilson44691J. [cit</a:t>
            </a:r>
            <a:r>
              <a:rPr lang="cs-CZ" sz="1200" dirty="0"/>
              <a:t>. 2012-01-18</a:t>
            </a:r>
            <a:r>
              <a:rPr lang="cs-CZ" sz="1200" dirty="0" smtClean="0"/>
              <a:t>].  Dostupné </a:t>
            </a:r>
            <a:r>
              <a:rPr lang="cs-CZ" sz="1200" dirty="0"/>
              <a:t>na www: </a:t>
            </a:r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upload.wikimedia.org/wikipedia/commons/thumb/d/d9/KelsoSand.JPG/800px-KelsoSand.JPG</a:t>
            </a:r>
            <a:r>
              <a:rPr lang="cs-CZ" sz="1200" dirty="0" smtClean="0"/>
              <a:t> </a:t>
            </a:r>
            <a:endParaRPr lang="cs-CZ" sz="1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62000" y="188640"/>
            <a:ext cx="7620000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200" b="1" dirty="0"/>
              <a:t>Pohyb písku způsobený větrem - Kalifornie</a:t>
            </a:r>
          </a:p>
        </p:txBody>
      </p:sp>
    </p:spTree>
    <p:extLst>
      <p:ext uri="{BB962C8B-B14F-4D97-AF65-F5344CB8AC3E}">
        <p14:creationId xmlns:p14="http://schemas.microsoft.com/office/powerpoint/2010/main" val="478300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409" y="773415"/>
            <a:ext cx="8133181" cy="5418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05409" y="6195160"/>
            <a:ext cx="813318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1200" dirty="0" err="1"/>
              <a:t>Corporal</a:t>
            </a:r>
            <a:r>
              <a:rPr lang="cs-CZ" sz="1200" dirty="0"/>
              <a:t> </a:t>
            </a:r>
            <a:r>
              <a:rPr lang="cs-CZ" sz="1200" dirty="0" err="1"/>
              <a:t>Alicia</a:t>
            </a:r>
            <a:r>
              <a:rPr lang="cs-CZ" sz="1200" dirty="0"/>
              <a:t> M. </a:t>
            </a:r>
            <a:r>
              <a:rPr lang="cs-CZ" sz="1200" dirty="0" err="1"/>
              <a:t>Garcia</a:t>
            </a:r>
            <a:r>
              <a:rPr lang="cs-CZ" sz="1200" dirty="0"/>
              <a:t>, U.S. Marine </a:t>
            </a:r>
            <a:r>
              <a:rPr lang="cs-CZ" sz="1200" dirty="0" err="1"/>
              <a:t>Corps</a:t>
            </a:r>
            <a:r>
              <a:rPr lang="cs-CZ" sz="1200" dirty="0" smtClean="0"/>
              <a:t>.</a:t>
            </a:r>
            <a:r>
              <a:rPr lang="cs-CZ" sz="1200" dirty="0" smtClean="0">
                <a:solidFill>
                  <a:prstClr val="black"/>
                </a:solidFill>
              </a:rPr>
              <a:t> </a:t>
            </a:r>
            <a:r>
              <a:rPr lang="cs-CZ" sz="1200" dirty="0">
                <a:solidFill>
                  <a:prstClr val="black"/>
                </a:solidFill>
              </a:rPr>
              <a:t>[cit. </a:t>
            </a:r>
            <a:r>
              <a:rPr lang="cs-CZ" sz="1200" dirty="0" smtClean="0">
                <a:solidFill>
                  <a:prstClr val="black"/>
                </a:solidFill>
              </a:rPr>
              <a:t>2012-02-10]. Dostupné </a:t>
            </a:r>
            <a:r>
              <a:rPr lang="cs-CZ" sz="1200" dirty="0">
                <a:solidFill>
                  <a:prstClr val="black"/>
                </a:solidFill>
              </a:rPr>
              <a:t>na www:</a:t>
            </a:r>
          </a:p>
          <a:p>
            <a:pPr lvl="0"/>
            <a:r>
              <a:rPr lang="cs-CZ" sz="1200" dirty="0">
                <a:hlinkClick r:id="rId3"/>
              </a:rPr>
              <a:t>http://en.wikipedia.org/wiki/File:Sandstorm.jpg</a:t>
            </a:r>
            <a:endParaRPr lang="cs-CZ" sz="1200" dirty="0">
              <a:solidFill>
                <a:prstClr val="black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5409" y="188640"/>
            <a:ext cx="8133181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2800" b="1"/>
            </a:lvl1pPr>
          </a:lstStyle>
          <a:p>
            <a:pPr algn="ctr"/>
            <a:r>
              <a:rPr lang="cs-CZ" sz="3200" dirty="0"/>
              <a:t>Písečná bouře - Irák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7236296" y="908720"/>
            <a:ext cx="1907704" cy="2308324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Jak se obyvatelé pouští chrání před písečnými bouřemi?</a:t>
            </a:r>
            <a:endParaRPr lang="cs-CZ" sz="2400" i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60556" y="30177"/>
            <a:ext cx="901700" cy="90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125528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852936"/>
            <a:ext cx="8686800" cy="841248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7030A0"/>
                </a:solidFill>
              </a:rPr>
              <a:t>RUŠIVÁ ČINNOST VĚTRU</a:t>
            </a:r>
            <a:endParaRPr lang="cs-CZ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8166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Pouštní dlažba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3600" dirty="0" smtClean="0"/>
              <a:t>častá </a:t>
            </a:r>
            <a:r>
              <a:rPr lang="cs-CZ" sz="3600" dirty="0"/>
              <a:t>na Sinajském </a:t>
            </a:r>
            <a:r>
              <a:rPr lang="cs-CZ" sz="3600" dirty="0" smtClean="0"/>
              <a:t>poloostrově</a:t>
            </a:r>
            <a:r>
              <a:rPr lang="cs-CZ" sz="3600" dirty="0"/>
              <a:t>,  v Údolí smrti</a:t>
            </a:r>
          </a:p>
          <a:p>
            <a:pPr>
              <a:buFont typeface="Wingdings" pitchFamily="2" charset="2"/>
              <a:buChar char="§"/>
            </a:pPr>
            <a:r>
              <a:rPr lang="cs-CZ" sz="3600" dirty="0" smtClean="0"/>
              <a:t>kamenitý </a:t>
            </a:r>
            <a:r>
              <a:rPr lang="cs-CZ" sz="3600" dirty="0"/>
              <a:t>povrch je obrušován </a:t>
            </a: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a </a:t>
            </a:r>
            <a:r>
              <a:rPr lang="cs-CZ" sz="3600" dirty="0"/>
              <a:t>ohlazován </a:t>
            </a:r>
            <a:r>
              <a:rPr lang="cs-CZ" sz="3600" dirty="0" smtClean="0"/>
              <a:t>pískem, jemné částice jsou odnášeny</a:t>
            </a:r>
            <a:endParaRPr lang="cs-CZ" sz="3600" dirty="0"/>
          </a:p>
          <a:p>
            <a:pPr>
              <a:buFont typeface="Wingdings" pitchFamily="2" charset="2"/>
              <a:buChar char="§"/>
            </a:pPr>
            <a:r>
              <a:rPr lang="cs-CZ" sz="3600" dirty="0" smtClean="0"/>
              <a:t>na </a:t>
            </a:r>
            <a:r>
              <a:rPr lang="cs-CZ" sz="3600" dirty="0"/>
              <a:t>povrchu vznikne </a:t>
            </a:r>
            <a:r>
              <a:rPr lang="cs-CZ" sz="3600" dirty="0" smtClean="0"/>
              <a:t>pevná plocha větších úlomků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4101526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62000" y="6219083"/>
            <a:ext cx="76200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1200" dirty="0" smtClean="0"/>
              <a:t>Bertrand </a:t>
            </a:r>
            <a:r>
              <a:rPr lang="cs-CZ" sz="1200" dirty="0" err="1" smtClean="0"/>
              <a:t>Devouard</a:t>
            </a:r>
            <a:r>
              <a:rPr lang="cs-CZ" sz="1200" dirty="0"/>
              <a:t>,</a:t>
            </a:r>
            <a:r>
              <a:rPr lang="cs-CZ" sz="1200" dirty="0" smtClean="0"/>
              <a:t> </a:t>
            </a:r>
            <a:r>
              <a:rPr lang="cs-CZ" sz="1200" dirty="0"/>
              <a:t>Florence </a:t>
            </a:r>
            <a:r>
              <a:rPr lang="cs-CZ" sz="1200" dirty="0" err="1" smtClean="0"/>
              <a:t>Devouard</a:t>
            </a:r>
            <a:r>
              <a:rPr lang="cs-CZ" sz="1200" dirty="0" smtClean="0">
                <a:solidFill>
                  <a:prstClr val="black"/>
                </a:solidFill>
              </a:rPr>
              <a:t>.  </a:t>
            </a:r>
            <a:r>
              <a:rPr lang="cs-CZ" sz="1200" dirty="0">
                <a:solidFill>
                  <a:prstClr val="black"/>
                </a:solidFill>
              </a:rPr>
              <a:t>[cit. 2012-02-06</a:t>
            </a:r>
            <a:r>
              <a:rPr lang="cs-CZ" sz="1200" dirty="0" smtClean="0">
                <a:solidFill>
                  <a:prstClr val="black"/>
                </a:solidFill>
              </a:rPr>
              <a:t>]. Dostupné </a:t>
            </a:r>
            <a:r>
              <a:rPr lang="cs-CZ" sz="1200" dirty="0">
                <a:solidFill>
                  <a:prstClr val="black"/>
                </a:solidFill>
              </a:rPr>
              <a:t>pod licencí </a:t>
            </a:r>
            <a:r>
              <a:rPr lang="cs-CZ" sz="1200" dirty="0" err="1">
                <a:solidFill>
                  <a:prstClr val="black"/>
                </a:solidFill>
              </a:rPr>
              <a:t>Creative</a:t>
            </a:r>
            <a:r>
              <a:rPr lang="cs-CZ" sz="1200" dirty="0">
                <a:solidFill>
                  <a:prstClr val="black"/>
                </a:solidFill>
              </a:rPr>
              <a:t> </a:t>
            </a:r>
            <a:r>
              <a:rPr lang="cs-CZ" sz="1200" dirty="0" err="1">
                <a:solidFill>
                  <a:prstClr val="black"/>
                </a:solidFill>
              </a:rPr>
              <a:t>Commons</a:t>
            </a:r>
            <a:r>
              <a:rPr lang="cs-CZ" sz="1200" dirty="0">
                <a:solidFill>
                  <a:prstClr val="black"/>
                </a:solidFill>
              </a:rPr>
              <a:t> na www</a:t>
            </a:r>
          </a:p>
          <a:p>
            <a:pPr lvl="0"/>
            <a:r>
              <a:rPr lang="cs-CZ" sz="1200" dirty="0">
                <a:hlinkClick r:id="rId2"/>
              </a:rPr>
              <a:t>http://cs.wikipedia.org/wiki/Soubor:Hoggar13.jpg</a:t>
            </a:r>
            <a:endParaRPr lang="cs-CZ" sz="1200" dirty="0">
              <a:solidFill>
                <a:prstClr val="black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571500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62000" y="188640"/>
            <a:ext cx="7620000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/>
              <a:t>Počátek vzniku pouštní dlažby</a:t>
            </a:r>
          </a:p>
        </p:txBody>
      </p:sp>
    </p:spTree>
    <p:extLst>
      <p:ext uri="{BB962C8B-B14F-4D97-AF65-F5344CB8AC3E}">
        <p14:creationId xmlns:p14="http://schemas.microsoft.com/office/powerpoint/2010/main" val="2441806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3041" y="481027"/>
            <a:ext cx="7757957" cy="58184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39552" y="188640"/>
            <a:ext cx="8424936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200" b="1" dirty="0"/>
              <a:t>Pouštní dlažba v Mohavské poušti - Kalifornie</a:t>
            </a:r>
          </a:p>
        </p:txBody>
      </p:sp>
      <p:sp>
        <p:nvSpPr>
          <p:cNvPr id="3" name="Obdélník 2"/>
          <p:cNvSpPr/>
          <p:nvPr/>
        </p:nvSpPr>
        <p:spPr>
          <a:xfrm>
            <a:off x="846490" y="6286500"/>
            <a:ext cx="761394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1200" dirty="0" smtClean="0">
                <a:solidFill>
                  <a:prstClr val="black"/>
                </a:solidFill>
              </a:rPr>
              <a:t>Wilson44691.  </a:t>
            </a:r>
            <a:r>
              <a:rPr lang="cs-CZ" sz="1200" dirty="0">
                <a:solidFill>
                  <a:prstClr val="black"/>
                </a:solidFill>
              </a:rPr>
              <a:t>[cit. </a:t>
            </a:r>
            <a:r>
              <a:rPr lang="cs-CZ" sz="1200" dirty="0" smtClean="0">
                <a:solidFill>
                  <a:prstClr val="black"/>
                </a:solidFill>
              </a:rPr>
              <a:t>2012-02-06]. Dostupné </a:t>
            </a:r>
            <a:r>
              <a:rPr lang="cs-CZ" sz="1200" dirty="0">
                <a:solidFill>
                  <a:prstClr val="black"/>
                </a:solidFill>
              </a:rPr>
              <a:t>na www</a:t>
            </a:r>
          </a:p>
          <a:p>
            <a:pPr lvl="0"/>
            <a:r>
              <a:rPr lang="cs-CZ" sz="1200" dirty="0">
                <a:hlinkClick r:id="rId3"/>
              </a:rPr>
              <a:t>http://cs.wikipedia.org/wiki/Soubor:DesertPavementMojave2010.JPG</a:t>
            </a:r>
            <a:endParaRPr lang="cs-CZ" sz="12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7186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SKALNÍ </a:t>
            </a:r>
            <a:r>
              <a:rPr lang="cs-CZ" dirty="0"/>
              <a:t>OBLOUKY, BRÁNY, OKNA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916832"/>
            <a:ext cx="8686800" cy="4163293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3600" dirty="0"/>
              <a:t>z</a:t>
            </a:r>
            <a:r>
              <a:rPr lang="cs-CZ" sz="3600" dirty="0" smtClean="0"/>
              <a:t>rnka písku a kamínky unášené větrem obrušují skály</a:t>
            </a:r>
            <a:endParaRPr lang="cs-CZ" sz="3600" dirty="0"/>
          </a:p>
          <a:p>
            <a:pPr>
              <a:buFont typeface="Wingdings" pitchFamily="2" charset="2"/>
              <a:buChar char="§"/>
            </a:pPr>
            <a:r>
              <a:rPr lang="cs-CZ" sz="3600" dirty="0"/>
              <a:t>č</a:t>
            </a:r>
            <a:r>
              <a:rPr lang="cs-CZ" sz="3600" dirty="0" smtClean="0"/>
              <a:t>asto dochází ke kombinaci s erozní činností vody</a:t>
            </a:r>
          </a:p>
          <a:p>
            <a:pPr>
              <a:buFont typeface="Wingdings" pitchFamily="2" charset="2"/>
              <a:buChar char="§"/>
            </a:pPr>
            <a:r>
              <a:rPr lang="cs-CZ" sz="3600" dirty="0"/>
              <a:t>t</a:t>
            </a:r>
            <a:r>
              <a:rPr lang="cs-CZ" sz="3600" dirty="0" smtClean="0"/>
              <a:t>akto vznikají i hřibovité skály, z nichž po čase mohou vzniknout viklany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046617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890588"/>
            <a:ext cx="7620000" cy="507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762000" y="5967413"/>
            <a:ext cx="76200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1200" dirty="0" err="1">
                <a:solidFill>
                  <a:prstClr val="black"/>
                </a:solidFill>
              </a:rPr>
              <a:t>Luca</a:t>
            </a:r>
            <a:r>
              <a:rPr lang="cs-CZ" sz="1200" dirty="0">
                <a:solidFill>
                  <a:prstClr val="black"/>
                </a:solidFill>
              </a:rPr>
              <a:t> </a:t>
            </a:r>
            <a:r>
              <a:rPr lang="cs-CZ" sz="1200" dirty="0" err="1" smtClean="0">
                <a:solidFill>
                  <a:prstClr val="black"/>
                </a:solidFill>
              </a:rPr>
              <a:t>Galuzzi</a:t>
            </a:r>
            <a:r>
              <a:rPr lang="cs-CZ" sz="1200" dirty="0" smtClean="0">
                <a:solidFill>
                  <a:prstClr val="black"/>
                </a:solidFill>
              </a:rPr>
              <a:t>. [cit</a:t>
            </a:r>
            <a:r>
              <a:rPr lang="cs-CZ" sz="1200" dirty="0">
                <a:solidFill>
                  <a:prstClr val="black"/>
                </a:solidFill>
              </a:rPr>
              <a:t>. </a:t>
            </a:r>
            <a:r>
              <a:rPr lang="cs-CZ" sz="1200" dirty="0" smtClean="0">
                <a:solidFill>
                  <a:prstClr val="black"/>
                </a:solidFill>
              </a:rPr>
              <a:t>2012-02-06]. Dostupné </a:t>
            </a:r>
            <a:r>
              <a:rPr lang="cs-CZ" sz="1200" dirty="0">
                <a:solidFill>
                  <a:prstClr val="black"/>
                </a:solidFill>
              </a:rPr>
              <a:t>pod licencí </a:t>
            </a:r>
            <a:r>
              <a:rPr lang="cs-CZ" sz="1200" dirty="0" err="1">
                <a:solidFill>
                  <a:prstClr val="black"/>
                </a:solidFill>
              </a:rPr>
              <a:t>Creative</a:t>
            </a:r>
            <a:r>
              <a:rPr lang="cs-CZ" sz="1200" dirty="0">
                <a:solidFill>
                  <a:prstClr val="black"/>
                </a:solidFill>
              </a:rPr>
              <a:t> </a:t>
            </a:r>
            <a:r>
              <a:rPr lang="cs-CZ" sz="1200" dirty="0" err="1">
                <a:solidFill>
                  <a:prstClr val="black"/>
                </a:solidFill>
              </a:rPr>
              <a:t>Commons</a:t>
            </a:r>
            <a:r>
              <a:rPr lang="cs-CZ" sz="1200" dirty="0">
                <a:solidFill>
                  <a:prstClr val="black"/>
                </a:solidFill>
              </a:rPr>
              <a:t> na www:</a:t>
            </a:r>
          </a:p>
          <a:p>
            <a:pPr lvl="0"/>
            <a:r>
              <a:rPr lang="cs-CZ" sz="1200" dirty="0">
                <a:hlinkClick r:id="rId3"/>
              </a:rPr>
              <a:t>http://en.wikipedia.org/wiki/File:Libya_5101_Fozzigiaren_Arch_Tadrart_Acacus_Luca_Galuzzi_2007.jpg</a:t>
            </a:r>
            <a:endParaRPr lang="cs-CZ" sz="1200" dirty="0">
              <a:solidFill>
                <a:prstClr val="black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62000" y="332656"/>
            <a:ext cx="7410400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/>
              <a:t>Skalní oblouk - Libye</a:t>
            </a:r>
          </a:p>
        </p:txBody>
      </p:sp>
    </p:spTree>
    <p:extLst>
      <p:ext uri="{BB962C8B-B14F-4D97-AF65-F5344CB8AC3E}">
        <p14:creationId xmlns:p14="http://schemas.microsoft.com/office/powerpoint/2010/main" val="858434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8675" y="571500"/>
            <a:ext cx="748665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828674" y="6286500"/>
            <a:ext cx="748665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Etan J. </a:t>
            </a:r>
            <a:r>
              <a:rPr lang="cs-CZ" sz="1200" dirty="0" err="1" smtClean="0"/>
              <a:t>Tal</a:t>
            </a:r>
            <a:r>
              <a:rPr lang="cs-CZ" sz="1200" dirty="0"/>
              <a:t>.</a:t>
            </a:r>
            <a:r>
              <a:rPr lang="cs-CZ" sz="1200" dirty="0" smtClean="0"/>
              <a:t> </a:t>
            </a:r>
            <a:r>
              <a:rPr lang="cs-CZ" sz="1200" dirty="0"/>
              <a:t>[cit. </a:t>
            </a:r>
            <a:r>
              <a:rPr lang="cs-CZ" sz="1200" dirty="0" smtClean="0"/>
              <a:t>2012-01-18]. Dostupné </a:t>
            </a:r>
            <a:r>
              <a:rPr lang="cs-CZ" sz="1200" dirty="0"/>
              <a:t>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na www: </a:t>
            </a:r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upload.wikimedia.org/wikipedia/commons/thumb/1/13/KharazaArch.jpg/786px-KharazaArch.jpg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8676" y="279112"/>
            <a:ext cx="7486649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/>
              <a:t>Skalní </a:t>
            </a:r>
            <a:r>
              <a:rPr lang="cs-CZ" sz="3200" b="1" dirty="0" smtClean="0"/>
              <a:t>okno v </a:t>
            </a:r>
            <a:r>
              <a:rPr lang="cs-CZ" sz="3200" b="1" dirty="0"/>
              <a:t>poušti - Jordánsko</a:t>
            </a:r>
          </a:p>
        </p:txBody>
      </p:sp>
    </p:spTree>
    <p:extLst>
      <p:ext uri="{BB962C8B-B14F-4D97-AF65-F5344CB8AC3E}">
        <p14:creationId xmlns:p14="http://schemas.microsoft.com/office/powerpoint/2010/main" val="3926370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9503" y="5464412"/>
            <a:ext cx="3632417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1200" dirty="0" err="1">
                <a:solidFill>
                  <a:prstClr val="black"/>
                </a:solidFill>
              </a:rPr>
              <a:t>Luca</a:t>
            </a:r>
            <a:r>
              <a:rPr lang="cs-CZ" sz="1200" dirty="0">
                <a:solidFill>
                  <a:prstClr val="black"/>
                </a:solidFill>
              </a:rPr>
              <a:t> </a:t>
            </a:r>
            <a:r>
              <a:rPr lang="cs-CZ" sz="1200" dirty="0" err="1" smtClean="0">
                <a:solidFill>
                  <a:prstClr val="black"/>
                </a:solidFill>
              </a:rPr>
              <a:t>Galuzzi</a:t>
            </a:r>
            <a:r>
              <a:rPr lang="cs-CZ" sz="1200" dirty="0">
                <a:solidFill>
                  <a:prstClr val="black"/>
                </a:solidFill>
              </a:rPr>
              <a:t>.</a:t>
            </a:r>
            <a:r>
              <a:rPr lang="cs-CZ" sz="1200" dirty="0" smtClean="0">
                <a:solidFill>
                  <a:prstClr val="black"/>
                </a:solidFill>
              </a:rPr>
              <a:t> </a:t>
            </a:r>
            <a:r>
              <a:rPr lang="cs-CZ" sz="1200" dirty="0">
                <a:solidFill>
                  <a:prstClr val="black"/>
                </a:solidFill>
              </a:rPr>
              <a:t>[cit. 2012-02-06</a:t>
            </a:r>
            <a:r>
              <a:rPr lang="cs-CZ" sz="1200" dirty="0" smtClean="0">
                <a:solidFill>
                  <a:prstClr val="black"/>
                </a:solidFill>
              </a:rPr>
              <a:t>]. Dostupné </a:t>
            </a:r>
            <a:r>
              <a:rPr lang="cs-CZ" sz="1200" dirty="0">
                <a:solidFill>
                  <a:prstClr val="black"/>
                </a:solidFill>
              </a:rPr>
              <a:t>pod licencí </a:t>
            </a:r>
            <a:r>
              <a:rPr lang="cs-CZ" sz="1200" dirty="0" err="1">
                <a:solidFill>
                  <a:prstClr val="black"/>
                </a:solidFill>
              </a:rPr>
              <a:t>Creative</a:t>
            </a:r>
            <a:r>
              <a:rPr lang="cs-CZ" sz="1200" dirty="0">
                <a:solidFill>
                  <a:prstClr val="black"/>
                </a:solidFill>
              </a:rPr>
              <a:t> </a:t>
            </a:r>
            <a:r>
              <a:rPr lang="cs-CZ" sz="1200" dirty="0" err="1">
                <a:solidFill>
                  <a:prstClr val="black"/>
                </a:solidFill>
              </a:rPr>
              <a:t>Commons</a:t>
            </a:r>
            <a:r>
              <a:rPr lang="cs-CZ" sz="1200" dirty="0">
                <a:solidFill>
                  <a:prstClr val="black"/>
                </a:solidFill>
              </a:rPr>
              <a:t> na www:</a:t>
            </a:r>
          </a:p>
          <a:p>
            <a:pPr lvl="0"/>
            <a:r>
              <a:rPr lang="cs-CZ" sz="1200" dirty="0">
                <a:hlinkClick r:id="rId2"/>
              </a:rPr>
              <a:t>http://commons.wikimedia.org/wiki/File:USA_10096-7-8_HDR_Antelope_Canyon_Luca_Galuzzi_2007.jpg</a:t>
            </a:r>
            <a:endParaRPr lang="cs-CZ" sz="1200" dirty="0">
              <a:solidFill>
                <a:prstClr val="black"/>
              </a:solidFill>
            </a:endParaRPr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0"/>
            <a:ext cx="4592564" cy="68946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75337" y="576262"/>
            <a:ext cx="3232567" cy="1077218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200" b="1" dirty="0" err="1"/>
              <a:t>Antelope</a:t>
            </a:r>
            <a:r>
              <a:rPr lang="cs-CZ" sz="3200" b="1" dirty="0"/>
              <a:t> Canyon - Arizona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7215" y="2504474"/>
            <a:ext cx="901700" cy="90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60" y="3447300"/>
            <a:ext cx="3096344" cy="156966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400" i="1" dirty="0"/>
              <a:t>Proč do těchto oblastí nejsou návštěvníci pouštěni v době dešťů?</a:t>
            </a:r>
          </a:p>
        </p:txBody>
      </p:sp>
    </p:spTree>
    <p:extLst>
      <p:ext uri="{BB962C8B-B14F-4D97-AF65-F5344CB8AC3E}">
        <p14:creationId xmlns:p14="http://schemas.microsoft.com/office/powerpoint/2010/main" val="2089365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571500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718592" y="6310909"/>
            <a:ext cx="763476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1200" dirty="0" err="1" smtClean="0">
                <a:solidFill>
                  <a:prstClr val="black"/>
                </a:solidFill>
              </a:rPr>
              <a:t>Little</a:t>
            </a:r>
            <a:r>
              <a:rPr lang="cs-CZ" sz="1200" dirty="0" smtClean="0">
                <a:solidFill>
                  <a:prstClr val="black"/>
                </a:solidFill>
              </a:rPr>
              <a:t> </a:t>
            </a:r>
            <a:r>
              <a:rPr lang="cs-CZ" sz="1200" dirty="0" err="1" smtClean="0">
                <a:solidFill>
                  <a:prstClr val="black"/>
                </a:solidFill>
              </a:rPr>
              <a:t>Savage</a:t>
            </a:r>
            <a:r>
              <a:rPr lang="cs-CZ" sz="1200" dirty="0" smtClean="0">
                <a:solidFill>
                  <a:prstClr val="black"/>
                </a:solidFill>
              </a:rPr>
              <a:t>. [cit</a:t>
            </a:r>
            <a:r>
              <a:rPr lang="cs-CZ" sz="1200" dirty="0">
                <a:solidFill>
                  <a:prstClr val="black"/>
                </a:solidFill>
              </a:rPr>
              <a:t>. 2012-02-06</a:t>
            </a:r>
            <a:r>
              <a:rPr lang="cs-CZ" sz="1200" dirty="0" smtClean="0">
                <a:solidFill>
                  <a:prstClr val="black"/>
                </a:solidFill>
              </a:rPr>
              <a:t>]. Dostupné na </a:t>
            </a:r>
            <a:r>
              <a:rPr lang="cs-CZ" sz="1200" dirty="0">
                <a:solidFill>
                  <a:prstClr val="black"/>
                </a:solidFill>
              </a:rPr>
              <a:t>www:</a:t>
            </a:r>
          </a:p>
          <a:p>
            <a:pPr lvl="0"/>
            <a:r>
              <a:rPr lang="cs-CZ" sz="1200" dirty="0">
                <a:hlinkClick r:id="rId3"/>
              </a:rPr>
              <a:t>http://cs.wikipedia.org/wiki/Soubor:Timna_5.JPG</a:t>
            </a:r>
            <a:endParaRPr lang="cs-CZ" sz="1200" dirty="0">
              <a:solidFill>
                <a:prstClr val="black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18592" y="260648"/>
            <a:ext cx="7634768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/>
              <a:t>Skalní hřib v poušti Negev - Izrael</a:t>
            </a:r>
          </a:p>
        </p:txBody>
      </p:sp>
    </p:spTree>
    <p:extLst>
      <p:ext uri="{BB962C8B-B14F-4D97-AF65-F5344CB8AC3E}">
        <p14:creationId xmlns:p14="http://schemas.microsoft.com/office/powerpoint/2010/main" val="1083671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728700"/>
            <a:ext cx="7410400" cy="5557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1520" y="332656"/>
            <a:ext cx="8712968" cy="52322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800" b="1" dirty="0"/>
              <a:t>Vápencový skalní hřib s viklanem – Bílá poušť </a:t>
            </a:r>
            <a:r>
              <a:rPr lang="cs-CZ" sz="2800" b="1" dirty="0" smtClean="0"/>
              <a:t>, Sahara</a:t>
            </a:r>
            <a:endParaRPr lang="cs-CZ" sz="2800" b="1" dirty="0"/>
          </a:p>
        </p:txBody>
      </p:sp>
      <p:sp>
        <p:nvSpPr>
          <p:cNvPr id="3" name="Obdélník 2"/>
          <p:cNvSpPr/>
          <p:nvPr/>
        </p:nvSpPr>
        <p:spPr>
          <a:xfrm>
            <a:off x="953364" y="6205594"/>
            <a:ext cx="74286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1200" dirty="0" smtClean="0">
                <a:solidFill>
                  <a:prstClr val="black"/>
                </a:solidFill>
              </a:rPr>
              <a:t>Christine </a:t>
            </a:r>
            <a:r>
              <a:rPr lang="cs-CZ" sz="1200" dirty="0" err="1" smtClean="0">
                <a:solidFill>
                  <a:prstClr val="black"/>
                </a:solidFill>
              </a:rPr>
              <a:t>Schultz</a:t>
            </a:r>
            <a:r>
              <a:rPr lang="cs-CZ" sz="1200" dirty="0" smtClean="0">
                <a:solidFill>
                  <a:prstClr val="black"/>
                </a:solidFill>
              </a:rPr>
              <a:t>. [cit</a:t>
            </a:r>
            <a:r>
              <a:rPr lang="cs-CZ" sz="1200" dirty="0">
                <a:solidFill>
                  <a:prstClr val="black"/>
                </a:solidFill>
              </a:rPr>
              <a:t>. </a:t>
            </a:r>
            <a:r>
              <a:rPr lang="cs-CZ" sz="1200" dirty="0" smtClean="0">
                <a:solidFill>
                  <a:prstClr val="black"/>
                </a:solidFill>
              </a:rPr>
              <a:t>2012-02-06]. Dostupné </a:t>
            </a:r>
            <a:r>
              <a:rPr lang="cs-CZ" sz="1200" dirty="0">
                <a:solidFill>
                  <a:prstClr val="black"/>
                </a:solidFill>
              </a:rPr>
              <a:t>na www:</a:t>
            </a:r>
          </a:p>
          <a:p>
            <a:pPr lvl="0"/>
            <a:r>
              <a:rPr lang="cs-CZ" sz="1200" dirty="0">
                <a:hlinkClick r:id="rId3"/>
              </a:rPr>
              <a:t>http://cs.wikipedia.org/wiki/Soubor:Weisse_W%C3%BCste.jpg</a:t>
            </a:r>
            <a:endParaRPr lang="cs-CZ" sz="1200" dirty="0">
              <a:solidFill>
                <a:prstClr val="black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342991" y="1777180"/>
            <a:ext cx="1763688" cy="1938992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Vápenec je hornina, lze ji vyjádřit chemickým vzorcem?</a:t>
            </a:r>
            <a:endParaRPr lang="cs-CZ" sz="2400" i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382859" y="3989603"/>
            <a:ext cx="1800200" cy="2677656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Vysvětlete vznik pojmu viklan.</a:t>
            </a:r>
          </a:p>
          <a:p>
            <a:r>
              <a:rPr lang="cs-CZ" sz="2400" i="1" dirty="0" smtClean="0"/>
              <a:t>Jakým jiným procesem mohl vzniknout?</a:t>
            </a:r>
            <a:endParaRPr lang="cs-CZ" sz="2400" i="1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62653" y="875480"/>
            <a:ext cx="901700" cy="90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069806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780928"/>
            <a:ext cx="8686800" cy="841248"/>
          </a:xfrm>
        </p:spPr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rgbClr val="7030A0"/>
                </a:solidFill>
              </a:rPr>
              <a:t>TVOŘIVÁ ČINNOST VĚTRU</a:t>
            </a:r>
            <a:endParaRPr lang="cs-CZ" sz="4000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6464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DUNY - PŘESYPY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844824"/>
            <a:ext cx="8686800" cy="4235301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3600" dirty="0"/>
              <a:t>v</a:t>
            </a:r>
            <a:r>
              <a:rPr lang="cs-CZ" sz="3600" dirty="0" smtClean="0"/>
              <a:t>yskytují se zhruba na 30 % povrchu pouští</a:t>
            </a:r>
          </a:p>
          <a:p>
            <a:pPr>
              <a:buFont typeface="Wingdings" pitchFamily="2" charset="2"/>
              <a:buChar char="§"/>
            </a:pPr>
            <a:r>
              <a:rPr lang="cs-CZ" sz="3600" dirty="0" smtClean="0"/>
              <a:t>rychlost pohyblivých dun je 15 – 60 m za rok</a:t>
            </a:r>
            <a:endParaRPr lang="cs-CZ" sz="3600" dirty="0"/>
          </a:p>
          <a:p>
            <a:pPr>
              <a:buFont typeface="Wingdings" pitchFamily="2" charset="2"/>
              <a:buChar char="§"/>
            </a:pPr>
            <a:r>
              <a:rPr lang="cs-CZ" sz="3600" dirty="0"/>
              <a:t>m</a:t>
            </a:r>
            <a:r>
              <a:rPr lang="cs-CZ" sz="3600" dirty="0" smtClean="0"/>
              <a:t>ívají různý tvar a výšku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291471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1111" y="728337"/>
            <a:ext cx="6990779" cy="55926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151111" y="6266929"/>
            <a:ext cx="699078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1200" dirty="0" err="1" smtClean="0">
                <a:solidFill>
                  <a:prstClr val="black"/>
                </a:solidFill>
              </a:rPr>
              <a:t>RaySys</a:t>
            </a:r>
            <a:r>
              <a:rPr lang="cs-CZ" sz="1200" dirty="0" smtClean="0">
                <a:solidFill>
                  <a:prstClr val="black"/>
                </a:solidFill>
              </a:rPr>
              <a:t>.  </a:t>
            </a:r>
            <a:r>
              <a:rPr lang="cs-CZ" sz="1200" dirty="0">
                <a:solidFill>
                  <a:prstClr val="black"/>
                </a:solidFill>
              </a:rPr>
              <a:t>[cit. 2012-02-06</a:t>
            </a:r>
            <a:r>
              <a:rPr lang="cs-CZ" sz="1200" dirty="0" smtClean="0">
                <a:solidFill>
                  <a:prstClr val="black"/>
                </a:solidFill>
              </a:rPr>
              <a:t>]. Dostupné </a:t>
            </a:r>
            <a:r>
              <a:rPr lang="cs-CZ" sz="1200" dirty="0">
                <a:solidFill>
                  <a:prstClr val="black"/>
                </a:solidFill>
              </a:rPr>
              <a:t>pod licencí </a:t>
            </a:r>
            <a:r>
              <a:rPr lang="cs-CZ" sz="1200" dirty="0" err="1">
                <a:solidFill>
                  <a:prstClr val="black"/>
                </a:solidFill>
              </a:rPr>
              <a:t>Creative</a:t>
            </a:r>
            <a:r>
              <a:rPr lang="cs-CZ" sz="1200" dirty="0">
                <a:solidFill>
                  <a:prstClr val="black"/>
                </a:solidFill>
              </a:rPr>
              <a:t> </a:t>
            </a:r>
            <a:r>
              <a:rPr lang="cs-CZ" sz="1200" dirty="0" err="1">
                <a:solidFill>
                  <a:prstClr val="black"/>
                </a:solidFill>
              </a:rPr>
              <a:t>Commons</a:t>
            </a:r>
            <a:r>
              <a:rPr lang="cs-CZ" sz="1200" dirty="0">
                <a:solidFill>
                  <a:prstClr val="black"/>
                </a:solidFill>
              </a:rPr>
              <a:t> na </a:t>
            </a:r>
            <a:r>
              <a:rPr lang="cs-CZ" sz="1200" dirty="0" smtClean="0">
                <a:solidFill>
                  <a:prstClr val="black"/>
                </a:solidFill>
              </a:rPr>
              <a:t>www:</a:t>
            </a:r>
            <a:endParaRPr lang="cs-CZ" sz="1200" dirty="0">
              <a:solidFill>
                <a:prstClr val="black"/>
              </a:solidFill>
            </a:endParaRPr>
          </a:p>
          <a:p>
            <a:pPr lvl="0"/>
            <a:r>
              <a:rPr lang="cs-CZ" sz="1200" dirty="0">
                <a:hlinkClick r:id="rId3"/>
              </a:rPr>
              <a:t>http://en.wikipedia.org/wiki/File:Dune_en.svg</a:t>
            </a:r>
            <a:endParaRPr lang="cs-CZ" sz="1200" dirty="0">
              <a:solidFill>
                <a:prstClr val="black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43562"/>
            <a:ext cx="8501930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Tvar písečné </a:t>
            </a:r>
            <a:r>
              <a:rPr lang="cs-CZ" sz="3200" b="1" dirty="0"/>
              <a:t>duny </a:t>
            </a:r>
            <a:r>
              <a:rPr lang="cs-CZ" sz="3200" b="1" dirty="0" smtClean="0"/>
              <a:t>závisí na směru větru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299154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74142"/>
            <a:ext cx="9080980" cy="46880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83568" y="6171044"/>
            <a:ext cx="7920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Daniel Mayer. </a:t>
            </a:r>
            <a:r>
              <a:rPr lang="cs-CZ" sz="1200" dirty="0"/>
              <a:t>[cit. </a:t>
            </a:r>
            <a:r>
              <a:rPr lang="cs-CZ" sz="1200" dirty="0" smtClean="0"/>
              <a:t>2012-02-10]. Dostupné </a:t>
            </a:r>
            <a:r>
              <a:rPr lang="cs-CZ" sz="1200" dirty="0"/>
              <a:t>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na www</a:t>
            </a:r>
            <a:r>
              <a:rPr lang="cs-CZ" sz="1200" dirty="0" smtClean="0"/>
              <a:t>:</a:t>
            </a:r>
          </a:p>
          <a:p>
            <a:r>
              <a:rPr lang="cs-CZ" sz="1200" dirty="0">
                <a:hlinkClick r:id="rId3"/>
              </a:rPr>
              <a:t>http://en.wikipedia.org/wiki/File:Mesquite_Sand_Dunes.JPG</a:t>
            </a:r>
            <a:endParaRPr lang="cs-CZ" sz="1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548680"/>
            <a:ext cx="8166906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200" b="1" dirty="0"/>
              <a:t>Písečné duny v  Údolí smrti - USA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669220" y="1347187"/>
            <a:ext cx="2411760" cy="156966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Jsou duny vhodným orientačním bodem v terénu?</a:t>
            </a:r>
            <a:endParaRPr lang="cs-CZ" sz="2400" i="1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3598" y="231755"/>
            <a:ext cx="901700" cy="90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42640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586" y="1029944"/>
            <a:ext cx="7620000" cy="507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762000" y="6093296"/>
            <a:ext cx="76200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err="1" smtClean="0">
                <a:solidFill>
                  <a:prstClr val="black"/>
                </a:solidFill>
              </a:rPr>
              <a:t>Luca</a:t>
            </a:r>
            <a:r>
              <a:rPr lang="cs-CZ" sz="1200" dirty="0" smtClean="0">
                <a:solidFill>
                  <a:prstClr val="black"/>
                </a:solidFill>
              </a:rPr>
              <a:t> </a:t>
            </a:r>
            <a:r>
              <a:rPr lang="cs-CZ" sz="1200" dirty="0" err="1" smtClean="0">
                <a:solidFill>
                  <a:prstClr val="black"/>
                </a:solidFill>
              </a:rPr>
              <a:t>Galuzzi</a:t>
            </a:r>
            <a:r>
              <a:rPr lang="cs-CZ" sz="1200" dirty="0" smtClean="0">
                <a:solidFill>
                  <a:prstClr val="black"/>
                </a:solidFill>
              </a:rPr>
              <a:t>. [cit</a:t>
            </a:r>
            <a:r>
              <a:rPr lang="cs-CZ" sz="1200" dirty="0">
                <a:solidFill>
                  <a:prstClr val="black"/>
                </a:solidFill>
              </a:rPr>
              <a:t>. </a:t>
            </a:r>
            <a:r>
              <a:rPr lang="cs-CZ" sz="1200" dirty="0" smtClean="0">
                <a:solidFill>
                  <a:prstClr val="black"/>
                </a:solidFill>
              </a:rPr>
              <a:t>2012-02-06]. Dostupné </a:t>
            </a:r>
            <a:r>
              <a:rPr lang="cs-CZ" sz="1200" dirty="0">
                <a:solidFill>
                  <a:prstClr val="black"/>
                </a:solidFill>
              </a:rPr>
              <a:t>pod licencí </a:t>
            </a:r>
            <a:r>
              <a:rPr lang="cs-CZ" sz="1200" dirty="0" err="1">
                <a:solidFill>
                  <a:prstClr val="black"/>
                </a:solidFill>
              </a:rPr>
              <a:t>Creative</a:t>
            </a:r>
            <a:r>
              <a:rPr lang="cs-CZ" sz="1200" dirty="0">
                <a:solidFill>
                  <a:prstClr val="black"/>
                </a:solidFill>
              </a:rPr>
              <a:t> </a:t>
            </a:r>
            <a:r>
              <a:rPr lang="cs-CZ" sz="1200" dirty="0" err="1">
                <a:solidFill>
                  <a:prstClr val="black"/>
                </a:solidFill>
              </a:rPr>
              <a:t>Commons</a:t>
            </a:r>
            <a:r>
              <a:rPr lang="cs-CZ" sz="1200" dirty="0">
                <a:solidFill>
                  <a:prstClr val="black"/>
                </a:solidFill>
              </a:rPr>
              <a:t> na </a:t>
            </a:r>
            <a:r>
              <a:rPr lang="cs-CZ" sz="1200" dirty="0" smtClean="0">
                <a:solidFill>
                  <a:prstClr val="black"/>
                </a:solidFill>
              </a:rPr>
              <a:t>www:</a:t>
            </a:r>
          </a:p>
          <a:p>
            <a:r>
              <a:rPr lang="cs-CZ" sz="1200" dirty="0">
                <a:hlinkClick r:id="rId3"/>
              </a:rPr>
              <a:t>http://en.wikipedia.org/wiki/File:Libya_4985_Tadrart_Acacus_Luca_Galuzzi_2007.jpg</a:t>
            </a:r>
            <a:endParaRPr lang="cs-CZ" sz="1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77586" y="476672"/>
            <a:ext cx="7620000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Písečné duny na  Sahaře v západní Libyi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680048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061447"/>
            <a:ext cx="6822504" cy="51168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39552" y="476672"/>
            <a:ext cx="8280920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200" b="1" dirty="0"/>
              <a:t>Nejvyšší písečná duna na světě – poušť </a:t>
            </a:r>
            <a:r>
              <a:rPr lang="cs-CZ" sz="3200" b="1" dirty="0" err="1"/>
              <a:t>Namib</a:t>
            </a:r>
            <a:endParaRPr lang="cs-CZ" sz="3200" b="1" dirty="0"/>
          </a:p>
        </p:txBody>
      </p:sp>
      <p:sp>
        <p:nvSpPr>
          <p:cNvPr id="3" name="Obdélník 2"/>
          <p:cNvSpPr/>
          <p:nvPr/>
        </p:nvSpPr>
        <p:spPr>
          <a:xfrm>
            <a:off x="1115615" y="6128375"/>
            <a:ext cx="682250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1200" dirty="0" err="1" smtClean="0">
                <a:solidFill>
                  <a:prstClr val="black"/>
                </a:solidFill>
              </a:rPr>
              <a:t>Wikipeder</a:t>
            </a:r>
            <a:r>
              <a:rPr lang="cs-CZ" sz="1200" dirty="0" smtClean="0">
                <a:solidFill>
                  <a:prstClr val="black"/>
                </a:solidFill>
              </a:rPr>
              <a:t>.  </a:t>
            </a:r>
            <a:r>
              <a:rPr lang="cs-CZ" sz="1200" dirty="0">
                <a:solidFill>
                  <a:prstClr val="black"/>
                </a:solidFill>
              </a:rPr>
              <a:t>[cit. 2012-02-06</a:t>
            </a:r>
            <a:r>
              <a:rPr lang="cs-CZ" sz="1200" dirty="0" smtClean="0">
                <a:solidFill>
                  <a:prstClr val="black"/>
                </a:solidFill>
              </a:rPr>
              <a:t>]. Dostupné </a:t>
            </a:r>
            <a:r>
              <a:rPr lang="cs-CZ" sz="1200" dirty="0">
                <a:solidFill>
                  <a:prstClr val="black"/>
                </a:solidFill>
              </a:rPr>
              <a:t>pod licencí </a:t>
            </a:r>
            <a:r>
              <a:rPr lang="cs-CZ" sz="1200" dirty="0" err="1">
                <a:solidFill>
                  <a:prstClr val="black"/>
                </a:solidFill>
              </a:rPr>
              <a:t>Creative</a:t>
            </a:r>
            <a:r>
              <a:rPr lang="cs-CZ" sz="1200" dirty="0">
                <a:solidFill>
                  <a:prstClr val="black"/>
                </a:solidFill>
              </a:rPr>
              <a:t> </a:t>
            </a:r>
            <a:r>
              <a:rPr lang="cs-CZ" sz="1200" dirty="0" err="1">
                <a:solidFill>
                  <a:prstClr val="black"/>
                </a:solidFill>
              </a:rPr>
              <a:t>Commons</a:t>
            </a:r>
            <a:r>
              <a:rPr lang="cs-CZ" sz="1200" dirty="0">
                <a:solidFill>
                  <a:prstClr val="black"/>
                </a:solidFill>
              </a:rPr>
              <a:t> na </a:t>
            </a:r>
            <a:r>
              <a:rPr lang="cs-CZ" sz="1200" dirty="0" smtClean="0">
                <a:solidFill>
                  <a:prstClr val="black"/>
                </a:solidFill>
              </a:rPr>
              <a:t>www:</a:t>
            </a:r>
            <a:endParaRPr lang="cs-CZ" sz="1200" dirty="0">
              <a:solidFill>
                <a:prstClr val="black"/>
              </a:solidFill>
            </a:endParaRPr>
          </a:p>
          <a:p>
            <a:pPr lvl="0"/>
            <a:r>
              <a:rPr lang="cs-CZ" sz="1200" dirty="0">
                <a:hlinkClick r:id="rId3"/>
              </a:rPr>
              <a:t>http://en.wikipedia.org/wiki/File:Dune_7_in_the_Namib_Desert.jpeg</a:t>
            </a:r>
            <a:endParaRPr lang="cs-CZ" sz="12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0691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VÝKVĚTY SOLÍ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988840"/>
            <a:ext cx="8686800" cy="4091285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3600" dirty="0"/>
              <a:t>v</a:t>
            </a:r>
            <a:r>
              <a:rPr lang="cs-CZ" sz="3600" dirty="0" smtClean="0"/>
              <a:t>znikají vypařováním podzemní vody vzlínající k povrchu</a:t>
            </a:r>
          </a:p>
          <a:p>
            <a:pPr>
              <a:buFont typeface="Wingdings" pitchFamily="2" charset="2"/>
              <a:buChar char="§"/>
            </a:pPr>
            <a:r>
              <a:rPr lang="cs-CZ" sz="3600" dirty="0"/>
              <a:t>č</a:t>
            </a:r>
            <a:r>
              <a:rPr lang="cs-CZ" sz="3600" dirty="0" smtClean="0"/>
              <a:t>astá je sůl kamenná, sádrovec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771987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914400"/>
            <a:ext cx="7620000" cy="502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62000" y="191264"/>
            <a:ext cx="7620000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/>
              <a:t>Solná pláň – </a:t>
            </a:r>
            <a:r>
              <a:rPr lang="cs-CZ" sz="3200" b="1" dirty="0" err="1"/>
              <a:t>Sallar</a:t>
            </a:r>
            <a:r>
              <a:rPr lang="cs-CZ" sz="3200" b="1" dirty="0"/>
              <a:t> de </a:t>
            </a:r>
            <a:r>
              <a:rPr lang="cs-CZ" sz="3200" b="1" dirty="0" err="1"/>
              <a:t>Uyuni</a:t>
            </a:r>
            <a:r>
              <a:rPr lang="cs-CZ" sz="3200" b="1" dirty="0"/>
              <a:t> - Bolívie</a:t>
            </a:r>
          </a:p>
        </p:txBody>
      </p:sp>
      <p:sp>
        <p:nvSpPr>
          <p:cNvPr id="4" name="Obdélník 3"/>
          <p:cNvSpPr/>
          <p:nvPr/>
        </p:nvSpPr>
        <p:spPr>
          <a:xfrm>
            <a:off x="762000" y="6093296"/>
            <a:ext cx="76200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1200" dirty="0" err="1" smtClean="0">
                <a:solidFill>
                  <a:prstClr val="black"/>
                </a:solidFill>
              </a:rPr>
              <a:t>Luca</a:t>
            </a:r>
            <a:r>
              <a:rPr lang="cs-CZ" sz="1200" dirty="0" smtClean="0">
                <a:solidFill>
                  <a:prstClr val="black"/>
                </a:solidFill>
              </a:rPr>
              <a:t> </a:t>
            </a:r>
            <a:r>
              <a:rPr lang="cs-CZ" sz="1200" dirty="0" err="1" smtClean="0">
                <a:solidFill>
                  <a:prstClr val="black"/>
                </a:solidFill>
              </a:rPr>
              <a:t>Galuzzi</a:t>
            </a:r>
            <a:r>
              <a:rPr lang="cs-CZ" sz="1200" dirty="0" smtClean="0">
                <a:solidFill>
                  <a:prstClr val="black"/>
                </a:solidFill>
              </a:rPr>
              <a:t>.  [</a:t>
            </a:r>
            <a:r>
              <a:rPr lang="cs-CZ" sz="1200" dirty="0">
                <a:solidFill>
                  <a:prstClr val="black"/>
                </a:solidFill>
              </a:rPr>
              <a:t>cit. 2012-02-06</a:t>
            </a:r>
            <a:r>
              <a:rPr lang="cs-CZ" sz="1200" dirty="0" smtClean="0">
                <a:solidFill>
                  <a:prstClr val="black"/>
                </a:solidFill>
              </a:rPr>
              <a:t>]. Dostupné </a:t>
            </a:r>
            <a:r>
              <a:rPr lang="cs-CZ" sz="1200" dirty="0">
                <a:solidFill>
                  <a:prstClr val="black"/>
                </a:solidFill>
              </a:rPr>
              <a:t>pod licencí </a:t>
            </a:r>
            <a:r>
              <a:rPr lang="cs-CZ" sz="1200" dirty="0" err="1">
                <a:solidFill>
                  <a:prstClr val="black"/>
                </a:solidFill>
              </a:rPr>
              <a:t>Creative</a:t>
            </a:r>
            <a:r>
              <a:rPr lang="cs-CZ" sz="1200" dirty="0">
                <a:solidFill>
                  <a:prstClr val="black"/>
                </a:solidFill>
              </a:rPr>
              <a:t> </a:t>
            </a:r>
            <a:r>
              <a:rPr lang="cs-CZ" sz="1200" dirty="0" err="1">
                <a:solidFill>
                  <a:prstClr val="black"/>
                </a:solidFill>
              </a:rPr>
              <a:t>Commons</a:t>
            </a:r>
            <a:r>
              <a:rPr lang="cs-CZ" sz="1200" dirty="0">
                <a:solidFill>
                  <a:prstClr val="black"/>
                </a:solidFill>
              </a:rPr>
              <a:t> na </a:t>
            </a:r>
            <a:r>
              <a:rPr lang="cs-CZ" sz="1200" dirty="0" smtClean="0">
                <a:solidFill>
                  <a:prstClr val="black"/>
                </a:solidFill>
              </a:rPr>
              <a:t>www:</a:t>
            </a:r>
            <a:endParaRPr lang="cs-CZ" sz="1200" dirty="0">
              <a:solidFill>
                <a:prstClr val="black"/>
              </a:solidFill>
            </a:endParaRPr>
          </a:p>
          <a:p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cs.wikipedia.org/wiki/Soubor:Piles_of_Salt_Salar_de_Uyuni_Bolivia_Luca_Galuzzi_2006_a.jpg</a:t>
            </a:r>
            <a:endParaRPr lang="cs-CZ" sz="12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09604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890588"/>
            <a:ext cx="7620000" cy="507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787132" y="6093296"/>
            <a:ext cx="759486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1200" dirty="0" err="1" smtClean="0">
                <a:solidFill>
                  <a:prstClr val="black"/>
                </a:solidFill>
              </a:rPr>
              <a:t>Mila</a:t>
            </a:r>
            <a:r>
              <a:rPr lang="cs-CZ" sz="1200" dirty="0" smtClean="0">
                <a:solidFill>
                  <a:prstClr val="black"/>
                </a:solidFill>
              </a:rPr>
              <a:t> Zinkova.  </a:t>
            </a:r>
            <a:r>
              <a:rPr lang="cs-CZ" sz="1200" dirty="0">
                <a:solidFill>
                  <a:prstClr val="black"/>
                </a:solidFill>
              </a:rPr>
              <a:t>[cit. 2012-02-06</a:t>
            </a:r>
            <a:r>
              <a:rPr lang="cs-CZ" sz="1200" dirty="0" smtClean="0">
                <a:solidFill>
                  <a:prstClr val="black"/>
                </a:solidFill>
              </a:rPr>
              <a:t>]. Dostupné </a:t>
            </a:r>
            <a:r>
              <a:rPr lang="cs-CZ" sz="1200" dirty="0">
                <a:solidFill>
                  <a:prstClr val="black"/>
                </a:solidFill>
              </a:rPr>
              <a:t>pod licencí </a:t>
            </a:r>
            <a:r>
              <a:rPr lang="cs-CZ" sz="1200" dirty="0" err="1">
                <a:solidFill>
                  <a:prstClr val="black"/>
                </a:solidFill>
              </a:rPr>
              <a:t>Creative</a:t>
            </a:r>
            <a:r>
              <a:rPr lang="cs-CZ" sz="1200" dirty="0">
                <a:solidFill>
                  <a:prstClr val="black"/>
                </a:solidFill>
              </a:rPr>
              <a:t> </a:t>
            </a:r>
            <a:r>
              <a:rPr lang="cs-CZ" sz="1200" dirty="0" err="1">
                <a:solidFill>
                  <a:prstClr val="black"/>
                </a:solidFill>
              </a:rPr>
              <a:t>Commons</a:t>
            </a:r>
            <a:r>
              <a:rPr lang="cs-CZ" sz="1200" dirty="0">
                <a:solidFill>
                  <a:prstClr val="black"/>
                </a:solidFill>
              </a:rPr>
              <a:t> na www:</a:t>
            </a:r>
          </a:p>
          <a:p>
            <a:pPr lvl="0"/>
            <a:r>
              <a:rPr lang="cs-CZ" sz="1200" dirty="0">
                <a:hlinkClick r:id="rId3"/>
              </a:rPr>
              <a:t>http://en.wikipedia.org/wiki/File:Salt_crystals_in_death_valley.jpg</a:t>
            </a:r>
            <a:endParaRPr lang="cs-CZ" sz="1200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62000" y="404664"/>
            <a:ext cx="7698432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/>
              <a:t>Výkvěty soli kamenné – Údolí smrti</a:t>
            </a:r>
          </a:p>
        </p:txBody>
      </p:sp>
    </p:spTree>
    <p:extLst>
      <p:ext uri="{BB962C8B-B14F-4D97-AF65-F5344CB8AC3E}">
        <p14:creationId xmlns:p14="http://schemas.microsoft.com/office/powerpoint/2010/main" val="2023763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823913"/>
            <a:ext cx="7620000" cy="5210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62000" y="260648"/>
            <a:ext cx="7620000" cy="52322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/>
              <a:t>Pouštní růže je forma </a:t>
            </a:r>
            <a:r>
              <a:rPr lang="cs-CZ" sz="2800" b="1" dirty="0" smtClean="0"/>
              <a:t>sádrovce</a:t>
            </a:r>
            <a:endParaRPr lang="cs-CZ" sz="2800" dirty="0"/>
          </a:p>
        </p:txBody>
      </p:sp>
      <p:sp>
        <p:nvSpPr>
          <p:cNvPr id="3" name="Obdélník 2"/>
          <p:cNvSpPr/>
          <p:nvPr/>
        </p:nvSpPr>
        <p:spPr>
          <a:xfrm>
            <a:off x="761980" y="6027003"/>
            <a:ext cx="762002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1200" dirty="0" smtClean="0">
                <a:solidFill>
                  <a:prstClr val="black"/>
                </a:solidFill>
              </a:rPr>
              <a:t>Sven </a:t>
            </a:r>
            <a:r>
              <a:rPr lang="cs-CZ" sz="1200" dirty="0" err="1" smtClean="0">
                <a:solidFill>
                  <a:prstClr val="black"/>
                </a:solidFill>
              </a:rPr>
              <a:t>Teschke</a:t>
            </a:r>
            <a:r>
              <a:rPr lang="cs-CZ" sz="1200" dirty="0" smtClean="0">
                <a:solidFill>
                  <a:prstClr val="black"/>
                </a:solidFill>
              </a:rPr>
              <a:t>. [cit</a:t>
            </a:r>
            <a:r>
              <a:rPr lang="cs-CZ" sz="1200" dirty="0">
                <a:solidFill>
                  <a:prstClr val="black"/>
                </a:solidFill>
              </a:rPr>
              <a:t>. 2012-02-06</a:t>
            </a:r>
            <a:r>
              <a:rPr lang="cs-CZ" sz="1200" dirty="0" smtClean="0">
                <a:solidFill>
                  <a:prstClr val="black"/>
                </a:solidFill>
              </a:rPr>
              <a:t>]. Dostupné </a:t>
            </a:r>
            <a:r>
              <a:rPr lang="cs-CZ" sz="1200" dirty="0">
                <a:solidFill>
                  <a:prstClr val="black"/>
                </a:solidFill>
              </a:rPr>
              <a:t>pod licencí </a:t>
            </a:r>
            <a:r>
              <a:rPr lang="cs-CZ" sz="1200" dirty="0" err="1">
                <a:solidFill>
                  <a:prstClr val="black"/>
                </a:solidFill>
              </a:rPr>
              <a:t>Creative</a:t>
            </a:r>
            <a:r>
              <a:rPr lang="cs-CZ" sz="1200" dirty="0">
                <a:solidFill>
                  <a:prstClr val="black"/>
                </a:solidFill>
              </a:rPr>
              <a:t> </a:t>
            </a:r>
            <a:r>
              <a:rPr lang="cs-CZ" sz="1200" dirty="0" err="1">
                <a:solidFill>
                  <a:prstClr val="black"/>
                </a:solidFill>
              </a:rPr>
              <a:t>Commons</a:t>
            </a:r>
            <a:r>
              <a:rPr lang="cs-CZ" sz="1200" dirty="0">
                <a:solidFill>
                  <a:prstClr val="black"/>
                </a:solidFill>
              </a:rPr>
              <a:t> na www:</a:t>
            </a:r>
          </a:p>
          <a:p>
            <a:pPr lvl="0"/>
            <a:r>
              <a:rPr lang="cs-CZ" sz="1200" dirty="0">
                <a:hlinkClick r:id="rId3"/>
              </a:rPr>
              <a:t>http://cs.wikipedia.org/wiki/Soubor:Sandrose_2004_05.jpg</a:t>
            </a:r>
            <a:endParaRPr lang="cs-CZ" sz="1200" dirty="0">
              <a:solidFill>
                <a:prstClr val="black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311978" y="980728"/>
            <a:ext cx="1656184" cy="2677656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Jak ze sádrovce vytvoříme sádru? Napište chemickou rovnici.</a:t>
            </a:r>
            <a:endParaRPr lang="cs-CZ" sz="2400" i="1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0966" y="87870"/>
            <a:ext cx="901700" cy="90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616991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spraš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988840"/>
            <a:ext cx="8686800" cy="4091285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3600" dirty="0"/>
              <a:t>mechanická úlomkovitá usazenina </a:t>
            </a:r>
            <a:endParaRPr lang="cs-CZ" sz="3600" dirty="0" smtClean="0"/>
          </a:p>
          <a:p>
            <a:pPr>
              <a:buFont typeface="Wingdings" pitchFamily="2" charset="2"/>
              <a:buChar char="§"/>
            </a:pPr>
            <a:r>
              <a:rPr lang="cs-CZ" sz="3600" dirty="0"/>
              <a:t>v</a:t>
            </a:r>
            <a:r>
              <a:rPr lang="cs-CZ" sz="3600" dirty="0" smtClean="0"/>
              <a:t>zniká ukládáním prachu a jílovitých částí na rozsáhlých plochách, poté, co vítr ztratí sílu</a:t>
            </a:r>
          </a:p>
          <a:p>
            <a:pPr>
              <a:buFont typeface="Wingdings" pitchFamily="2" charset="2"/>
              <a:buChar char="§"/>
            </a:pPr>
            <a:r>
              <a:rPr lang="cs-CZ" sz="3600" dirty="0"/>
              <a:t>n</a:t>
            </a:r>
            <a:r>
              <a:rPr lang="cs-CZ" sz="3600" dirty="0" smtClean="0"/>
              <a:t>acházejí se nejčastěji ve stepích, až tisíce kilometrů od svého zdroje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784293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605" y="723900"/>
            <a:ext cx="7866789" cy="55854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38605" y="6309320"/>
            <a:ext cx="786678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err="1" smtClean="0">
                <a:solidFill>
                  <a:prstClr val="black"/>
                </a:solidFill>
              </a:rPr>
              <a:t>Fitz</a:t>
            </a:r>
            <a:r>
              <a:rPr lang="cs-CZ" sz="1200" dirty="0" smtClean="0">
                <a:solidFill>
                  <a:prstClr val="black"/>
                </a:solidFill>
              </a:rPr>
              <a:t> </a:t>
            </a:r>
            <a:r>
              <a:rPr lang="cs-CZ" sz="1200" dirty="0" err="1" smtClean="0">
                <a:solidFill>
                  <a:prstClr val="black"/>
                </a:solidFill>
              </a:rPr>
              <a:t>Geller</a:t>
            </a:r>
            <a:r>
              <a:rPr lang="cs-CZ" sz="1200" dirty="0" smtClean="0">
                <a:solidFill>
                  <a:prstClr val="black"/>
                </a:solidFill>
              </a:rPr>
              <a:t> </a:t>
            </a:r>
            <a:r>
              <a:rPr lang="cs-CZ" sz="1200" dirty="0" err="1" smtClean="0">
                <a:solidFill>
                  <a:prstClr val="black"/>
                </a:solidFill>
              </a:rPr>
              <a:t>Grimn</a:t>
            </a:r>
            <a:r>
              <a:rPr lang="cs-CZ" sz="1200" dirty="0" smtClean="0">
                <a:solidFill>
                  <a:prstClr val="black"/>
                </a:solidFill>
              </a:rPr>
              <a:t>.  [cit</a:t>
            </a:r>
            <a:r>
              <a:rPr lang="cs-CZ" sz="1200" dirty="0">
                <a:solidFill>
                  <a:prstClr val="black"/>
                </a:solidFill>
              </a:rPr>
              <a:t>. 2012-02-06</a:t>
            </a:r>
            <a:r>
              <a:rPr lang="cs-CZ" sz="1200" dirty="0" smtClean="0">
                <a:solidFill>
                  <a:prstClr val="black"/>
                </a:solidFill>
              </a:rPr>
              <a:t>]. Dostupné </a:t>
            </a:r>
            <a:r>
              <a:rPr lang="cs-CZ" sz="1200" dirty="0">
                <a:solidFill>
                  <a:prstClr val="black"/>
                </a:solidFill>
              </a:rPr>
              <a:t>pod licencí </a:t>
            </a:r>
            <a:r>
              <a:rPr lang="cs-CZ" sz="1200" dirty="0" err="1">
                <a:solidFill>
                  <a:prstClr val="black"/>
                </a:solidFill>
              </a:rPr>
              <a:t>Creative</a:t>
            </a:r>
            <a:r>
              <a:rPr lang="cs-CZ" sz="1200" dirty="0">
                <a:solidFill>
                  <a:prstClr val="black"/>
                </a:solidFill>
              </a:rPr>
              <a:t> </a:t>
            </a:r>
            <a:r>
              <a:rPr lang="cs-CZ" sz="1200" dirty="0" err="1">
                <a:solidFill>
                  <a:prstClr val="black"/>
                </a:solidFill>
              </a:rPr>
              <a:t>Commons</a:t>
            </a:r>
            <a:r>
              <a:rPr lang="cs-CZ" sz="1200" dirty="0">
                <a:solidFill>
                  <a:prstClr val="black"/>
                </a:solidFill>
              </a:rPr>
              <a:t> na </a:t>
            </a:r>
            <a:r>
              <a:rPr lang="cs-CZ" sz="1200" dirty="0" smtClean="0">
                <a:solidFill>
                  <a:prstClr val="black"/>
                </a:solidFill>
              </a:rPr>
              <a:t>www:</a:t>
            </a:r>
          </a:p>
          <a:p>
            <a:r>
              <a:rPr lang="cs-CZ" sz="1200" dirty="0">
                <a:solidFill>
                  <a:prstClr val="black"/>
                </a:solidFill>
                <a:hlinkClick r:id="rId3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3"/>
              </a:rPr>
              <a:t>cs.wikipedia.org/wiki/Soubor:Loess_fg1.jpg</a:t>
            </a:r>
            <a:endParaRPr lang="cs-CZ" dirty="0" smtClean="0">
              <a:solidFill>
                <a:prstClr val="black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7504" y="260648"/>
            <a:ext cx="8928992" cy="507831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700" b="1" dirty="0" smtClean="0"/>
              <a:t>Spraš –hojná v Dolnomoravském a </a:t>
            </a:r>
            <a:r>
              <a:rPr lang="cs-CZ" sz="2700" b="1" dirty="0" err="1" smtClean="0"/>
              <a:t>Dyjskosvateckém</a:t>
            </a:r>
            <a:r>
              <a:rPr lang="cs-CZ" sz="2700" b="1" dirty="0" smtClean="0"/>
              <a:t> úvalu</a:t>
            </a:r>
            <a:endParaRPr lang="cs-CZ" sz="2700" b="1" dirty="0"/>
          </a:p>
        </p:txBody>
      </p:sp>
    </p:spTree>
    <p:extLst>
      <p:ext uri="{BB962C8B-B14F-4D97-AF65-F5344CB8AC3E}">
        <p14:creationId xmlns:p14="http://schemas.microsoft.com/office/powerpoint/2010/main" val="1968338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708920"/>
            <a:ext cx="8686800" cy="841248"/>
          </a:xfrm>
        </p:spPr>
        <p:txBody>
          <a:bodyPr/>
          <a:lstStyle/>
          <a:p>
            <a:pPr algn="ctr"/>
            <a:r>
              <a:rPr lang="cs-CZ" dirty="0" smtClean="0"/>
              <a:t>Zápis do sešitů</a:t>
            </a:r>
            <a:endParaRPr lang="cs-CZ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9375" y="3933056"/>
            <a:ext cx="1365250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32815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11560"/>
          </a:xfrm>
        </p:spPr>
        <p:txBody>
          <a:bodyPr>
            <a:normAutofit/>
          </a:bodyPr>
          <a:lstStyle/>
          <a:p>
            <a:r>
              <a:rPr lang="cs-CZ" dirty="0" smtClean="0"/>
              <a:t>Geologická činnost větru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484784"/>
            <a:ext cx="8352928" cy="5040560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3400" dirty="0" smtClean="0">
                <a:solidFill>
                  <a:schemeClr val="tx1"/>
                </a:solidFill>
              </a:rPr>
              <a:t>v </a:t>
            </a:r>
            <a:r>
              <a:rPr lang="cs-CZ" sz="3400" b="1" dirty="0" smtClean="0">
                <a:solidFill>
                  <a:schemeClr val="tx1"/>
                </a:solidFill>
              </a:rPr>
              <a:t>pouštních oblastech </a:t>
            </a:r>
            <a:r>
              <a:rPr lang="cs-CZ" sz="3400" dirty="0" smtClean="0">
                <a:solidFill>
                  <a:schemeClr val="tx1"/>
                </a:solidFill>
              </a:rPr>
              <a:t>bez rostlinného pokryvu </a:t>
            </a:r>
          </a:p>
          <a:p>
            <a:pPr>
              <a:buFont typeface="Wingdings" pitchFamily="2" charset="2"/>
              <a:buChar char="§"/>
            </a:pPr>
            <a:r>
              <a:rPr lang="cs-CZ" sz="3400" dirty="0" smtClean="0">
                <a:solidFill>
                  <a:schemeClr val="tx1"/>
                </a:solidFill>
              </a:rPr>
              <a:t>vítr úlomky </a:t>
            </a:r>
            <a:r>
              <a:rPr lang="cs-CZ" sz="3400" b="1" dirty="0" smtClean="0">
                <a:solidFill>
                  <a:schemeClr val="tx1"/>
                </a:solidFill>
              </a:rPr>
              <a:t>odnáší, třídí a obrušuje </a:t>
            </a:r>
            <a:r>
              <a:rPr lang="cs-CZ" sz="3400" dirty="0" smtClean="0">
                <a:solidFill>
                  <a:schemeClr val="tx1"/>
                </a:solidFill>
              </a:rPr>
              <a:t>jimi okolní horniny</a:t>
            </a:r>
          </a:p>
          <a:p>
            <a:pPr>
              <a:buFont typeface="Wingdings" pitchFamily="2" charset="2"/>
              <a:buChar char="§"/>
            </a:pPr>
            <a:r>
              <a:rPr lang="cs-CZ" sz="3400" b="1" i="1" dirty="0" smtClean="0">
                <a:solidFill>
                  <a:schemeClr val="tx1"/>
                </a:solidFill>
              </a:rPr>
              <a:t>rušivá činnosti větru </a:t>
            </a:r>
            <a:r>
              <a:rPr lang="cs-CZ" sz="3400" i="1" dirty="0" smtClean="0">
                <a:solidFill>
                  <a:schemeClr val="tx1"/>
                </a:solidFill>
              </a:rPr>
              <a:t> </a:t>
            </a:r>
            <a:r>
              <a:rPr lang="cs-CZ" sz="3400" dirty="0" smtClean="0">
                <a:solidFill>
                  <a:schemeClr val="tx1"/>
                </a:solidFill>
              </a:rPr>
              <a:t>- skalní okna, brány, hřibovité skály, pouštní dlažba</a:t>
            </a:r>
          </a:p>
          <a:p>
            <a:pPr>
              <a:buFont typeface="Wingdings" pitchFamily="2" charset="2"/>
              <a:buChar char="§"/>
            </a:pPr>
            <a:r>
              <a:rPr lang="cs-CZ" sz="3400" b="1" i="1" dirty="0" smtClean="0">
                <a:solidFill>
                  <a:schemeClr val="tx1"/>
                </a:solidFill>
              </a:rPr>
              <a:t>tvořivá činnost </a:t>
            </a:r>
            <a:r>
              <a:rPr lang="cs-CZ" sz="3400" dirty="0" smtClean="0">
                <a:solidFill>
                  <a:schemeClr val="tx1"/>
                </a:solidFill>
              </a:rPr>
              <a:t>- duny, sprašové nánosy, výkvěty solí</a:t>
            </a:r>
            <a:endParaRPr lang="cs-CZ" sz="3400" dirty="0">
              <a:solidFill>
                <a:schemeClr val="tx1"/>
              </a:solidFill>
            </a:endParaRP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3109" y="0"/>
            <a:ext cx="1365250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603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Kontrola vaší paměti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340768"/>
            <a:ext cx="8686800" cy="4739357"/>
          </a:xfrm>
        </p:spPr>
        <p:txBody>
          <a:bodyPr/>
          <a:lstStyle/>
          <a:p>
            <a:r>
              <a:rPr lang="cs-CZ" dirty="0" smtClean="0"/>
              <a:t>Jmenujte některé významné světové pouště:</a:t>
            </a:r>
          </a:p>
          <a:p>
            <a:endParaRPr lang="cs-CZ" dirty="0"/>
          </a:p>
          <a:p>
            <a:r>
              <a:rPr lang="cs-CZ" dirty="0" smtClean="0"/>
              <a:t>Proč právě v těchto ekosystémech se nejvíce uplatňuje geologická činnost větru?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Jmenuj pouštní útvary vzniklé rušivou činností větru: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00516" y="1871393"/>
            <a:ext cx="7128792" cy="46166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Sahara, </a:t>
            </a:r>
            <a:r>
              <a:rPr lang="cs-CZ" sz="2400" b="1" dirty="0" err="1" smtClean="0"/>
              <a:t>Namib</a:t>
            </a:r>
            <a:r>
              <a:rPr lang="cs-CZ" sz="2400" b="1" dirty="0" smtClean="0"/>
              <a:t>, Kalahari, Gobi, </a:t>
            </a:r>
            <a:r>
              <a:rPr lang="cs-CZ" sz="2400" b="1" dirty="0" err="1" smtClean="0"/>
              <a:t>Atacama</a:t>
            </a:r>
            <a:r>
              <a:rPr lang="cs-CZ" sz="2400" b="1" dirty="0" smtClean="0"/>
              <a:t>, …….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3789040"/>
            <a:ext cx="7128792" cy="830997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Není zde dostatečný rostlinný pokryv , velké rozdíly teplot, ….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12078" y="5807925"/>
            <a:ext cx="7128792" cy="46166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/>
              <a:t>S</a:t>
            </a:r>
            <a:r>
              <a:rPr lang="cs-CZ" sz="2400" b="1" dirty="0" smtClean="0"/>
              <a:t>kalní okna, brány, hřibovité skály , </a:t>
            </a:r>
            <a:r>
              <a:rPr lang="cs-CZ" sz="2400" b="1" smtClean="0"/>
              <a:t>pouštní dlažba, ….</a:t>
            </a:r>
            <a:endParaRPr lang="cs-CZ" sz="2400" b="1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188640"/>
            <a:ext cx="901700" cy="90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2643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4294967295"/>
          </p:nvPr>
        </p:nvSpPr>
        <p:spPr>
          <a:xfrm>
            <a:off x="457200" y="549275"/>
            <a:ext cx="8686800" cy="5384800"/>
          </a:xfrm>
        </p:spPr>
        <p:txBody>
          <a:bodyPr>
            <a:normAutofit/>
          </a:bodyPr>
          <a:lstStyle/>
          <a:p>
            <a:r>
              <a:rPr lang="cs-CZ" dirty="0" smtClean="0"/>
              <a:t>Duny vznikají    …………….  činností větru.</a:t>
            </a:r>
          </a:p>
          <a:p>
            <a:r>
              <a:rPr lang="cs-CZ" dirty="0"/>
              <a:t>Vysvětli, jak vznikají hřibovité skály: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Jak </a:t>
            </a:r>
            <a:r>
              <a:rPr lang="cs-CZ" dirty="0"/>
              <a:t>velké úlomky hornin se vyskytují </a:t>
            </a:r>
            <a:r>
              <a:rPr lang="cs-CZ" dirty="0" smtClean="0"/>
              <a:t>ve spraši?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Napište chemický vzorec běžných pouštních minerálů a pojmenujte je: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03848" y="548679"/>
            <a:ext cx="1944216" cy="46166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tvořivou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27851" y="1772816"/>
            <a:ext cx="7848872" cy="830997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/>
              <a:t>Písek unášený větrem se pohybuje blízko při zemském povrchu a obrušuje spodní část skály , …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788321" y="3456582"/>
            <a:ext cx="7843238" cy="46166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/>
              <a:t>Prachové a jílovité částečky, velmi jemné, …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760983" y="5147608"/>
            <a:ext cx="7866497" cy="830997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NaCl</a:t>
            </a:r>
            <a:r>
              <a:rPr lang="cs-CZ" sz="2400" b="1" dirty="0" smtClean="0"/>
              <a:t> – chlorid sodný, sůl kamenná</a:t>
            </a:r>
          </a:p>
          <a:p>
            <a:r>
              <a:rPr lang="cs-CZ" sz="2400" b="1" dirty="0" smtClean="0"/>
              <a:t>CaSO</a:t>
            </a:r>
            <a:r>
              <a:rPr lang="cs-CZ" sz="2400" b="1" baseline="-25000" dirty="0" smtClean="0"/>
              <a:t>4</a:t>
            </a:r>
            <a:r>
              <a:rPr lang="cs-CZ" sz="2400" b="1" dirty="0" smtClean="0"/>
              <a:t> </a:t>
            </a:r>
            <a:r>
              <a:rPr lang="cs-CZ" sz="2400" b="1" dirty="0"/>
              <a:t>. </a:t>
            </a:r>
            <a:r>
              <a:rPr lang="cs-CZ" sz="2400" b="1" dirty="0" smtClean="0"/>
              <a:t>2H</a:t>
            </a:r>
            <a:r>
              <a:rPr lang="cs-CZ" sz="2400" b="1" baseline="-25000" dirty="0" smtClean="0"/>
              <a:t>2</a:t>
            </a:r>
            <a:r>
              <a:rPr lang="cs-CZ" sz="2400" b="1" dirty="0" smtClean="0"/>
              <a:t>O</a:t>
            </a:r>
            <a:r>
              <a:rPr lang="cs-CZ" sz="2400" b="1" dirty="0"/>
              <a:t> </a:t>
            </a:r>
            <a:r>
              <a:rPr lang="cs-CZ" sz="2400" b="1" dirty="0" smtClean="0"/>
              <a:t>– </a:t>
            </a:r>
            <a:r>
              <a:rPr lang="cs-CZ" sz="2400" b="1" dirty="0" err="1" smtClean="0"/>
              <a:t>dihydrát</a:t>
            </a:r>
            <a:r>
              <a:rPr lang="cs-CZ" sz="2400" b="1" dirty="0" smtClean="0"/>
              <a:t> síranu vápenatého, sádrovec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5447664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POUŽITÉ ZDROJE INFORMACÍ</a:t>
            </a:r>
            <a:endParaRPr lang="cs-CZ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67544" y="1447800"/>
            <a:ext cx="8219256" cy="457200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</a:t>
            </a:r>
          </a:p>
          <a:p>
            <a:pPr>
              <a:buFont typeface="Wingdings" pitchFamily="2" charset="2"/>
              <a:buChar char="§"/>
            </a:pPr>
            <a:r>
              <a:rPr lang="cs-CZ" sz="2000" dirty="0" smtClean="0"/>
              <a:t>[cit</a:t>
            </a:r>
            <a:r>
              <a:rPr lang="cs-CZ" sz="2000" dirty="0"/>
              <a:t>. </a:t>
            </a:r>
            <a:r>
              <a:rPr lang="cs-CZ" sz="1900" i="1" dirty="0" smtClean="0"/>
              <a:t>2012-01-18]. Dostupné </a:t>
            </a:r>
            <a:r>
              <a:rPr lang="cs-CZ" sz="1900" i="1" dirty="0"/>
              <a:t>pod </a:t>
            </a:r>
            <a:r>
              <a:rPr lang="cs-CZ" sz="1900" i="1" dirty="0" smtClean="0"/>
              <a:t>licencí </a:t>
            </a:r>
            <a:r>
              <a:rPr lang="cs-CZ" sz="1900" i="1" dirty="0" err="1"/>
              <a:t>Creative</a:t>
            </a:r>
            <a:r>
              <a:rPr lang="cs-CZ" sz="1900" i="1" dirty="0"/>
              <a:t> </a:t>
            </a:r>
            <a:r>
              <a:rPr lang="cs-CZ" sz="1900" i="1" dirty="0" err="1"/>
              <a:t>Commons</a:t>
            </a:r>
            <a:r>
              <a:rPr lang="cs-CZ" sz="1900" i="1" dirty="0"/>
              <a:t> </a:t>
            </a:r>
            <a:r>
              <a:rPr lang="cs-CZ" sz="1900" i="1" dirty="0" smtClean="0"/>
              <a:t>na </a:t>
            </a:r>
            <a:r>
              <a:rPr lang="cs-CZ" sz="1900" i="1" dirty="0" err="1" smtClean="0"/>
              <a:t>wwww</a:t>
            </a:r>
            <a:r>
              <a:rPr lang="cs-CZ" sz="1900" i="1" dirty="0" smtClean="0"/>
              <a:t>: </a:t>
            </a:r>
            <a:r>
              <a:rPr lang="cs-CZ" sz="1800" dirty="0" smtClean="0">
                <a:hlinkClick r:id="rId2"/>
              </a:rPr>
              <a:t>http</a:t>
            </a:r>
            <a:r>
              <a:rPr lang="cs-CZ" sz="1800" dirty="0">
                <a:hlinkClick r:id="rId2"/>
              </a:rPr>
              <a:t>://cs.wikipedia.org</a:t>
            </a:r>
            <a:endParaRPr lang="cs-CZ" sz="1900" i="1" dirty="0"/>
          </a:p>
          <a:p>
            <a:pPr>
              <a:buFont typeface="Wingdings" pitchFamily="2" charset="2"/>
              <a:buChar char="§"/>
            </a:pPr>
            <a:r>
              <a:rPr lang="cs-CZ" sz="1800" dirty="0" smtClean="0"/>
              <a:t>DOWNS</a:t>
            </a:r>
            <a:r>
              <a:rPr lang="cs-CZ" sz="1800" dirty="0"/>
              <a:t>, Roger M., et al. </a:t>
            </a:r>
            <a:r>
              <a:rPr lang="cs-CZ" sz="1800" i="1" dirty="0"/>
              <a:t>Almanach geografie</a:t>
            </a:r>
            <a:r>
              <a:rPr lang="cs-CZ" sz="1800" dirty="0"/>
              <a:t>. 1. Praha : </a:t>
            </a:r>
            <a:r>
              <a:rPr lang="cs-CZ" sz="1800" dirty="0" err="1"/>
              <a:t>Sanoma</a:t>
            </a:r>
            <a:r>
              <a:rPr lang="cs-CZ" sz="1800" dirty="0"/>
              <a:t> </a:t>
            </a:r>
            <a:r>
              <a:rPr lang="cs-CZ" sz="1800" dirty="0" err="1"/>
              <a:t>Magazines</a:t>
            </a:r>
            <a:r>
              <a:rPr lang="cs-CZ" sz="1800" dirty="0"/>
              <a:t>, </a:t>
            </a:r>
            <a:r>
              <a:rPr lang="cs-CZ" sz="1800" dirty="0" err="1"/>
              <a:t>spol.s</a:t>
            </a:r>
            <a:r>
              <a:rPr lang="cs-CZ" sz="1800" dirty="0"/>
              <a:t> r. o., 2006. </a:t>
            </a:r>
            <a:r>
              <a:rPr lang="cs-CZ" sz="1800" dirty="0" smtClean="0"/>
              <a:t>ISBN 80-7026-267-2. 496 </a:t>
            </a:r>
            <a:r>
              <a:rPr lang="cs-CZ" sz="1800" dirty="0"/>
              <a:t>s.</a:t>
            </a:r>
          </a:p>
          <a:p>
            <a:endParaRPr lang="cs-CZ" sz="1900" dirty="0" smtClean="0"/>
          </a:p>
          <a:p>
            <a:endParaRPr lang="pt-BR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6494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856</TotalTime>
  <Words>1014</Words>
  <Application>Microsoft Office PowerPoint</Application>
  <PresentationFormat>Předvádění na obrazovce (4:3)</PresentationFormat>
  <Paragraphs>160</Paragraphs>
  <Slides>36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36</vt:i4>
      </vt:variant>
    </vt:vector>
  </HeadingPairs>
  <TitlesOfParts>
    <vt:vector size="37" baseType="lpstr">
      <vt:lpstr>Cesta</vt:lpstr>
      <vt:lpstr>Prezentace aplikace PowerPoint</vt:lpstr>
      <vt:lpstr>Geologické působení větru</vt:lpstr>
      <vt:lpstr>Vysvětlivky k pomocným symbolům:</vt:lpstr>
      <vt:lpstr>VÍTR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RUŠIVÁ ČINNOST VĚTRU</vt:lpstr>
      <vt:lpstr>Pouštní dlažba</vt:lpstr>
      <vt:lpstr>Prezentace aplikace PowerPoint</vt:lpstr>
      <vt:lpstr>Prezentace aplikace PowerPoint</vt:lpstr>
      <vt:lpstr>SKALNÍ OBLOUKY, BRÁNY, OKNA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TVOŘIVÁ ČINNOST VĚTRU</vt:lpstr>
      <vt:lpstr>DUNY - PŘESYPY</vt:lpstr>
      <vt:lpstr>Prezentace aplikace PowerPoint</vt:lpstr>
      <vt:lpstr>Prezentace aplikace PowerPoint</vt:lpstr>
      <vt:lpstr>Prezentace aplikace PowerPoint</vt:lpstr>
      <vt:lpstr>Prezentace aplikace PowerPoint</vt:lpstr>
      <vt:lpstr>VÝKVĚTY SOLÍ</vt:lpstr>
      <vt:lpstr>Prezentace aplikace PowerPoint</vt:lpstr>
      <vt:lpstr>Prezentace aplikace PowerPoint</vt:lpstr>
      <vt:lpstr>Prezentace aplikace PowerPoint</vt:lpstr>
      <vt:lpstr>spraš</vt:lpstr>
      <vt:lpstr>Prezentace aplikace PowerPoint</vt:lpstr>
      <vt:lpstr>Zápis do sešitů</vt:lpstr>
      <vt:lpstr>Geologická činnost větru</vt:lpstr>
      <vt:lpstr>Kontrola vaší paměti</vt:lpstr>
      <vt:lpstr>Prezentace aplikace PowerPoint</vt:lpstr>
      <vt:lpstr>POUŽITÉ ZDROJE INFORMACÍ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Ucitel</cp:lastModifiedBy>
  <cp:revision>53</cp:revision>
  <dcterms:created xsi:type="dcterms:W3CDTF">2012-01-12T20:56:01Z</dcterms:created>
  <dcterms:modified xsi:type="dcterms:W3CDTF">2012-06-04T19:34:18Z</dcterms:modified>
</cp:coreProperties>
</file>