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2" cy="25477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4" cy="2547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4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3" cy="201269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6" y="407634"/>
          <a:ext cx="6498544" cy="201269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6" y="407634"/>
        <a:ext cx="6498544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3" cy="147767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6" y="792083"/>
          <a:ext cx="6498544" cy="14776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</a:t>
          </a:r>
          <a:endParaRPr lang="cs-CZ" sz="2000" kern="1200" dirty="0"/>
        </a:p>
      </dsp:txBody>
      <dsp:txXfrm>
        <a:off x="1273856" y="792083"/>
        <a:ext cx="6498544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3" cy="9426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2" y="1224137"/>
          <a:ext cx="6498544" cy="9426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24142" y="1224137"/>
        <a:ext cx="6498544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2" y="1567772"/>
          <a:ext cx="6498544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2" y="1567772"/>
        <a:ext cx="6498544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F3A0A8D-9A4B-4C61-A765-EB36FDB7E154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  <a:gd name="T0" fmla="*/ 0 w 1000"/>
              <a:gd name="T1" fmla="*/ 0 h 1000"/>
              <a:gd name="T2" fmla="*/ 618 w 1000"/>
              <a:gd name="T3" fmla="*/ 0 h 1000"/>
              <a:gd name="T4" fmla="*/ 618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cs-CZ" sz="2400"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B4390A-4FEB-425B-90A9-3C4357ACB8B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203411"/>
      </p:ext>
    </p:extLst>
  </p:cSld>
  <p:clrMapOvr>
    <a:masterClrMapping/>
  </p:clrMapOvr>
  <p:transition spd="med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92668-CCDA-4BC8-84D8-51F20A20793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589373"/>
      </p:ext>
    </p:extLst>
  </p:cSld>
  <p:clrMapOvr>
    <a:masterClrMapping/>
  </p:clrMapOvr>
  <p:transition spd="med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B0C63-B3DC-4627-807A-2C11C40D963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484095"/>
      </p:ext>
    </p:extLst>
  </p:cSld>
  <p:clrMapOvr>
    <a:masterClrMapping/>
  </p:clrMapOvr>
  <p:transition spd="med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AE7A26-91D9-441E-9064-8CC4A1A7E9D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2352812"/>
      </p:ext>
    </p:extLst>
  </p:cSld>
  <p:clrMapOvr>
    <a:masterClrMapping/>
  </p:clrMapOvr>
  <p:transition spd="med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BCD10C-242C-4954-9039-28207B744EB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1320175"/>
      </p:ext>
    </p:extLst>
  </p:cSld>
  <p:clrMapOvr>
    <a:masterClrMapping/>
  </p:clrMapOvr>
  <p:transition spd="med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84212-9342-44CD-BA39-7A797B7287D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201660"/>
      </p:ext>
    </p:extLst>
  </p:cSld>
  <p:clrMapOvr>
    <a:masterClrMapping/>
  </p:clrMapOvr>
  <p:transition spd="med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7BC2EA-39C5-4CC0-A895-2BA1EB4FB13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3525997"/>
      </p:ext>
    </p:extLst>
  </p:cSld>
  <p:clrMapOvr>
    <a:masterClrMapping/>
  </p:clrMapOvr>
  <p:transition spd="med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3F35EA-7B92-4787-910C-AFBDC776FFE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5033185"/>
      </p:ext>
    </p:extLst>
  </p:cSld>
  <p:clrMapOvr>
    <a:masterClrMapping/>
  </p:clrMapOvr>
  <p:transition spd="med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CD4DC3-3053-424B-8A79-4A18BB872D4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1438061"/>
      </p:ext>
    </p:extLst>
  </p:cSld>
  <p:clrMapOvr>
    <a:masterClrMapping/>
  </p:clrMapOvr>
  <p:transition spd="med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B28A8-FB97-4A76-9C04-E86E44F9DDE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3485605"/>
      </p:ext>
    </p:extLst>
  </p:cSld>
  <p:clrMapOvr>
    <a:masterClrMapping/>
  </p:clrMapOvr>
  <p:transition spd="med"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cs-CZ" sz="2400">
              <a:latin typeface="Times New Roman" pitchFamily="18" charset="0"/>
            </a:endParaRPr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cs-CZ"/>
          </a:p>
        </p:txBody>
      </p:sp>
      <p:sp>
        <p:nvSpPr>
          <p:cNvPr id="1639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272F315-9522-4C0A-8103-C54A56231F6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>
    <p:cover dir="d"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304925" indent="-395288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  <a:cs typeface="+mn-cs"/>
        </a:defRPr>
      </a:lvl3pPr>
      <a:lvl4pPr marL="1693863" indent="-3873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939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8539" y="903958"/>
          <a:ext cx="7772401" cy="2547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339975" y="1341438"/>
            <a:ext cx="38877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Arial" charset="0"/>
              </a:rPr>
              <a:t>RNDr.Ivana Řehková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4716016" y="1708150"/>
            <a:ext cx="36718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Arial" charset="0"/>
              </a:rPr>
              <a:t>3.2.1.3.R03_Test </a:t>
            </a:r>
            <a:r>
              <a:rPr lang="cs-CZ" dirty="0" err="1">
                <a:latin typeface="Arial" charset="0"/>
              </a:rPr>
              <a:t>Pyth</a:t>
            </a:r>
            <a:r>
              <a:rPr lang="cs-CZ" dirty="0">
                <a:latin typeface="Arial" charset="0"/>
              </a:rPr>
              <a:t>. věta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95513" y="2205038"/>
            <a:ext cx="33131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Arial" charset="0"/>
              </a:rPr>
              <a:t>Matematika 8. ročník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3672681" y="2565399"/>
            <a:ext cx="36718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solidFill>
                  <a:srgbClr val="000000"/>
                </a:solidFill>
                <a:latin typeface="Arial" charset="0"/>
              </a:rPr>
              <a:t>CZ.1.07/1.4.00/21.2976</a:t>
            </a: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Anotace: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600"/>
              <a:t>Cílem je testování znalostí základních úloh na Pythagorovu větu.</a:t>
            </a:r>
          </a:p>
          <a:p>
            <a:pPr>
              <a:lnSpc>
                <a:spcPct val="80000"/>
              </a:lnSpc>
            </a:pPr>
            <a:r>
              <a:rPr lang="cs-CZ" sz="2600"/>
              <a:t>Žáci dostanou předtištěné úlohy k vypracování. Pracují samostatně ve 2 odděleních (A,B).</a:t>
            </a:r>
          </a:p>
          <a:p>
            <a:pPr>
              <a:lnSpc>
                <a:spcPct val="80000"/>
              </a:lnSpc>
            </a:pPr>
            <a:r>
              <a:rPr lang="cs-CZ" sz="2600"/>
              <a:t>Po ukončení práce si podle této prezentace kontrolují výsledky</a:t>
            </a:r>
          </a:p>
          <a:p>
            <a:pPr>
              <a:lnSpc>
                <a:spcPct val="80000"/>
              </a:lnSpc>
            </a:pPr>
            <a:r>
              <a:rPr lang="cs-CZ" sz="2600"/>
              <a:t>V další hodině již mají žáci před sebou opravené testy a podle prezentace píší opravu těch příkladů, kde udělali chybu.</a:t>
            </a:r>
          </a:p>
          <a:p>
            <a:pPr>
              <a:lnSpc>
                <a:spcPct val="80000"/>
              </a:lnSpc>
            </a:pPr>
            <a:r>
              <a:rPr lang="cs-CZ" sz="2600"/>
              <a:t>Žáci, kteří měli příklad správně, vysvětlují postup.</a:t>
            </a: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Zadání úloh: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1300"/>
              <a:t>1/ Zjistěte, zda trojúhelník s                                       1/ Zjistěte, zda trojúhelník s</a:t>
            </a:r>
          </a:p>
          <a:p>
            <a:pPr>
              <a:lnSpc>
                <a:spcPct val="80000"/>
              </a:lnSpc>
            </a:pPr>
            <a:r>
              <a:rPr lang="cs-CZ" sz="1300"/>
              <a:t>   délkami stran 5,4cm, 7,2cm                                  délkami stran 24cm, 7cm a25 cm</a:t>
            </a:r>
          </a:p>
          <a:p>
            <a:pPr>
              <a:lnSpc>
                <a:spcPct val="80000"/>
              </a:lnSpc>
            </a:pPr>
            <a:r>
              <a:rPr lang="cs-CZ" sz="1300"/>
              <a:t>   a 9cm je pravoúhlý.                                                je pravoúhlý. </a:t>
            </a:r>
          </a:p>
          <a:p>
            <a:pPr>
              <a:lnSpc>
                <a:spcPct val="80000"/>
              </a:lnSpc>
            </a:pPr>
            <a:r>
              <a:rPr lang="cs-CZ" sz="1300"/>
              <a:t>2/ Vypočtěte délku přepony c                                    2/ Vypočtěte délku přepony c                               </a:t>
            </a:r>
          </a:p>
          <a:p>
            <a:pPr>
              <a:lnSpc>
                <a:spcPct val="80000"/>
              </a:lnSpc>
            </a:pPr>
            <a:r>
              <a:rPr lang="cs-CZ" sz="1300"/>
              <a:t>v pravoúhlém trojúhelníku s                                       v pravoúhlém trojúhelníku s </a:t>
            </a:r>
          </a:p>
          <a:p>
            <a:pPr>
              <a:lnSpc>
                <a:spcPct val="80000"/>
              </a:lnSpc>
            </a:pPr>
            <a:r>
              <a:rPr lang="cs-CZ" sz="1300"/>
              <a:t>odvěsnami 24cm a 7cm.                                             odvěsnami 5,4dm a 7,2 dm.</a:t>
            </a:r>
          </a:p>
          <a:p>
            <a:pPr>
              <a:lnSpc>
                <a:spcPct val="80000"/>
              </a:lnSpc>
            </a:pPr>
            <a:r>
              <a:rPr lang="cs-CZ" sz="1300"/>
              <a:t>3/ Vypočtěte délku odvěsny a                                    3/ Vypočtěte délku odvěsny b                               </a:t>
            </a:r>
          </a:p>
          <a:p>
            <a:pPr>
              <a:lnSpc>
                <a:spcPct val="80000"/>
              </a:lnSpc>
            </a:pPr>
            <a:r>
              <a:rPr lang="cs-CZ" sz="1300"/>
              <a:t>v pravoúhlém trojúhelníku                                        v pravoúhlém trojúhelníku  </a:t>
            </a:r>
          </a:p>
          <a:p>
            <a:pPr>
              <a:lnSpc>
                <a:spcPct val="80000"/>
              </a:lnSpc>
            </a:pPr>
            <a:r>
              <a:rPr lang="cs-CZ" sz="1300"/>
              <a:t>kde c= 26m, b= 10m .                                                kde c= 41m, a= 9m.</a:t>
            </a:r>
          </a:p>
          <a:p>
            <a:pPr>
              <a:lnSpc>
                <a:spcPct val="80000"/>
              </a:lnSpc>
            </a:pPr>
            <a:r>
              <a:rPr lang="cs-CZ" sz="1300"/>
              <a:t>4/ Zjistěte, zda trojúhelník s                                       4/ Zjistěte, zda trojúhelník s</a:t>
            </a:r>
          </a:p>
          <a:p>
            <a:pPr>
              <a:lnSpc>
                <a:spcPct val="80000"/>
              </a:lnSpc>
            </a:pPr>
            <a:r>
              <a:rPr lang="cs-CZ" sz="1300"/>
              <a:t>   délkami stran 1,5cm, 2cm                                    délkami stran 9 cm, 13cm a 16cm              </a:t>
            </a:r>
          </a:p>
          <a:p>
            <a:pPr>
              <a:lnSpc>
                <a:spcPct val="80000"/>
              </a:lnSpc>
            </a:pPr>
            <a:r>
              <a:rPr lang="cs-CZ" sz="1300"/>
              <a:t>   a 2,5cm je pravoúhlý.                                                je pravoúhlý. </a:t>
            </a: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Řešení úloh: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566738" y="1752600"/>
            <a:ext cx="3925887" cy="4267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600"/>
              <a:t>1A/ Zjistěte, zda trojúhelník s                                        délkami stran 5,4cm, 7,2cm a 9 cm je pravoúhlý</a:t>
            </a:r>
          </a:p>
          <a:p>
            <a:pPr>
              <a:lnSpc>
                <a:spcPct val="90000"/>
              </a:lnSpc>
            </a:pPr>
            <a:r>
              <a:rPr lang="cs-CZ" sz="2600">
                <a:solidFill>
                  <a:schemeClr val="accent2"/>
                </a:solidFill>
              </a:rPr>
              <a:t>9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= 81                                                           5,4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+7,2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=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    29,16 + 51,84=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    81 </a:t>
            </a:r>
          </a:p>
          <a:p>
            <a:pPr>
              <a:lnSpc>
                <a:spcPct val="90000"/>
              </a:lnSpc>
            </a:pPr>
            <a:r>
              <a:rPr lang="cs-CZ" sz="2600">
                <a:solidFill>
                  <a:schemeClr val="accent2"/>
                </a:solidFill>
              </a:rPr>
              <a:t>Je pravoúhlý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4641850" y="1752600"/>
            <a:ext cx="3925888" cy="4267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600"/>
              <a:t>1B/ Zjistěte, zda trojúhelník s                                     délkami stran 24cm, 7cm a 25cm je pravoúhlý. </a:t>
            </a:r>
          </a:p>
          <a:p>
            <a:pPr>
              <a:lnSpc>
                <a:spcPct val="90000"/>
              </a:lnSpc>
            </a:pPr>
            <a:r>
              <a:rPr lang="cs-CZ" sz="2600"/>
              <a:t> </a:t>
            </a:r>
            <a:r>
              <a:rPr lang="cs-CZ" sz="2600">
                <a:solidFill>
                  <a:schemeClr val="accent2"/>
                </a:solidFill>
              </a:rPr>
              <a:t>25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= 625    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     24</a:t>
            </a:r>
            <a:r>
              <a:rPr lang="cs-CZ" sz="2600" baseline="30000">
                <a:solidFill>
                  <a:schemeClr val="accent2"/>
                </a:solidFill>
              </a:rPr>
              <a:t>2 </a:t>
            </a:r>
            <a:r>
              <a:rPr lang="cs-CZ" sz="2600">
                <a:solidFill>
                  <a:schemeClr val="accent2"/>
                </a:solidFill>
              </a:rPr>
              <a:t>+ 7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=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     576 + 49=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     625  </a:t>
            </a:r>
          </a:p>
          <a:p>
            <a:pPr>
              <a:lnSpc>
                <a:spcPct val="90000"/>
              </a:lnSpc>
            </a:pPr>
            <a:r>
              <a:rPr lang="cs-CZ" sz="2600">
                <a:solidFill>
                  <a:schemeClr val="accent2"/>
                </a:solidFill>
              </a:rPr>
              <a:t>Je pravoúhlý</a:t>
            </a:r>
            <a:r>
              <a:rPr lang="cs-CZ" sz="2600"/>
              <a:t>                                              </a:t>
            </a: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566738" y="1752600"/>
            <a:ext cx="3925887" cy="4267200"/>
          </a:xfrm>
        </p:spPr>
        <p:txBody>
          <a:bodyPr/>
          <a:lstStyle/>
          <a:p>
            <a:r>
              <a:rPr lang="cs-CZ" sz="2600"/>
              <a:t>2A/ Vypočtěte délku přepony c v pravoúhlém trojúhelníku s                                      odvěsnami 24cm a 7cm. </a:t>
            </a:r>
          </a:p>
          <a:p>
            <a:r>
              <a:rPr lang="cs-CZ" sz="2600">
                <a:solidFill>
                  <a:schemeClr val="accent2"/>
                </a:solidFill>
              </a:rPr>
              <a:t>c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= a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+ b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</a:t>
            </a:r>
          </a:p>
          <a:p>
            <a:pPr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   c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= 24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+ 7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                                                                     </a:t>
            </a:r>
          </a:p>
          <a:p>
            <a:pPr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   c= 25 cm 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1850" y="1752600"/>
            <a:ext cx="3925888" cy="4267200"/>
          </a:xfrm>
        </p:spPr>
        <p:txBody>
          <a:bodyPr/>
          <a:lstStyle/>
          <a:p>
            <a:r>
              <a:rPr lang="cs-CZ" sz="2600"/>
              <a:t>2B/Vypočtěte délku přepony c                               v pravoúhlém trojúhelníku s</a:t>
            </a:r>
          </a:p>
          <a:p>
            <a:pPr>
              <a:buFont typeface="Wingdings" pitchFamily="2" charset="2"/>
              <a:buNone/>
            </a:pPr>
            <a:r>
              <a:rPr lang="cs-CZ" sz="2600"/>
              <a:t>  odvěsnami 5,4dm a 7,2 dm.</a:t>
            </a:r>
          </a:p>
          <a:p>
            <a:r>
              <a:rPr lang="cs-CZ" sz="2600">
                <a:solidFill>
                  <a:schemeClr val="accent2"/>
                </a:solidFill>
              </a:rPr>
              <a:t>c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= a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+ b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/>
              <a:t>                                                                   </a:t>
            </a:r>
            <a:r>
              <a:rPr lang="cs-CZ" sz="2600">
                <a:solidFill>
                  <a:schemeClr val="accent2"/>
                </a:solidFill>
              </a:rPr>
              <a:t>c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= 5,4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+7,2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                                                      c= 9 dm</a:t>
            </a: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566738" y="1752600"/>
            <a:ext cx="3925887" cy="4267200"/>
          </a:xfrm>
        </p:spPr>
        <p:txBody>
          <a:bodyPr/>
          <a:lstStyle/>
          <a:p>
            <a:r>
              <a:rPr lang="cs-CZ" sz="2600"/>
              <a:t>3A/ Vypočtěte délku odvěsny a v pravoúhlém trojúhelníku</a:t>
            </a:r>
          </a:p>
          <a:p>
            <a:pPr>
              <a:buFont typeface="Wingdings" pitchFamily="2" charset="2"/>
              <a:buNone/>
            </a:pPr>
            <a:r>
              <a:rPr lang="cs-CZ" sz="2600"/>
              <a:t>  kde c= 26m, b= 10m.</a:t>
            </a:r>
          </a:p>
          <a:p>
            <a:r>
              <a:rPr lang="cs-CZ" sz="2600">
                <a:solidFill>
                  <a:schemeClr val="accent2"/>
                </a:solidFill>
              </a:rPr>
              <a:t>a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=  c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- b</a:t>
            </a:r>
            <a:r>
              <a:rPr lang="cs-CZ" sz="2600" baseline="30000">
                <a:solidFill>
                  <a:schemeClr val="accent2"/>
                </a:solidFill>
              </a:rPr>
              <a:t>2 </a:t>
            </a:r>
            <a:r>
              <a:rPr lang="cs-CZ" sz="2600">
                <a:solidFill>
                  <a:schemeClr val="accent2"/>
                </a:solidFill>
              </a:rPr>
              <a:t>                                                                    </a:t>
            </a:r>
          </a:p>
          <a:p>
            <a:pPr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  a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=  676 – 100</a:t>
            </a:r>
          </a:p>
          <a:p>
            <a:r>
              <a:rPr lang="cs-CZ" sz="2600">
                <a:solidFill>
                  <a:schemeClr val="accent2"/>
                </a:solidFill>
              </a:rPr>
              <a:t>    a = 24 m 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1850" y="1752600"/>
            <a:ext cx="3925888" cy="4267200"/>
          </a:xfrm>
        </p:spPr>
        <p:txBody>
          <a:bodyPr/>
          <a:lstStyle/>
          <a:p>
            <a:r>
              <a:rPr lang="cs-CZ" sz="2600"/>
              <a:t>3B/ Vypočtěte délku odvěsny b                               </a:t>
            </a:r>
          </a:p>
          <a:p>
            <a:pPr>
              <a:buFont typeface="Wingdings" pitchFamily="2" charset="2"/>
              <a:buNone/>
            </a:pPr>
            <a:r>
              <a:rPr lang="cs-CZ" sz="2600"/>
              <a:t>   v pravoúhlém trojúhelníku                                                  kde c= 41m, a= 9m.</a:t>
            </a:r>
          </a:p>
          <a:p>
            <a:r>
              <a:rPr lang="cs-CZ" sz="2600">
                <a:solidFill>
                  <a:schemeClr val="accent2"/>
                </a:solidFill>
              </a:rPr>
              <a:t>b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= c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- a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</a:p>
          <a:p>
            <a:pPr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    b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= 1681 – 81</a:t>
            </a:r>
          </a:p>
          <a:p>
            <a:r>
              <a:rPr lang="cs-CZ" sz="2600">
                <a:solidFill>
                  <a:schemeClr val="accent2"/>
                </a:solidFill>
              </a:rPr>
              <a:t>b = 40 m</a:t>
            </a: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566738" y="1752600"/>
            <a:ext cx="3925887" cy="4267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600"/>
              <a:t>4A/ Zjistěte, zda trojúhelník s                                        délkami stran 1,5cm, 2cm a 2,5cm je pravoúhlý.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2,5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= 6,25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1,5</a:t>
            </a:r>
            <a:r>
              <a:rPr lang="cs-CZ" sz="2600" baseline="30000">
                <a:solidFill>
                  <a:schemeClr val="accent2"/>
                </a:solidFill>
              </a:rPr>
              <a:t>2 </a:t>
            </a:r>
            <a:r>
              <a:rPr lang="cs-CZ" sz="2600">
                <a:solidFill>
                  <a:schemeClr val="accent2"/>
                </a:solidFill>
              </a:rPr>
              <a:t>+ 2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=6,25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Trojúhelník je pravoúhlý 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1850" y="1752600"/>
            <a:ext cx="3925888" cy="4267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600"/>
              <a:t>4B/ Zjistěte, zda trojúhelník 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/>
              <a:t>  délkami stran 9 cm, 13cm a  16cm je pravoúhlý.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16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= 256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9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+ 13</a:t>
            </a:r>
            <a:r>
              <a:rPr lang="cs-CZ" sz="2600" baseline="30000">
                <a:solidFill>
                  <a:schemeClr val="accent2"/>
                </a:solidFill>
              </a:rPr>
              <a:t>2</a:t>
            </a:r>
            <a:r>
              <a:rPr lang="cs-CZ" sz="2600">
                <a:solidFill>
                  <a:schemeClr val="accent2"/>
                </a:solidFill>
              </a:rPr>
              <a:t> = 250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>
                <a:solidFill>
                  <a:schemeClr val="accent2"/>
                </a:solidFill>
              </a:rPr>
              <a:t>Trojúhelník není pravoúhlý</a:t>
            </a: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fil">
  <a:themeElements>
    <a:clrScheme name="Profil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29</TotalTime>
  <Words>265</Words>
  <Application>Microsoft Office PowerPoint</Application>
  <PresentationFormat>Předvádění na obrazovce (4:3)</PresentationFormat>
  <Paragraphs>66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Verdana</vt:lpstr>
      <vt:lpstr>Times New Roman</vt:lpstr>
      <vt:lpstr>Wingdings</vt:lpstr>
      <vt:lpstr>Profil</vt:lpstr>
      <vt:lpstr>Prezentace aplikace PowerPoint</vt:lpstr>
      <vt:lpstr>Anotace:</vt:lpstr>
      <vt:lpstr>Zadání úloh:</vt:lpstr>
      <vt:lpstr>Řešení úloh: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ivana</dc:creator>
  <cp:lastModifiedBy>ivana</cp:lastModifiedBy>
  <cp:revision>3</cp:revision>
  <dcterms:created xsi:type="dcterms:W3CDTF">2011-11-17T21:16:07Z</dcterms:created>
  <dcterms:modified xsi:type="dcterms:W3CDTF">2012-02-03T15:37:12Z</dcterms:modified>
</cp:coreProperties>
</file>