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61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29699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0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1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2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3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4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29705" name="Rectangle 9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9706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9707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91A7F25A-D326-4CF7-854E-22151153968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8" grpId="0"/>
      <p:bldP spid="2970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97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970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AF54D7-9267-4295-BD68-73F009F55DB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5019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E78CC7-A7D3-4057-B56D-90E6BB10FA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455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6C0C2E-0E80-4AC0-AD99-FA3AA0C101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8750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41EF53-06ED-4A31-9373-79CBC2A192E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200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55D439-04B9-4B87-901C-F983ABD9CB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793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E3E965-08CF-4604-8E80-8070C22E47C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8556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8452EB-3DDA-4705-AD14-B287BD9A4D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955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47C1A6-5E46-479C-ADC9-C8B2EFF3BB9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7096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4CF825-B519-4BAE-B3BF-34003663141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6341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109F82-BFDA-4B1B-8035-926433236AB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753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28675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8676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8677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2857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8678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8679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2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28680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68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2868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9530B38D-64F6-4A2F-9BD9-36ADC96E5E3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8684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0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28680"/>
                        </p:tgtEl>
                      </p:cBhvr>
                    </p:animEffect>
                  </p:childTnLst>
                </p:cTn>
              </p:par>
            </p:tnLst>
          </p:tmpl>
        </p:tmplLst>
      </p:bldP>
      <p:bldP spid="28684" grpId="0"/>
    </p:bldLst>
  </p:timing>
  <p:txStyles>
    <p:titleStyle>
      <a:lvl1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5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280400" cy="621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2916238" y="1412875"/>
            <a:ext cx="3384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4572000" y="1844675"/>
            <a:ext cx="2952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3.2.1.3.R06_Mocniny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2771775" y="2205038"/>
            <a:ext cx="2736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l">
              <a:lnSpc>
                <a:spcPct val="80000"/>
              </a:lnSpc>
            </a:pPr>
            <a:r>
              <a:rPr lang="cs-CZ" sz="1400" dirty="0"/>
              <a:t>Cílem hodiny je shrnutí pravidel pro počítání s mocninami. Hodinu zařadíme na konec tématu.</a:t>
            </a:r>
          </a:p>
          <a:p>
            <a:pPr algn="l">
              <a:lnSpc>
                <a:spcPct val="80000"/>
              </a:lnSpc>
            </a:pPr>
            <a:r>
              <a:rPr lang="cs-CZ" sz="1400" dirty="0"/>
              <a:t>Žáci spolupracují a řídí se pokyny na tabuli.</a:t>
            </a:r>
          </a:p>
          <a:p>
            <a:pPr algn="l">
              <a:lnSpc>
                <a:spcPct val="80000"/>
              </a:lnSpc>
            </a:pPr>
            <a:r>
              <a:rPr lang="cs-CZ" sz="1400" dirty="0"/>
              <a:t>Učitel nejdříve nechá žáky formulovat pravidlo, pak teprve </a:t>
            </a:r>
            <a:r>
              <a:rPr lang="cs-CZ" sz="1400" dirty="0" err="1"/>
              <a:t>rozklikne</a:t>
            </a:r>
            <a:r>
              <a:rPr lang="cs-CZ" sz="1400" dirty="0"/>
              <a:t> pravidlo na tabuli.</a:t>
            </a:r>
          </a:p>
          <a:p>
            <a:pPr algn="l">
              <a:lnSpc>
                <a:spcPct val="80000"/>
              </a:lnSpc>
            </a:pPr>
            <a:r>
              <a:rPr lang="cs-CZ" sz="1400" dirty="0"/>
              <a:t>Příklady, které sami </a:t>
            </a:r>
            <a:r>
              <a:rPr lang="cs-CZ" sz="1400" dirty="0" smtClean="0"/>
              <a:t>vymýšlí, </a:t>
            </a:r>
            <a:r>
              <a:rPr lang="cs-CZ" sz="1400" dirty="0"/>
              <a:t>diktuje vyvolaný žák </a:t>
            </a:r>
            <a:r>
              <a:rPr lang="cs-CZ" sz="1400" dirty="0" smtClean="0"/>
              <a:t>ostatním, </a:t>
            </a:r>
            <a:r>
              <a:rPr lang="cs-CZ" sz="1400" dirty="0"/>
              <a:t>a pak si navzájem kontrolují výsledky.</a:t>
            </a:r>
          </a:p>
          <a:p>
            <a:pPr algn="l">
              <a:lnSpc>
                <a:spcPct val="80000"/>
              </a:lnSpc>
            </a:pPr>
            <a:r>
              <a:rPr lang="cs-CZ" sz="1400" dirty="0"/>
              <a:t>Složitější příklady doplníme výpočtem na tabuli.</a:t>
            </a:r>
          </a:p>
          <a:p>
            <a:pPr>
              <a:lnSpc>
                <a:spcPct val="80000"/>
              </a:lnSpc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Mocniny.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Pravidlo pro sčítání a odčítání mocnin:</a:t>
            </a:r>
          </a:p>
          <a:p>
            <a:pPr>
              <a:lnSpc>
                <a:spcPct val="90000"/>
              </a:lnSpc>
            </a:pPr>
            <a:r>
              <a:rPr lang="cs-CZ" sz="2800" i="1">
                <a:solidFill>
                  <a:srgbClr val="660033"/>
                </a:solidFill>
              </a:rPr>
              <a:t>Můžeme sčítat jen mocniny se stejným základem i exponentem</a:t>
            </a:r>
            <a:r>
              <a:rPr lang="cs-CZ" sz="2800" i="1"/>
              <a:t>.</a:t>
            </a:r>
          </a:p>
          <a:p>
            <a:pPr>
              <a:lnSpc>
                <a:spcPct val="90000"/>
              </a:lnSpc>
            </a:pPr>
            <a:endParaRPr lang="cs-CZ" sz="2800" i="1"/>
          </a:p>
          <a:p>
            <a:pPr>
              <a:lnSpc>
                <a:spcPct val="90000"/>
              </a:lnSpc>
            </a:pPr>
            <a:r>
              <a:rPr lang="cs-CZ" sz="2800" i="1"/>
              <a:t>Př: 6x</a:t>
            </a:r>
            <a:r>
              <a:rPr lang="cs-CZ" sz="2800" i="1" baseline="30000"/>
              <a:t>5</a:t>
            </a:r>
            <a:r>
              <a:rPr lang="cs-CZ" sz="2800" i="1"/>
              <a:t> + 3x</a:t>
            </a:r>
            <a:r>
              <a:rPr lang="cs-CZ" sz="2800" i="1" baseline="30000"/>
              <a:t>5</a:t>
            </a:r>
            <a:r>
              <a:rPr lang="cs-CZ" sz="2800" i="1"/>
              <a:t> =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i="1"/>
              <a:t>                            </a:t>
            </a:r>
            <a:r>
              <a:rPr lang="cs-CZ" sz="2800" i="1">
                <a:solidFill>
                  <a:srgbClr val="660033"/>
                </a:solidFill>
              </a:rPr>
              <a:t>9x</a:t>
            </a:r>
            <a:r>
              <a:rPr lang="cs-CZ" sz="2800" i="1" baseline="30000">
                <a:solidFill>
                  <a:srgbClr val="660033"/>
                </a:solidFill>
              </a:rPr>
              <a:t>5</a:t>
            </a:r>
          </a:p>
          <a:p>
            <a:pPr>
              <a:lnSpc>
                <a:spcPct val="90000"/>
              </a:lnSpc>
            </a:pPr>
            <a:r>
              <a:rPr lang="cs-CZ" sz="2800" i="1"/>
              <a:t>Př: 8x</a:t>
            </a:r>
            <a:r>
              <a:rPr lang="cs-CZ" sz="2800" i="1" baseline="30000"/>
              <a:t>2</a:t>
            </a:r>
            <a:r>
              <a:rPr lang="cs-CZ" sz="2800" i="1"/>
              <a:t> -  4x</a:t>
            </a:r>
            <a:r>
              <a:rPr lang="cs-CZ" sz="2800" i="1" baseline="30000"/>
              <a:t>2</a:t>
            </a:r>
            <a:r>
              <a:rPr lang="cs-CZ" sz="2800"/>
              <a:t> </a:t>
            </a:r>
            <a:r>
              <a:rPr lang="cs-CZ" sz="2800" i="1"/>
              <a:t>=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i="1"/>
              <a:t>                            </a:t>
            </a:r>
            <a:r>
              <a:rPr lang="cs-CZ" sz="2800" i="1">
                <a:solidFill>
                  <a:srgbClr val="660033"/>
                </a:solidFill>
              </a:rPr>
              <a:t>4x</a:t>
            </a:r>
            <a:r>
              <a:rPr lang="cs-CZ" sz="2800" i="1" baseline="30000">
                <a:solidFill>
                  <a:srgbClr val="660033"/>
                </a:solidFill>
              </a:rPr>
              <a:t>2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i="1">
                <a:solidFill>
                  <a:srgbClr val="660033"/>
                </a:solidFill>
              </a:rPr>
              <a:t>  </a:t>
            </a:r>
            <a:r>
              <a:rPr lang="cs-CZ" sz="2800" i="1"/>
              <a:t>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Pravidlo pro násobení mocnin:</a:t>
            </a:r>
          </a:p>
          <a:p>
            <a:r>
              <a:rPr lang="cs-CZ">
                <a:solidFill>
                  <a:srgbClr val="660033"/>
                </a:solidFill>
              </a:rPr>
              <a:t>Násobíme jen mocniny se stejným základem a to tak, že exponenty sčítáme.</a:t>
            </a:r>
          </a:p>
          <a:p>
            <a:endParaRPr lang="cs-CZ">
              <a:solidFill>
                <a:srgbClr val="660033"/>
              </a:solidFill>
            </a:endParaRPr>
          </a:p>
          <a:p>
            <a:r>
              <a:rPr lang="cs-CZ"/>
              <a:t>Př: </a:t>
            </a:r>
            <a:r>
              <a:rPr lang="cs-CZ" i="1"/>
              <a:t>6x</a:t>
            </a:r>
            <a:r>
              <a:rPr lang="cs-CZ" i="1" baseline="30000"/>
              <a:t>5</a:t>
            </a:r>
            <a:r>
              <a:rPr lang="cs-CZ" i="1"/>
              <a:t>.3x</a:t>
            </a:r>
            <a:r>
              <a:rPr lang="cs-CZ" i="1" baseline="30000"/>
              <a:t>3</a:t>
            </a:r>
            <a:r>
              <a:rPr lang="cs-CZ" i="1">
                <a:solidFill>
                  <a:srgbClr val="660033"/>
                </a:solidFill>
              </a:rPr>
              <a:t> =</a:t>
            </a:r>
          </a:p>
          <a:p>
            <a:pPr>
              <a:buFont typeface="Wingdings" pitchFamily="2" charset="2"/>
              <a:buNone/>
            </a:pPr>
            <a:r>
              <a:rPr lang="cs-CZ" i="1">
                <a:solidFill>
                  <a:srgbClr val="660033"/>
                </a:solidFill>
              </a:rPr>
              <a:t>                            18 x</a:t>
            </a:r>
            <a:r>
              <a:rPr lang="cs-CZ" i="1" baseline="30000">
                <a:solidFill>
                  <a:srgbClr val="660033"/>
                </a:solidFill>
              </a:rPr>
              <a:t>8</a:t>
            </a:r>
          </a:p>
          <a:p>
            <a:endParaRPr lang="cs-CZ">
              <a:solidFill>
                <a:srgbClr val="660033"/>
              </a:solidFill>
            </a:endParaRPr>
          </a:p>
          <a:p>
            <a:r>
              <a:rPr lang="cs-CZ" baseline="30000">
                <a:solidFill>
                  <a:srgbClr val="660033"/>
                </a:solidFill>
              </a:rPr>
              <a:t>Vymyslete 2 další příklady.</a:t>
            </a:r>
          </a:p>
          <a:p>
            <a:endParaRPr lang="cs-CZ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Pravidlo pro dělení mocnin:</a:t>
            </a:r>
          </a:p>
          <a:p>
            <a:r>
              <a:rPr lang="cs-CZ">
                <a:solidFill>
                  <a:srgbClr val="660033"/>
                </a:solidFill>
              </a:rPr>
              <a:t>Dělíme jen mocniny se stejným základem a to tak, že exponenty odčítáme.</a:t>
            </a:r>
          </a:p>
          <a:p>
            <a:endParaRPr lang="cs-CZ">
              <a:solidFill>
                <a:srgbClr val="660033"/>
              </a:solidFill>
            </a:endParaRPr>
          </a:p>
          <a:p>
            <a:r>
              <a:rPr lang="cs-CZ"/>
              <a:t>Př: </a:t>
            </a:r>
            <a:r>
              <a:rPr lang="cs-CZ" i="1"/>
              <a:t>6x</a:t>
            </a:r>
            <a:r>
              <a:rPr lang="cs-CZ" i="1" baseline="30000"/>
              <a:t>5</a:t>
            </a:r>
            <a:r>
              <a:rPr lang="cs-CZ" i="1"/>
              <a:t>:3x</a:t>
            </a:r>
            <a:r>
              <a:rPr lang="cs-CZ" i="1" baseline="30000"/>
              <a:t>3</a:t>
            </a:r>
            <a:r>
              <a:rPr lang="cs-CZ" i="1">
                <a:solidFill>
                  <a:srgbClr val="660033"/>
                </a:solidFill>
              </a:rPr>
              <a:t> =</a:t>
            </a:r>
          </a:p>
          <a:p>
            <a:pPr>
              <a:buFont typeface="Wingdings" pitchFamily="2" charset="2"/>
              <a:buNone/>
            </a:pPr>
            <a:r>
              <a:rPr lang="cs-CZ" i="1">
                <a:solidFill>
                  <a:srgbClr val="660033"/>
                </a:solidFill>
              </a:rPr>
              <a:t>                         2 x</a:t>
            </a:r>
            <a:r>
              <a:rPr lang="cs-CZ" i="1" baseline="30000">
                <a:solidFill>
                  <a:srgbClr val="660033"/>
                </a:solidFill>
              </a:rPr>
              <a:t>2</a:t>
            </a:r>
          </a:p>
          <a:p>
            <a:endParaRPr lang="cs-CZ">
              <a:solidFill>
                <a:srgbClr val="660033"/>
              </a:solidFill>
            </a:endParaRPr>
          </a:p>
          <a:p>
            <a:r>
              <a:rPr lang="cs-CZ" baseline="30000">
                <a:solidFill>
                  <a:srgbClr val="660033"/>
                </a:solidFill>
              </a:rPr>
              <a:t>Vymyslete 2 další příklady.</a:t>
            </a:r>
          </a:p>
          <a:p>
            <a:endParaRPr lang="cs-CZ">
              <a:solidFill>
                <a:srgbClr val="660033"/>
              </a:solidFill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Pravidlo pro umocňování mocnin:</a:t>
            </a:r>
          </a:p>
          <a:p>
            <a:r>
              <a:rPr lang="cs-CZ">
                <a:solidFill>
                  <a:srgbClr val="660033"/>
                </a:solidFill>
              </a:rPr>
              <a:t>Exponenty násobíme.</a:t>
            </a:r>
          </a:p>
          <a:p>
            <a:endParaRPr lang="cs-CZ">
              <a:solidFill>
                <a:srgbClr val="660033"/>
              </a:solidFill>
            </a:endParaRPr>
          </a:p>
          <a:p>
            <a:r>
              <a:rPr lang="cs-CZ"/>
              <a:t>Př: (5x</a:t>
            </a:r>
            <a:r>
              <a:rPr lang="cs-CZ" baseline="30000"/>
              <a:t>2</a:t>
            </a:r>
            <a:r>
              <a:rPr lang="cs-CZ"/>
              <a:t>)</a:t>
            </a:r>
            <a:r>
              <a:rPr lang="cs-CZ" baseline="30000"/>
              <a:t>3 </a:t>
            </a:r>
            <a:r>
              <a:rPr lang="cs-CZ"/>
              <a:t> =</a:t>
            </a:r>
            <a:r>
              <a:rPr lang="cs-CZ">
                <a:solidFill>
                  <a:srgbClr val="660033"/>
                </a:solidFill>
              </a:rPr>
              <a:t> </a:t>
            </a:r>
          </a:p>
          <a:p>
            <a:pPr>
              <a:buFont typeface="Wingdings" pitchFamily="2" charset="2"/>
              <a:buNone/>
            </a:pPr>
            <a:r>
              <a:rPr lang="cs-CZ">
                <a:solidFill>
                  <a:srgbClr val="660033"/>
                </a:solidFill>
              </a:rPr>
              <a:t>                      125x</a:t>
            </a:r>
            <a:r>
              <a:rPr lang="cs-CZ" baseline="30000">
                <a:solidFill>
                  <a:srgbClr val="660033"/>
                </a:solidFill>
              </a:rPr>
              <a:t>6</a:t>
            </a:r>
          </a:p>
          <a:p>
            <a:endParaRPr lang="cs-CZ" baseline="30000">
              <a:solidFill>
                <a:srgbClr val="660033"/>
              </a:solidFill>
            </a:endParaRPr>
          </a:p>
          <a:p>
            <a:endParaRPr lang="cs-CZ" baseline="30000">
              <a:solidFill>
                <a:srgbClr val="660033"/>
              </a:solidFill>
            </a:endParaRPr>
          </a:p>
          <a:p>
            <a:r>
              <a:rPr lang="cs-CZ" baseline="30000">
                <a:solidFill>
                  <a:srgbClr val="660033"/>
                </a:solidFill>
              </a:rPr>
              <a:t>Vymyslete 2 další příklady.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30</TotalTime>
  <Words>189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Vodotisk</vt:lpstr>
      <vt:lpstr>Snímek 1</vt:lpstr>
      <vt:lpstr>Anotace:</vt:lpstr>
      <vt:lpstr>Mocniny.</vt:lpstr>
      <vt:lpstr>Snímek 4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Dum</cp:lastModifiedBy>
  <cp:revision>4</cp:revision>
  <dcterms:created xsi:type="dcterms:W3CDTF">2011-11-08T19:13:33Z</dcterms:created>
  <dcterms:modified xsi:type="dcterms:W3CDTF">2012-03-03T14:19:52Z</dcterms:modified>
</cp:coreProperties>
</file>