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0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26628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66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66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BC93CE8-10AE-433A-96C7-EDF6CF34AAE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9442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5184721-727D-477E-9B0C-F7F2B7D7DFDC}" type="slidenum">
              <a:rPr lang="cs-CZ"/>
              <a:pPr/>
              <a:t>1</a:t>
            </a:fld>
            <a:endParaRPr lang="cs-CZ"/>
          </a:p>
        </p:txBody>
      </p:sp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27652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2329DBCE-087F-49F1-8EE6-BA648B3CCD33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/>
              <a:t>1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FE2515-A14A-45B9-BE2E-F6E6F813D1F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672791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81E883-AB4F-468E-801C-11A7E9FD050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960542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B0717D-668E-465E-A2C4-8CB8178A259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641368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CA15A2-3F34-42B2-BD40-496C161A069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730650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22F104-9938-4754-B3AB-2BCFE464306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611337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AD3D9C-BF30-4FBD-994F-4A9ABF86A0D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189454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E7A0BD-F25F-4D83-B2D7-D4A69AE93F1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9411459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DA47F5-B5C7-4492-94BD-640F674D135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03438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50721F-D692-4573-8ADE-6200CD49BB3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930366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E0F9DB-3468-4068-96B5-1150CDEA648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8045264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50400A-5F6A-42F1-A58D-BF95814BADA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328538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17E42FB-3756-40F5-8C9C-7A78F4B7182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560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4" name="TextovéPole 2"/>
          <p:cNvSpPr txBox="1">
            <a:spLocks noChangeArrowheads="1"/>
          </p:cNvSpPr>
          <p:nvPr/>
        </p:nvSpPr>
        <p:spPr bwMode="auto">
          <a:xfrm>
            <a:off x="4139952" y="2501900"/>
            <a:ext cx="24050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25605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25606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2916238" y="1341438"/>
            <a:ext cx="460851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RNDr.Ivana Řehková</a:t>
            </a:r>
          </a:p>
        </p:txBody>
      </p:sp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4932040" y="1721644"/>
            <a:ext cx="36718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3.2.1.3.R07_Čtvrtletní práce</a:t>
            </a:r>
          </a:p>
        </p:txBody>
      </p:sp>
      <p:sp>
        <p:nvSpPr>
          <p:cNvPr id="25609" name="Text Box 9"/>
          <p:cNvSpPr txBox="1">
            <a:spLocks noChangeArrowheads="1"/>
          </p:cNvSpPr>
          <p:nvPr/>
        </p:nvSpPr>
        <p:spPr bwMode="auto">
          <a:xfrm>
            <a:off x="2627313" y="2133600"/>
            <a:ext cx="33845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Matematika 8.ročník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Anotace: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algn="l">
              <a:lnSpc>
                <a:spcPct val="80000"/>
              </a:lnSpc>
            </a:pPr>
            <a:r>
              <a:rPr lang="cs-CZ" sz="1400"/>
              <a:t>Cílem prezentace je společná oprava čtvrtletní písemné práce.Žáci by si měli uvědomit své chyby a opravit je.</a:t>
            </a:r>
          </a:p>
          <a:p>
            <a:pPr algn="l">
              <a:lnSpc>
                <a:spcPct val="80000"/>
              </a:lnSpc>
            </a:pPr>
            <a:r>
              <a:rPr lang="cs-CZ" sz="1400"/>
              <a:t>Učitel oznámí týden předem žákům témata čp.</a:t>
            </a:r>
          </a:p>
          <a:p>
            <a:pPr algn="l">
              <a:lnSpc>
                <a:spcPct val="80000"/>
              </a:lnSpc>
            </a:pPr>
            <a:r>
              <a:rPr lang="cs-CZ" sz="1400"/>
              <a:t>V ohlášeném termínu žáci vypracují čp. Úlohy řeší samostatně v časovém limitu 45 minut. Mají k dispozici tabulky a kalkulačky. Každý žák dostane předtištěné zadání- variantu A/B</a:t>
            </a:r>
          </a:p>
          <a:p>
            <a:pPr algn="l">
              <a:lnSpc>
                <a:spcPct val="80000"/>
              </a:lnSpc>
            </a:pPr>
            <a:r>
              <a:rPr lang="cs-CZ" sz="1400"/>
              <a:t>V další hodině učitel přinese opravené práce a žáci postupně kontrolují své postupy s výsledky na tabuli. Chybné příklady opravují do školního sešitu.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Oprava 1.čtvrtletní práce.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/>
              <a:t>1A/ Zjednodušte výrazy:</a:t>
            </a:r>
          </a:p>
          <a:p>
            <a:pPr>
              <a:buFontTx/>
              <a:buNone/>
            </a:pPr>
            <a:r>
              <a:rPr lang="cs-CZ"/>
              <a:t>a/ 5a</a:t>
            </a:r>
            <a:r>
              <a:rPr lang="cs-CZ" baseline="30000"/>
              <a:t>4</a:t>
            </a:r>
            <a:r>
              <a:rPr lang="cs-CZ"/>
              <a:t> + 2a</a:t>
            </a:r>
            <a:r>
              <a:rPr lang="cs-CZ" baseline="30000"/>
              <a:t>2</a:t>
            </a:r>
            <a:r>
              <a:rPr lang="cs-CZ"/>
              <a:t> – a</a:t>
            </a:r>
            <a:r>
              <a:rPr lang="cs-CZ" baseline="30000"/>
              <a:t>4</a:t>
            </a:r>
            <a:r>
              <a:rPr lang="cs-CZ"/>
              <a:t> + 3a</a:t>
            </a:r>
            <a:r>
              <a:rPr lang="cs-CZ" baseline="30000"/>
              <a:t>2</a:t>
            </a:r>
          </a:p>
          <a:p>
            <a:pPr>
              <a:buFontTx/>
              <a:buNone/>
            </a:pPr>
            <a:r>
              <a:rPr lang="cs-CZ"/>
              <a:t>b/ 3x</a:t>
            </a:r>
            <a:r>
              <a:rPr lang="cs-CZ" baseline="30000"/>
              <a:t>6</a:t>
            </a:r>
            <a:r>
              <a:rPr lang="cs-CZ"/>
              <a:t> . 7x</a:t>
            </a:r>
            <a:r>
              <a:rPr lang="cs-CZ" baseline="30000"/>
              <a:t>2 </a:t>
            </a:r>
          </a:p>
          <a:p>
            <a:pPr>
              <a:buFontTx/>
              <a:buNone/>
            </a:pPr>
            <a:endParaRPr lang="cs-CZ" baseline="30000"/>
          </a:p>
          <a:p>
            <a:pPr>
              <a:buFontTx/>
              <a:buNone/>
            </a:pPr>
            <a:endParaRPr lang="cs-CZ" baseline="30000"/>
          </a:p>
          <a:p>
            <a:pPr>
              <a:buFontTx/>
              <a:buNone/>
            </a:pPr>
            <a:r>
              <a:rPr lang="cs-CZ" baseline="30000">
                <a:solidFill>
                  <a:schemeClr val="accent2"/>
                </a:solidFill>
              </a:rPr>
              <a:t>Řešení: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4a</a:t>
            </a:r>
            <a:r>
              <a:rPr lang="cs-CZ" baseline="30000">
                <a:solidFill>
                  <a:schemeClr val="accent2"/>
                </a:solidFill>
              </a:rPr>
              <a:t>4</a:t>
            </a:r>
            <a:r>
              <a:rPr lang="cs-CZ">
                <a:solidFill>
                  <a:schemeClr val="accent2"/>
                </a:solidFill>
              </a:rPr>
              <a:t> +5a</a:t>
            </a:r>
            <a:r>
              <a:rPr lang="cs-CZ" baseline="30000">
                <a:solidFill>
                  <a:schemeClr val="accent2"/>
                </a:solidFill>
              </a:rPr>
              <a:t>2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21x</a:t>
            </a:r>
            <a:r>
              <a:rPr lang="cs-CZ" baseline="30000">
                <a:solidFill>
                  <a:schemeClr val="accent2"/>
                </a:solidFill>
              </a:rPr>
              <a:t>8</a:t>
            </a: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/>
              <a:t>1B/ Zjednodušte výrazy:</a:t>
            </a:r>
          </a:p>
          <a:p>
            <a:pPr>
              <a:buFontTx/>
              <a:buNone/>
            </a:pPr>
            <a:r>
              <a:rPr lang="cs-CZ"/>
              <a:t>a/ 6x</a:t>
            </a:r>
            <a:r>
              <a:rPr lang="cs-CZ" baseline="30000"/>
              <a:t>5</a:t>
            </a:r>
            <a:r>
              <a:rPr lang="cs-CZ"/>
              <a:t> + 3x</a:t>
            </a:r>
            <a:r>
              <a:rPr lang="cs-CZ" baseline="30000"/>
              <a:t>2</a:t>
            </a:r>
            <a:r>
              <a:rPr lang="cs-CZ"/>
              <a:t> – x</a:t>
            </a:r>
            <a:r>
              <a:rPr lang="cs-CZ" baseline="30000"/>
              <a:t>5</a:t>
            </a:r>
            <a:r>
              <a:rPr lang="cs-CZ"/>
              <a:t> + 4x</a:t>
            </a:r>
            <a:r>
              <a:rPr lang="cs-CZ" baseline="30000"/>
              <a:t>2</a:t>
            </a:r>
          </a:p>
          <a:p>
            <a:pPr>
              <a:buFontTx/>
              <a:buNone/>
            </a:pPr>
            <a:r>
              <a:rPr lang="cs-CZ"/>
              <a:t>b/ 35a</a:t>
            </a:r>
            <a:r>
              <a:rPr lang="cs-CZ" baseline="30000"/>
              <a:t>6</a:t>
            </a:r>
            <a:r>
              <a:rPr lang="cs-CZ"/>
              <a:t> : 5a</a:t>
            </a:r>
            <a:r>
              <a:rPr lang="cs-CZ" baseline="30000"/>
              <a:t>2</a:t>
            </a:r>
            <a:r>
              <a:rPr lang="cs-CZ"/>
              <a:t> </a:t>
            </a:r>
          </a:p>
          <a:p>
            <a:pPr>
              <a:buFontTx/>
              <a:buNone/>
            </a:pPr>
            <a:endParaRPr lang="cs-CZ"/>
          </a:p>
          <a:p>
            <a:pPr>
              <a:buFontTx/>
              <a:buNone/>
            </a:pPr>
            <a:r>
              <a:rPr lang="cs-CZ" sz="2000">
                <a:solidFill>
                  <a:schemeClr val="accent2"/>
                </a:solidFill>
              </a:rPr>
              <a:t>Řešení: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5x</a:t>
            </a:r>
            <a:r>
              <a:rPr lang="cs-CZ" baseline="30000">
                <a:solidFill>
                  <a:schemeClr val="accent2"/>
                </a:solidFill>
              </a:rPr>
              <a:t>5</a:t>
            </a:r>
            <a:r>
              <a:rPr lang="cs-CZ">
                <a:solidFill>
                  <a:schemeClr val="accent2"/>
                </a:solidFill>
              </a:rPr>
              <a:t> + 7x</a:t>
            </a:r>
            <a:r>
              <a:rPr lang="cs-CZ" baseline="30000">
                <a:solidFill>
                  <a:schemeClr val="accent2"/>
                </a:solidFill>
              </a:rPr>
              <a:t>2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7a</a:t>
            </a:r>
            <a:r>
              <a:rPr lang="cs-CZ" baseline="30000">
                <a:solidFill>
                  <a:schemeClr val="accent2"/>
                </a:solidFill>
              </a:rPr>
              <a:t>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sz="2400"/>
              <a:t>2A/  Zjistěte,zda trojúhelník daný těmito stranami je pravoúhlý: 3 cm, 4,9cm , 5,6cm – zdůvodněte. </a:t>
            </a:r>
          </a:p>
          <a:p>
            <a:pPr>
              <a:buFontTx/>
              <a:buNone/>
            </a:pPr>
            <a:endParaRPr lang="cs-CZ" sz="2400"/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Řešení: 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3</a:t>
            </a:r>
            <a:r>
              <a:rPr lang="cs-CZ" sz="2400" baseline="30000">
                <a:solidFill>
                  <a:schemeClr val="accent2"/>
                </a:solidFill>
              </a:rPr>
              <a:t>2</a:t>
            </a:r>
            <a:r>
              <a:rPr lang="cs-CZ" sz="2400">
                <a:solidFill>
                  <a:schemeClr val="accent2"/>
                </a:solidFill>
              </a:rPr>
              <a:t>+4,9</a:t>
            </a:r>
            <a:r>
              <a:rPr lang="cs-CZ" sz="2400" baseline="30000">
                <a:solidFill>
                  <a:schemeClr val="accent2"/>
                </a:solidFill>
              </a:rPr>
              <a:t>2</a:t>
            </a:r>
            <a:r>
              <a:rPr lang="cs-CZ" sz="2400">
                <a:solidFill>
                  <a:schemeClr val="accent2"/>
                </a:solidFill>
              </a:rPr>
              <a:t>= 9+ 24,1=33,01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5,6</a:t>
            </a:r>
            <a:r>
              <a:rPr lang="cs-CZ" sz="2400" baseline="30000">
                <a:solidFill>
                  <a:schemeClr val="accent2"/>
                </a:solidFill>
              </a:rPr>
              <a:t>2</a:t>
            </a:r>
            <a:r>
              <a:rPr lang="cs-CZ" sz="2400">
                <a:solidFill>
                  <a:schemeClr val="accent2"/>
                </a:solidFill>
              </a:rPr>
              <a:t>=31,36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Trojúhelník není pravoúhlý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sz="2400"/>
              <a:t>2B/  Zjistěte,zda trojúhelník daný těmito stranami je pravoúhlý:2 cm, 5,2cm , 4,8cm – zdůvodněte. </a:t>
            </a:r>
          </a:p>
          <a:p>
            <a:pPr>
              <a:buFontTx/>
              <a:buNone/>
            </a:pPr>
            <a:endParaRPr lang="cs-CZ" sz="2400"/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Řešení: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2</a:t>
            </a:r>
            <a:r>
              <a:rPr lang="cs-CZ" sz="2400" baseline="30000">
                <a:solidFill>
                  <a:schemeClr val="accent2"/>
                </a:solidFill>
              </a:rPr>
              <a:t>2</a:t>
            </a:r>
            <a:r>
              <a:rPr lang="cs-CZ" sz="2400">
                <a:solidFill>
                  <a:schemeClr val="accent2"/>
                </a:solidFill>
              </a:rPr>
              <a:t>+4,8</a:t>
            </a:r>
            <a:r>
              <a:rPr lang="cs-CZ" sz="2400" baseline="30000">
                <a:solidFill>
                  <a:schemeClr val="accent2"/>
                </a:solidFill>
              </a:rPr>
              <a:t>2</a:t>
            </a:r>
            <a:r>
              <a:rPr lang="cs-CZ" sz="2400">
                <a:solidFill>
                  <a:schemeClr val="accent2"/>
                </a:solidFill>
              </a:rPr>
              <a:t>= 4+ 23,04=27,04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5,2</a:t>
            </a:r>
            <a:r>
              <a:rPr lang="cs-CZ" sz="2400" baseline="30000">
                <a:solidFill>
                  <a:schemeClr val="accent2"/>
                </a:solidFill>
              </a:rPr>
              <a:t>2</a:t>
            </a:r>
            <a:r>
              <a:rPr lang="cs-CZ" sz="2400">
                <a:solidFill>
                  <a:schemeClr val="accent2"/>
                </a:solidFill>
              </a:rPr>
              <a:t>=27,04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Trojúhelník je pravoúhlý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/>
              <a:t>3A/ </a:t>
            </a:r>
            <a:r>
              <a:rPr lang="cs-CZ" sz="2400"/>
              <a:t>Vypočtěte délku odvěsny v pravoúhlém trojúhelníku s přeponou c=10cm a odvěsnou</a:t>
            </a:r>
          </a:p>
          <a:p>
            <a:pPr>
              <a:buFontTx/>
              <a:buNone/>
            </a:pPr>
            <a:r>
              <a:rPr lang="cs-CZ" sz="2400"/>
              <a:t> b= 6 cm.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Řešení: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a</a:t>
            </a:r>
            <a:r>
              <a:rPr lang="cs-CZ" sz="2400" baseline="30000">
                <a:solidFill>
                  <a:schemeClr val="accent2"/>
                </a:solidFill>
              </a:rPr>
              <a:t>2</a:t>
            </a:r>
            <a:r>
              <a:rPr lang="cs-CZ" sz="2400">
                <a:solidFill>
                  <a:schemeClr val="accent2"/>
                </a:solidFill>
              </a:rPr>
              <a:t>=10</a:t>
            </a:r>
            <a:r>
              <a:rPr lang="cs-CZ" sz="2400" baseline="30000">
                <a:solidFill>
                  <a:schemeClr val="accent2"/>
                </a:solidFill>
              </a:rPr>
              <a:t>2</a:t>
            </a:r>
            <a:r>
              <a:rPr lang="cs-CZ" sz="2400">
                <a:solidFill>
                  <a:schemeClr val="accent2"/>
                </a:solidFill>
              </a:rPr>
              <a:t>-6</a:t>
            </a:r>
            <a:r>
              <a:rPr lang="cs-CZ" sz="2400" baseline="30000">
                <a:solidFill>
                  <a:schemeClr val="accent2"/>
                </a:solidFill>
              </a:rPr>
              <a:t>2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a</a:t>
            </a:r>
            <a:r>
              <a:rPr lang="cs-CZ" sz="2400" baseline="30000">
                <a:solidFill>
                  <a:schemeClr val="accent2"/>
                </a:solidFill>
              </a:rPr>
              <a:t>2</a:t>
            </a:r>
            <a:r>
              <a:rPr lang="cs-CZ" sz="2400">
                <a:solidFill>
                  <a:schemeClr val="accent2"/>
                </a:solidFill>
              </a:rPr>
              <a:t>=100-36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a=  8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Odvěsna měří 8 cm </a:t>
            </a: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sz="2400"/>
              <a:t>3B/ Vypočtěte délku přepony v pravoúhlém trojúhelníku s odvěsnami a= 15m,b= 20m.</a:t>
            </a:r>
          </a:p>
          <a:p>
            <a:pPr>
              <a:buFontTx/>
              <a:buNone/>
            </a:pPr>
            <a:endParaRPr lang="cs-CZ" sz="2400"/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Řešení: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c</a:t>
            </a:r>
            <a:r>
              <a:rPr lang="cs-CZ" sz="2400" baseline="30000">
                <a:solidFill>
                  <a:schemeClr val="accent2"/>
                </a:solidFill>
              </a:rPr>
              <a:t>2</a:t>
            </a:r>
            <a:r>
              <a:rPr lang="cs-CZ" sz="2400">
                <a:solidFill>
                  <a:schemeClr val="accent2"/>
                </a:solidFill>
              </a:rPr>
              <a:t>= 15</a:t>
            </a:r>
            <a:r>
              <a:rPr lang="cs-CZ" sz="2400" baseline="30000">
                <a:solidFill>
                  <a:schemeClr val="accent2"/>
                </a:solidFill>
              </a:rPr>
              <a:t>2</a:t>
            </a:r>
            <a:r>
              <a:rPr lang="cs-CZ" sz="2400">
                <a:solidFill>
                  <a:schemeClr val="accent2"/>
                </a:solidFill>
              </a:rPr>
              <a:t>+ 20</a:t>
            </a:r>
            <a:r>
              <a:rPr lang="cs-CZ" sz="2400" baseline="30000">
                <a:solidFill>
                  <a:schemeClr val="accent2"/>
                </a:solidFill>
              </a:rPr>
              <a:t>2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c</a:t>
            </a:r>
            <a:r>
              <a:rPr lang="cs-CZ" sz="2400" baseline="30000">
                <a:solidFill>
                  <a:schemeClr val="accent2"/>
                </a:solidFill>
              </a:rPr>
              <a:t>2</a:t>
            </a:r>
            <a:r>
              <a:rPr lang="cs-CZ" sz="2400">
                <a:solidFill>
                  <a:schemeClr val="accent2"/>
                </a:solidFill>
              </a:rPr>
              <a:t>= 225+ 400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c= 25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Přepona měří 25 m</a:t>
            </a:r>
          </a:p>
          <a:p>
            <a:pPr>
              <a:buFontTx/>
              <a:buNone/>
            </a:pPr>
            <a:endParaRPr lang="cs-CZ" sz="2400">
              <a:solidFill>
                <a:schemeClr val="accent2"/>
              </a:solidFill>
            </a:endParaRPr>
          </a:p>
          <a:p>
            <a:pPr>
              <a:buFontTx/>
              <a:buNone/>
            </a:pPr>
            <a:endParaRPr lang="cs-CZ" sz="2400" baseline="30000">
              <a:solidFill>
                <a:schemeClr val="accent2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245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/>
              <a:t>4A/ Vypočtěte:</a:t>
            </a:r>
          </a:p>
          <a:p>
            <a:r>
              <a:rPr lang="cs-CZ"/>
              <a:t>a/   ( 7 – 9)</a:t>
            </a:r>
            <a:r>
              <a:rPr lang="cs-CZ" baseline="30000"/>
              <a:t>3</a:t>
            </a:r>
            <a:r>
              <a:rPr lang="cs-CZ"/>
              <a:t>=</a:t>
            </a:r>
          </a:p>
          <a:p>
            <a:pPr>
              <a:buFontTx/>
              <a:buNone/>
            </a:pPr>
            <a:r>
              <a:rPr lang="cs-CZ"/>
              <a:t>         </a:t>
            </a:r>
            <a:r>
              <a:rPr lang="cs-CZ">
                <a:solidFill>
                  <a:schemeClr val="accent2"/>
                </a:solidFill>
              </a:rPr>
              <a:t>(-2)</a:t>
            </a:r>
            <a:r>
              <a:rPr lang="cs-CZ" baseline="30000">
                <a:solidFill>
                  <a:schemeClr val="accent2"/>
                </a:solidFill>
              </a:rPr>
              <a:t>3</a:t>
            </a:r>
            <a:r>
              <a:rPr lang="cs-CZ">
                <a:solidFill>
                  <a:schemeClr val="accent2"/>
                </a:solidFill>
              </a:rPr>
              <a:t>=-8</a:t>
            </a:r>
            <a:endParaRPr lang="cs-CZ" baseline="30000">
              <a:solidFill>
                <a:schemeClr val="accent2"/>
              </a:solidFill>
            </a:endParaRPr>
          </a:p>
          <a:p>
            <a:r>
              <a:rPr lang="cs-CZ"/>
              <a:t>b/  10</a:t>
            </a:r>
            <a:r>
              <a:rPr lang="cs-CZ" baseline="30000"/>
              <a:t>3</a:t>
            </a:r>
            <a:r>
              <a:rPr lang="cs-CZ"/>
              <a:t>  + 4</a:t>
            </a:r>
            <a:r>
              <a:rPr lang="cs-CZ" baseline="30000"/>
              <a:t>2</a:t>
            </a:r>
            <a:r>
              <a:rPr lang="cs-CZ"/>
              <a:t> =</a:t>
            </a:r>
          </a:p>
          <a:p>
            <a:pPr>
              <a:buFontTx/>
              <a:buNone/>
            </a:pPr>
            <a:r>
              <a:rPr lang="cs-CZ"/>
              <a:t>        </a:t>
            </a:r>
            <a:r>
              <a:rPr lang="cs-CZ">
                <a:solidFill>
                  <a:schemeClr val="accent2"/>
                </a:solidFill>
              </a:rPr>
              <a:t>1000+16=1016 </a:t>
            </a:r>
          </a:p>
          <a:p>
            <a:r>
              <a:rPr lang="cs-CZ"/>
              <a:t>c/  0,5</a:t>
            </a:r>
            <a:r>
              <a:rPr lang="cs-CZ" baseline="30000"/>
              <a:t>3</a:t>
            </a:r>
            <a:r>
              <a:rPr lang="cs-CZ"/>
              <a:t> + 1</a:t>
            </a:r>
            <a:r>
              <a:rPr lang="cs-CZ" baseline="30000"/>
              <a:t>3</a:t>
            </a:r>
            <a:r>
              <a:rPr lang="cs-CZ"/>
              <a:t> =</a:t>
            </a:r>
          </a:p>
          <a:p>
            <a:pPr>
              <a:buFontTx/>
              <a:buNone/>
            </a:pPr>
            <a:r>
              <a:rPr lang="cs-CZ"/>
              <a:t>        </a:t>
            </a:r>
            <a:r>
              <a:rPr lang="cs-CZ">
                <a:solidFill>
                  <a:schemeClr val="accent2"/>
                </a:solidFill>
              </a:rPr>
              <a:t>0,125 +1= 1,125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/>
              <a:t>4B/ Vypočtěte:</a:t>
            </a:r>
          </a:p>
          <a:p>
            <a:r>
              <a:rPr lang="cs-CZ"/>
              <a:t>a/   ( 8 – 5)</a:t>
            </a:r>
            <a:r>
              <a:rPr lang="cs-CZ" baseline="30000"/>
              <a:t>3</a:t>
            </a:r>
          </a:p>
          <a:p>
            <a:pPr>
              <a:buFontTx/>
              <a:buNone/>
            </a:pPr>
            <a:r>
              <a:rPr lang="cs-CZ"/>
              <a:t>        </a:t>
            </a:r>
            <a:r>
              <a:rPr lang="cs-CZ">
                <a:solidFill>
                  <a:schemeClr val="accent2"/>
                </a:solidFill>
              </a:rPr>
              <a:t>=(3)</a:t>
            </a:r>
            <a:r>
              <a:rPr lang="cs-CZ" baseline="30000">
                <a:solidFill>
                  <a:schemeClr val="accent2"/>
                </a:solidFill>
              </a:rPr>
              <a:t>3</a:t>
            </a:r>
            <a:r>
              <a:rPr lang="cs-CZ">
                <a:solidFill>
                  <a:schemeClr val="accent2"/>
                </a:solidFill>
              </a:rPr>
              <a:t>= 27</a:t>
            </a:r>
          </a:p>
          <a:p>
            <a:r>
              <a:rPr lang="cs-CZ"/>
              <a:t>b/  5</a:t>
            </a:r>
            <a:r>
              <a:rPr lang="cs-CZ" baseline="30000"/>
              <a:t>3</a:t>
            </a:r>
            <a:r>
              <a:rPr lang="cs-CZ"/>
              <a:t>  - 10</a:t>
            </a:r>
            <a:r>
              <a:rPr lang="cs-CZ" baseline="30000"/>
              <a:t>2</a:t>
            </a:r>
            <a:r>
              <a:rPr lang="cs-CZ"/>
              <a:t>  </a:t>
            </a:r>
          </a:p>
          <a:p>
            <a:pPr>
              <a:buFontTx/>
              <a:buNone/>
            </a:pPr>
            <a:r>
              <a:rPr lang="cs-CZ"/>
              <a:t>     </a:t>
            </a:r>
            <a:r>
              <a:rPr lang="cs-CZ">
                <a:solidFill>
                  <a:schemeClr val="accent2"/>
                </a:solidFill>
              </a:rPr>
              <a:t>= 125 – 100= 25</a:t>
            </a:r>
            <a:r>
              <a:rPr lang="cs-CZ"/>
              <a:t>     </a:t>
            </a:r>
          </a:p>
          <a:p>
            <a:r>
              <a:rPr lang="cs-CZ"/>
              <a:t>c/  0,2</a:t>
            </a:r>
            <a:r>
              <a:rPr lang="cs-CZ" baseline="30000"/>
              <a:t>3</a:t>
            </a:r>
            <a:r>
              <a:rPr lang="cs-CZ"/>
              <a:t> + 1</a:t>
            </a:r>
            <a:r>
              <a:rPr lang="cs-CZ" baseline="30000"/>
              <a:t>3</a:t>
            </a:r>
          </a:p>
          <a:p>
            <a:pPr>
              <a:buFontTx/>
              <a:buNone/>
            </a:pPr>
            <a:r>
              <a:rPr lang="cs-CZ"/>
              <a:t>     </a:t>
            </a:r>
            <a:r>
              <a:rPr lang="cs-CZ">
                <a:solidFill>
                  <a:schemeClr val="accent2"/>
                </a:solidFill>
              </a:rPr>
              <a:t>= 0,008 +1= 1,008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293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000"/>
              <a:t>5A/ Jaké množství  plechu je třeba na výrobu dopravní značky tvaru rovnostranného trojúhelníku o straně 40 cm, jestliže na okraje spotřebujeme navíc 3% ?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>
                <a:solidFill>
                  <a:schemeClr val="accent2"/>
                </a:solidFill>
              </a:rPr>
              <a:t>Řešení: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>
                <a:solidFill>
                  <a:schemeClr val="accent2"/>
                </a:solidFill>
              </a:rPr>
              <a:t>S=z . v :2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>
                <a:solidFill>
                  <a:schemeClr val="accent2"/>
                </a:solidFill>
              </a:rPr>
              <a:t>S= 40.34,64 :2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>
                <a:solidFill>
                  <a:schemeClr val="accent2"/>
                </a:solidFill>
              </a:rPr>
              <a:t>S=629,8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>
                <a:solidFill>
                  <a:schemeClr val="accent2"/>
                </a:solidFill>
              </a:rPr>
              <a:t>x= 629,8 . 1,03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>
                <a:solidFill>
                  <a:schemeClr val="accent2"/>
                </a:solidFill>
              </a:rPr>
              <a:t>x= 713,6 cm</a:t>
            </a:r>
            <a:r>
              <a:rPr lang="cs-CZ" sz="2000" baseline="30000">
                <a:solidFill>
                  <a:schemeClr val="accent2"/>
                </a:solidFill>
              </a:rPr>
              <a:t>2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>
                <a:solidFill>
                  <a:schemeClr val="accent2"/>
                </a:solidFill>
              </a:rPr>
              <a:t>Na výrobu značky je třeba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>
                <a:solidFill>
                  <a:schemeClr val="accent2"/>
                </a:solidFill>
              </a:rPr>
              <a:t>713,6 cm</a:t>
            </a:r>
            <a:r>
              <a:rPr lang="cs-CZ" sz="2000" baseline="30000">
                <a:solidFill>
                  <a:schemeClr val="accent2"/>
                </a:solidFill>
              </a:rPr>
              <a:t>2 </a:t>
            </a:r>
            <a:r>
              <a:rPr lang="cs-CZ" sz="2000">
                <a:solidFill>
                  <a:schemeClr val="accent2"/>
                </a:solidFill>
              </a:rPr>
              <a:t>plechu.</a:t>
            </a:r>
            <a:endParaRPr lang="cs-CZ" sz="2000" baseline="30000">
              <a:solidFill>
                <a:schemeClr val="accent2"/>
              </a:solidFill>
            </a:endParaRPr>
          </a:p>
        </p:txBody>
      </p:sp>
      <p:sp>
        <p:nvSpPr>
          <p:cNvPr id="12294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cs-CZ"/>
          </a:p>
        </p:txBody>
      </p:sp>
      <p:sp>
        <p:nvSpPr>
          <p:cNvPr id="12295" name="AutoShape 7"/>
          <p:cNvSpPr>
            <a:spLocks noChangeArrowheads="1"/>
          </p:cNvSpPr>
          <p:nvPr/>
        </p:nvSpPr>
        <p:spPr bwMode="auto">
          <a:xfrm>
            <a:off x="5219700" y="2205038"/>
            <a:ext cx="2663825" cy="230505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2296" name="Line 8"/>
          <p:cNvSpPr>
            <a:spLocks noChangeShapeType="1"/>
          </p:cNvSpPr>
          <p:nvPr/>
        </p:nvSpPr>
        <p:spPr bwMode="auto">
          <a:xfrm flipH="1" flipV="1">
            <a:off x="6516688" y="2276475"/>
            <a:ext cx="71437" cy="2160588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7308850" y="3068638"/>
            <a:ext cx="71913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40</a:t>
            </a:r>
          </a:p>
        </p:txBody>
      </p:sp>
      <p:sp>
        <p:nvSpPr>
          <p:cNvPr id="12298" name="Text Box 10"/>
          <p:cNvSpPr txBox="1">
            <a:spLocks noChangeArrowheads="1"/>
          </p:cNvSpPr>
          <p:nvPr/>
        </p:nvSpPr>
        <p:spPr bwMode="auto">
          <a:xfrm>
            <a:off x="7019925" y="4508500"/>
            <a:ext cx="57467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20</a:t>
            </a:r>
          </a:p>
        </p:txBody>
      </p:sp>
      <p:sp>
        <p:nvSpPr>
          <p:cNvPr id="12299" name="Text Box 11"/>
          <p:cNvSpPr txBox="1">
            <a:spLocks noChangeArrowheads="1"/>
          </p:cNvSpPr>
          <p:nvPr/>
        </p:nvSpPr>
        <p:spPr bwMode="auto">
          <a:xfrm>
            <a:off x="6732588" y="3573463"/>
            <a:ext cx="28733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v</a:t>
            </a:r>
          </a:p>
        </p:txBody>
      </p:sp>
      <p:sp>
        <p:nvSpPr>
          <p:cNvPr id="12300" name="Text Box 12"/>
          <p:cNvSpPr txBox="1">
            <a:spLocks noChangeArrowheads="1"/>
          </p:cNvSpPr>
          <p:nvPr/>
        </p:nvSpPr>
        <p:spPr bwMode="auto">
          <a:xfrm>
            <a:off x="4716463" y="5013325"/>
            <a:ext cx="3959225" cy="119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chemeClr val="accent2"/>
                </a:solidFill>
              </a:rPr>
              <a:t>v</a:t>
            </a:r>
            <a:r>
              <a:rPr lang="cs-CZ" b="1" baseline="30000">
                <a:solidFill>
                  <a:schemeClr val="accent2"/>
                </a:solidFill>
              </a:rPr>
              <a:t>2</a:t>
            </a:r>
            <a:r>
              <a:rPr lang="cs-CZ" b="1">
                <a:solidFill>
                  <a:schemeClr val="accent2"/>
                </a:solidFill>
              </a:rPr>
              <a:t>= 40</a:t>
            </a:r>
            <a:r>
              <a:rPr lang="cs-CZ" b="1" baseline="30000">
                <a:solidFill>
                  <a:schemeClr val="accent2"/>
                </a:solidFill>
              </a:rPr>
              <a:t>2</a:t>
            </a:r>
            <a:r>
              <a:rPr lang="cs-CZ" b="1">
                <a:solidFill>
                  <a:schemeClr val="accent2"/>
                </a:solidFill>
              </a:rPr>
              <a:t>-20</a:t>
            </a:r>
            <a:r>
              <a:rPr lang="cs-CZ" b="1" baseline="30000">
                <a:solidFill>
                  <a:schemeClr val="accent2"/>
                </a:solidFill>
              </a:rPr>
              <a:t>2</a:t>
            </a:r>
          </a:p>
          <a:p>
            <a:pPr>
              <a:spcBef>
                <a:spcPct val="50000"/>
              </a:spcBef>
            </a:pPr>
            <a:r>
              <a:rPr lang="cs-CZ" b="1">
                <a:solidFill>
                  <a:schemeClr val="accent2"/>
                </a:solidFill>
              </a:rPr>
              <a:t>v</a:t>
            </a:r>
            <a:r>
              <a:rPr lang="cs-CZ" b="1" baseline="30000">
                <a:solidFill>
                  <a:schemeClr val="accent2"/>
                </a:solidFill>
              </a:rPr>
              <a:t>2</a:t>
            </a:r>
            <a:r>
              <a:rPr lang="cs-CZ" b="1">
                <a:solidFill>
                  <a:schemeClr val="accent2"/>
                </a:solidFill>
              </a:rPr>
              <a:t>= 1200</a:t>
            </a:r>
          </a:p>
          <a:p>
            <a:pPr>
              <a:spcBef>
                <a:spcPct val="50000"/>
              </a:spcBef>
            </a:pPr>
            <a:r>
              <a:rPr lang="cs-CZ" b="1">
                <a:solidFill>
                  <a:schemeClr val="accent2"/>
                </a:solidFill>
              </a:rPr>
              <a:t>v= 34,64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4341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1800"/>
              <a:t>5B/ Jaké množství plechu je třeba na dopravní značku tvaru rovnoramenného trojúhelníku s délkou základny 40cm a ramen 52 cm,jestliže na okraje spotřebujeme navíc 3% ?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1800">
                <a:solidFill>
                  <a:schemeClr val="accent2"/>
                </a:solidFill>
              </a:rPr>
              <a:t>Řešení: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1800">
                <a:solidFill>
                  <a:schemeClr val="accent2"/>
                </a:solidFill>
              </a:rPr>
              <a:t>S=z . v :2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1800">
                <a:solidFill>
                  <a:schemeClr val="accent2"/>
                </a:solidFill>
              </a:rPr>
              <a:t>S= 40.48 :2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1800">
                <a:solidFill>
                  <a:schemeClr val="accent2"/>
                </a:solidFill>
              </a:rPr>
              <a:t>S=960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1800">
                <a:solidFill>
                  <a:schemeClr val="accent2"/>
                </a:solidFill>
              </a:rPr>
              <a:t>x= 960 . 1,03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1800">
                <a:solidFill>
                  <a:schemeClr val="accent2"/>
                </a:solidFill>
              </a:rPr>
              <a:t>x= 988,8cm</a:t>
            </a:r>
            <a:r>
              <a:rPr lang="cs-CZ" sz="1800" baseline="30000">
                <a:solidFill>
                  <a:schemeClr val="accent2"/>
                </a:solidFill>
              </a:rPr>
              <a:t>2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1800">
                <a:solidFill>
                  <a:schemeClr val="accent2"/>
                </a:solidFill>
              </a:rPr>
              <a:t>Na výrobu značky je třeba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1800">
                <a:solidFill>
                  <a:schemeClr val="accent2"/>
                </a:solidFill>
              </a:rPr>
              <a:t>988,8 cm</a:t>
            </a:r>
            <a:r>
              <a:rPr lang="cs-CZ" sz="1800" baseline="30000">
                <a:solidFill>
                  <a:schemeClr val="accent2"/>
                </a:solidFill>
              </a:rPr>
              <a:t>2 </a:t>
            </a:r>
            <a:r>
              <a:rPr lang="cs-CZ" sz="1800">
                <a:solidFill>
                  <a:schemeClr val="accent2"/>
                </a:solidFill>
              </a:rPr>
              <a:t>plechu.</a:t>
            </a:r>
            <a:endParaRPr lang="cs-CZ" sz="1800" baseline="3000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/>
              <a:t> 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cs-CZ" sz="2400"/>
          </a:p>
        </p:txBody>
      </p:sp>
      <p:sp>
        <p:nvSpPr>
          <p:cNvPr id="14344" name="AutoShape 8"/>
          <p:cNvSpPr>
            <a:spLocks noChangeArrowheads="1"/>
          </p:cNvSpPr>
          <p:nvPr/>
        </p:nvSpPr>
        <p:spPr bwMode="auto">
          <a:xfrm>
            <a:off x="5651500" y="2133600"/>
            <a:ext cx="1800225" cy="223202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4345" name="Line 9"/>
          <p:cNvSpPr>
            <a:spLocks noChangeShapeType="1"/>
          </p:cNvSpPr>
          <p:nvPr/>
        </p:nvSpPr>
        <p:spPr bwMode="auto">
          <a:xfrm>
            <a:off x="6516688" y="2205038"/>
            <a:ext cx="71437" cy="21590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4346" name="Text Box 10"/>
          <p:cNvSpPr txBox="1">
            <a:spLocks noChangeArrowheads="1"/>
          </p:cNvSpPr>
          <p:nvPr/>
        </p:nvSpPr>
        <p:spPr bwMode="auto">
          <a:xfrm>
            <a:off x="7092950" y="3068638"/>
            <a:ext cx="71913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52</a:t>
            </a:r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6732588" y="4365625"/>
            <a:ext cx="7191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20</a:t>
            </a:r>
          </a:p>
        </p:txBody>
      </p:sp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6659563" y="3573463"/>
            <a:ext cx="2889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v</a:t>
            </a:r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4859338" y="4868863"/>
            <a:ext cx="3673475" cy="132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b="1">
                <a:solidFill>
                  <a:schemeClr val="accent2"/>
                </a:solidFill>
              </a:rPr>
              <a:t>v</a:t>
            </a:r>
            <a:r>
              <a:rPr lang="cs-CZ" b="1" baseline="30000">
                <a:solidFill>
                  <a:schemeClr val="accent2"/>
                </a:solidFill>
              </a:rPr>
              <a:t>2</a:t>
            </a:r>
            <a:r>
              <a:rPr lang="cs-CZ" b="1">
                <a:solidFill>
                  <a:schemeClr val="accent2"/>
                </a:solidFill>
              </a:rPr>
              <a:t>= 52</a:t>
            </a:r>
            <a:r>
              <a:rPr lang="cs-CZ" b="1" baseline="30000">
                <a:solidFill>
                  <a:schemeClr val="accent2"/>
                </a:solidFill>
              </a:rPr>
              <a:t>2</a:t>
            </a:r>
            <a:r>
              <a:rPr lang="cs-CZ" b="1">
                <a:solidFill>
                  <a:schemeClr val="accent2"/>
                </a:solidFill>
              </a:rPr>
              <a:t>-20</a:t>
            </a:r>
            <a:r>
              <a:rPr lang="cs-CZ" b="1" baseline="30000">
                <a:solidFill>
                  <a:schemeClr val="accent2"/>
                </a:solidFill>
              </a:rPr>
              <a:t>2</a:t>
            </a:r>
          </a:p>
          <a:p>
            <a:r>
              <a:rPr lang="cs-CZ" b="1">
                <a:solidFill>
                  <a:schemeClr val="accent2"/>
                </a:solidFill>
              </a:rPr>
              <a:t>v</a:t>
            </a:r>
            <a:r>
              <a:rPr lang="cs-CZ" b="1" baseline="30000">
                <a:solidFill>
                  <a:schemeClr val="accent2"/>
                </a:solidFill>
              </a:rPr>
              <a:t>2</a:t>
            </a:r>
            <a:r>
              <a:rPr lang="cs-CZ" b="1">
                <a:solidFill>
                  <a:schemeClr val="accent2"/>
                </a:solidFill>
              </a:rPr>
              <a:t>= 2304</a:t>
            </a:r>
          </a:p>
          <a:p>
            <a:r>
              <a:rPr lang="cs-CZ" b="1">
                <a:solidFill>
                  <a:schemeClr val="accent2"/>
                </a:solidFill>
              </a:rPr>
              <a:t>v= 48</a:t>
            </a:r>
          </a:p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sz="2400"/>
              <a:t>6A/</a:t>
            </a:r>
            <a:r>
              <a:rPr lang="cs-CZ" sz="2400" i="1"/>
              <a:t>  </a:t>
            </a:r>
            <a:r>
              <a:rPr lang="cs-CZ" sz="2400"/>
              <a:t>Jakou vzdálenost uletěl míč,jestliže ho fotbalista kopl z penaltové značky přímo doprostřed břevna? Branka je vysoká 2,2m a značka penalty je vzdálena od středu brány 10m.</a:t>
            </a:r>
          </a:p>
        </p:txBody>
      </p:sp>
      <p:sp>
        <p:nvSpPr>
          <p:cNvPr id="16390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391" name="AutoShape 7"/>
          <p:cNvSpPr>
            <a:spLocks noChangeArrowheads="1"/>
          </p:cNvSpPr>
          <p:nvPr/>
        </p:nvSpPr>
        <p:spPr bwMode="auto">
          <a:xfrm>
            <a:off x="5003800" y="2349500"/>
            <a:ext cx="3384550" cy="1150938"/>
          </a:xfrm>
          <a:prstGeom prst="rtTriangl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6208713" y="3521075"/>
            <a:ext cx="450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/>
              <a:t>10</a:t>
            </a:r>
          </a:p>
        </p:txBody>
      </p:sp>
      <p:sp>
        <p:nvSpPr>
          <p:cNvPr id="16393" name="Text Box 9"/>
          <p:cNvSpPr txBox="1">
            <a:spLocks noChangeArrowheads="1"/>
          </p:cNvSpPr>
          <p:nvPr/>
        </p:nvSpPr>
        <p:spPr bwMode="auto">
          <a:xfrm>
            <a:off x="5076825" y="2708275"/>
            <a:ext cx="50323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2,2</a:t>
            </a:r>
          </a:p>
        </p:txBody>
      </p:sp>
      <p:sp>
        <p:nvSpPr>
          <p:cNvPr id="16394" name="Text Box 10"/>
          <p:cNvSpPr txBox="1">
            <a:spLocks noChangeArrowheads="1"/>
          </p:cNvSpPr>
          <p:nvPr/>
        </p:nvSpPr>
        <p:spPr bwMode="auto">
          <a:xfrm>
            <a:off x="6443663" y="2492375"/>
            <a:ext cx="6477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x</a:t>
            </a:r>
          </a:p>
        </p:txBody>
      </p:sp>
      <p:sp>
        <p:nvSpPr>
          <p:cNvPr id="16395" name="Text Box 11"/>
          <p:cNvSpPr txBox="1">
            <a:spLocks noChangeArrowheads="1"/>
          </p:cNvSpPr>
          <p:nvPr/>
        </p:nvSpPr>
        <p:spPr bwMode="auto">
          <a:xfrm>
            <a:off x="4787900" y="4149725"/>
            <a:ext cx="3600450" cy="176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</a:rPr>
              <a:t>x</a:t>
            </a:r>
            <a:r>
              <a:rPr lang="cs-CZ" sz="2000" baseline="30000">
                <a:solidFill>
                  <a:schemeClr val="accent2"/>
                </a:solidFill>
              </a:rPr>
              <a:t>2</a:t>
            </a:r>
            <a:r>
              <a:rPr lang="cs-CZ" sz="2000">
                <a:solidFill>
                  <a:schemeClr val="accent2"/>
                </a:solidFill>
              </a:rPr>
              <a:t>= 10</a:t>
            </a:r>
            <a:r>
              <a:rPr lang="cs-CZ" sz="2000" baseline="30000">
                <a:solidFill>
                  <a:schemeClr val="accent2"/>
                </a:solidFill>
              </a:rPr>
              <a:t>2</a:t>
            </a:r>
            <a:r>
              <a:rPr lang="cs-CZ" sz="2000">
                <a:solidFill>
                  <a:schemeClr val="accent2"/>
                </a:solidFill>
              </a:rPr>
              <a:t> +2,2</a:t>
            </a:r>
            <a:r>
              <a:rPr lang="cs-CZ" sz="2000" baseline="30000">
                <a:solidFill>
                  <a:schemeClr val="accent2"/>
                </a:solidFill>
              </a:rPr>
              <a:t>2</a:t>
            </a:r>
          </a:p>
          <a:p>
            <a:pPr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</a:rPr>
              <a:t>x= 10,24</a:t>
            </a:r>
          </a:p>
          <a:p>
            <a:pPr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</a:rPr>
              <a:t>x=10,24m</a:t>
            </a:r>
          </a:p>
          <a:p>
            <a:pPr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</a:rPr>
              <a:t>Míč uletí 10,24m</a:t>
            </a:r>
            <a:r>
              <a:rPr lang="cs-CZ"/>
              <a:t>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437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sz="2400"/>
              <a:t>6B/</a:t>
            </a:r>
            <a:r>
              <a:rPr lang="cs-CZ" sz="2400" i="1"/>
              <a:t>  </a:t>
            </a:r>
            <a:r>
              <a:rPr lang="cs-CZ" sz="2400"/>
              <a:t>Dělo s dostřelem 20km je umístěno 12km od přímé trati. Jaká část trati je tímto dělem ohrožena?</a:t>
            </a:r>
          </a:p>
          <a:p>
            <a:pPr>
              <a:buFontTx/>
              <a:buNone/>
            </a:pPr>
            <a:r>
              <a:rPr lang="cs-CZ" sz="2400"/>
              <a:t> 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Řešení: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x</a:t>
            </a:r>
            <a:r>
              <a:rPr lang="cs-CZ" sz="2400" baseline="30000">
                <a:solidFill>
                  <a:schemeClr val="accent2"/>
                </a:solidFill>
              </a:rPr>
              <a:t>2</a:t>
            </a:r>
            <a:r>
              <a:rPr lang="cs-CZ" sz="2400">
                <a:solidFill>
                  <a:schemeClr val="accent2"/>
                </a:solidFill>
              </a:rPr>
              <a:t>=20</a:t>
            </a:r>
            <a:r>
              <a:rPr lang="cs-CZ" sz="2400" baseline="30000">
                <a:solidFill>
                  <a:schemeClr val="accent2"/>
                </a:solidFill>
              </a:rPr>
              <a:t>2</a:t>
            </a:r>
            <a:r>
              <a:rPr lang="cs-CZ" sz="2400">
                <a:solidFill>
                  <a:schemeClr val="accent2"/>
                </a:solidFill>
              </a:rPr>
              <a:t> -12</a:t>
            </a:r>
            <a:r>
              <a:rPr lang="cs-CZ" sz="2400" baseline="30000">
                <a:solidFill>
                  <a:schemeClr val="accent2"/>
                </a:solidFill>
              </a:rPr>
              <a:t>2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x=16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2x=32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Ohroženo je 32 km tratě.</a:t>
            </a:r>
          </a:p>
        </p:txBody>
      </p:sp>
      <p:sp>
        <p:nvSpPr>
          <p:cNvPr id="18438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endParaRPr lang="cs-CZ" sz="2400"/>
          </a:p>
        </p:txBody>
      </p:sp>
      <p:sp>
        <p:nvSpPr>
          <p:cNvPr id="18439" name="Oval 7"/>
          <p:cNvSpPr>
            <a:spLocks noChangeArrowheads="1"/>
          </p:cNvSpPr>
          <p:nvPr/>
        </p:nvSpPr>
        <p:spPr bwMode="auto">
          <a:xfrm>
            <a:off x="5508625" y="2349500"/>
            <a:ext cx="1943100" cy="19431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441" name="AutoShape 9"/>
          <p:cNvSpPr>
            <a:spLocks noChangeArrowheads="1"/>
          </p:cNvSpPr>
          <p:nvPr/>
        </p:nvSpPr>
        <p:spPr bwMode="auto">
          <a:xfrm flipV="1">
            <a:off x="5580063" y="2924175"/>
            <a:ext cx="1871662" cy="433388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442" name="Line 10"/>
          <p:cNvSpPr>
            <a:spLocks noChangeShapeType="1"/>
          </p:cNvSpPr>
          <p:nvPr/>
        </p:nvSpPr>
        <p:spPr bwMode="auto">
          <a:xfrm>
            <a:off x="6516688" y="2349500"/>
            <a:ext cx="0" cy="1008063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443" name="Line 11"/>
          <p:cNvSpPr>
            <a:spLocks noChangeShapeType="1"/>
          </p:cNvSpPr>
          <p:nvPr/>
        </p:nvSpPr>
        <p:spPr bwMode="auto">
          <a:xfrm flipV="1">
            <a:off x="6516688" y="2924175"/>
            <a:ext cx="863600" cy="433388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444" name="Text Box 12"/>
          <p:cNvSpPr txBox="1">
            <a:spLocks noChangeArrowheads="1"/>
          </p:cNvSpPr>
          <p:nvPr/>
        </p:nvSpPr>
        <p:spPr bwMode="auto">
          <a:xfrm>
            <a:off x="6877050" y="3141663"/>
            <a:ext cx="50323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20</a:t>
            </a:r>
          </a:p>
        </p:txBody>
      </p:sp>
      <p:sp>
        <p:nvSpPr>
          <p:cNvPr id="18445" name="Text Box 13"/>
          <p:cNvSpPr txBox="1">
            <a:spLocks noChangeArrowheads="1"/>
          </p:cNvSpPr>
          <p:nvPr/>
        </p:nvSpPr>
        <p:spPr bwMode="auto">
          <a:xfrm>
            <a:off x="6156325" y="2924175"/>
            <a:ext cx="57626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12</a:t>
            </a:r>
          </a:p>
        </p:txBody>
      </p:sp>
      <p:sp>
        <p:nvSpPr>
          <p:cNvPr id="18447" name="Text Box 15"/>
          <p:cNvSpPr txBox="1">
            <a:spLocks noChangeArrowheads="1"/>
          </p:cNvSpPr>
          <p:nvPr/>
        </p:nvSpPr>
        <p:spPr bwMode="auto">
          <a:xfrm>
            <a:off x="6659563" y="2636838"/>
            <a:ext cx="5048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i="1"/>
              <a:t>7*A/ Vypočtěte délku tělesové úhlopříčky krychle o hraně 8 cm.</a:t>
            </a:r>
          </a:p>
          <a:p>
            <a:pPr>
              <a:buFontTx/>
              <a:buNone/>
            </a:pPr>
            <a:r>
              <a:rPr lang="cs-CZ" i="1">
                <a:solidFill>
                  <a:schemeClr val="accent2"/>
                </a:solidFill>
              </a:rPr>
              <a:t>Řešení:</a:t>
            </a:r>
          </a:p>
          <a:p>
            <a:pPr>
              <a:buFontTx/>
              <a:buNone/>
            </a:pPr>
            <a:r>
              <a:rPr lang="cs-CZ" i="1">
                <a:solidFill>
                  <a:schemeClr val="accent2"/>
                </a:solidFill>
              </a:rPr>
              <a:t>u</a:t>
            </a:r>
            <a:r>
              <a:rPr lang="cs-CZ" i="1" baseline="30000">
                <a:solidFill>
                  <a:schemeClr val="accent2"/>
                </a:solidFill>
              </a:rPr>
              <a:t>2</a:t>
            </a:r>
            <a:r>
              <a:rPr lang="cs-CZ" i="1">
                <a:solidFill>
                  <a:schemeClr val="accent2"/>
                </a:solidFill>
              </a:rPr>
              <a:t>=8</a:t>
            </a:r>
            <a:r>
              <a:rPr lang="cs-CZ" i="1" baseline="30000">
                <a:solidFill>
                  <a:schemeClr val="accent2"/>
                </a:solidFill>
              </a:rPr>
              <a:t>2 </a:t>
            </a:r>
            <a:r>
              <a:rPr lang="cs-CZ">
                <a:solidFill>
                  <a:schemeClr val="accent2"/>
                </a:solidFill>
              </a:rPr>
              <a:t>+8</a:t>
            </a:r>
            <a:r>
              <a:rPr lang="cs-CZ" baseline="30000">
                <a:solidFill>
                  <a:schemeClr val="accent2"/>
                </a:solidFill>
              </a:rPr>
              <a:t>2</a:t>
            </a:r>
            <a:r>
              <a:rPr lang="cs-CZ">
                <a:solidFill>
                  <a:schemeClr val="accent2"/>
                </a:solidFill>
              </a:rPr>
              <a:t> +8</a:t>
            </a:r>
            <a:r>
              <a:rPr lang="cs-CZ" baseline="30000">
                <a:solidFill>
                  <a:schemeClr val="accent2"/>
                </a:solidFill>
              </a:rPr>
              <a:t>2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u</a:t>
            </a:r>
            <a:r>
              <a:rPr lang="cs-CZ" baseline="30000">
                <a:solidFill>
                  <a:schemeClr val="accent2"/>
                </a:solidFill>
              </a:rPr>
              <a:t>2</a:t>
            </a:r>
            <a:r>
              <a:rPr lang="cs-CZ">
                <a:solidFill>
                  <a:schemeClr val="accent2"/>
                </a:solidFill>
              </a:rPr>
              <a:t>=192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u=13,9 cm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i="1"/>
              <a:t>7*B/ Vypočtěte délku tělesové úhlopříčky krychle o hraně  5dm</a:t>
            </a:r>
            <a:r>
              <a:rPr lang="cs-CZ"/>
              <a:t>.</a:t>
            </a:r>
          </a:p>
          <a:p>
            <a:pPr>
              <a:buFontTx/>
              <a:buNone/>
            </a:pPr>
            <a:r>
              <a:rPr lang="cs-CZ" i="1">
                <a:solidFill>
                  <a:schemeClr val="accent2"/>
                </a:solidFill>
              </a:rPr>
              <a:t>Řešení:</a:t>
            </a:r>
          </a:p>
          <a:p>
            <a:pPr>
              <a:buFontTx/>
              <a:buNone/>
            </a:pPr>
            <a:r>
              <a:rPr lang="cs-CZ" i="1">
                <a:solidFill>
                  <a:schemeClr val="accent2"/>
                </a:solidFill>
              </a:rPr>
              <a:t>u</a:t>
            </a:r>
            <a:r>
              <a:rPr lang="cs-CZ" i="1" baseline="30000">
                <a:solidFill>
                  <a:schemeClr val="accent2"/>
                </a:solidFill>
              </a:rPr>
              <a:t>2</a:t>
            </a:r>
            <a:r>
              <a:rPr lang="cs-CZ" i="1">
                <a:solidFill>
                  <a:schemeClr val="accent2"/>
                </a:solidFill>
              </a:rPr>
              <a:t>=5</a:t>
            </a:r>
            <a:r>
              <a:rPr lang="cs-CZ" i="1" baseline="30000">
                <a:solidFill>
                  <a:schemeClr val="accent2"/>
                </a:solidFill>
              </a:rPr>
              <a:t>2 </a:t>
            </a:r>
            <a:r>
              <a:rPr lang="cs-CZ">
                <a:solidFill>
                  <a:schemeClr val="accent2"/>
                </a:solidFill>
              </a:rPr>
              <a:t>+5</a:t>
            </a:r>
            <a:r>
              <a:rPr lang="cs-CZ" baseline="30000">
                <a:solidFill>
                  <a:schemeClr val="accent2"/>
                </a:solidFill>
              </a:rPr>
              <a:t>2</a:t>
            </a:r>
            <a:r>
              <a:rPr lang="cs-CZ">
                <a:solidFill>
                  <a:schemeClr val="accent2"/>
                </a:solidFill>
              </a:rPr>
              <a:t> +5</a:t>
            </a:r>
            <a:r>
              <a:rPr lang="cs-CZ" baseline="30000">
                <a:solidFill>
                  <a:schemeClr val="accent2"/>
                </a:solidFill>
              </a:rPr>
              <a:t>2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u</a:t>
            </a:r>
            <a:r>
              <a:rPr lang="cs-CZ" baseline="30000">
                <a:solidFill>
                  <a:schemeClr val="accent2"/>
                </a:solidFill>
              </a:rPr>
              <a:t>2</a:t>
            </a:r>
            <a:r>
              <a:rPr lang="cs-CZ">
                <a:solidFill>
                  <a:schemeClr val="accent2"/>
                </a:solidFill>
              </a:rPr>
              <a:t>=75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u=8,7 cm</a:t>
            </a:r>
          </a:p>
          <a:p>
            <a:pPr>
              <a:buFontTx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5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i="1"/>
              <a:t>8*AB/ Vypočtete o kolik větší objem má  krychle o hraně 0,2 m  než krychle o hraně 0,1m.</a:t>
            </a:r>
            <a:r>
              <a:rPr lang="cs-CZ" sz="4000"/>
              <a:t> </a:t>
            </a:r>
          </a:p>
        </p:txBody>
      </p:sp>
      <p:sp>
        <p:nvSpPr>
          <p:cNvPr id="22536" name="Rectangle 8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>
                <a:solidFill>
                  <a:schemeClr val="accent2"/>
                </a:solidFill>
              </a:rPr>
              <a:t>Řešení:</a:t>
            </a:r>
          </a:p>
          <a:p>
            <a:pPr>
              <a:lnSpc>
                <a:spcPct val="90000"/>
              </a:lnSpc>
            </a:pPr>
            <a:r>
              <a:rPr lang="cs-CZ" sz="2800">
                <a:solidFill>
                  <a:schemeClr val="accent2"/>
                </a:solidFill>
              </a:rPr>
              <a:t>V= a</a:t>
            </a:r>
            <a:r>
              <a:rPr lang="cs-CZ" sz="2800" baseline="30000">
                <a:solidFill>
                  <a:schemeClr val="accent2"/>
                </a:solidFill>
              </a:rPr>
              <a:t>3</a:t>
            </a:r>
          </a:p>
          <a:p>
            <a:pPr>
              <a:lnSpc>
                <a:spcPct val="90000"/>
              </a:lnSpc>
            </a:pPr>
            <a:r>
              <a:rPr lang="cs-CZ" sz="2800">
                <a:solidFill>
                  <a:schemeClr val="accent2"/>
                </a:solidFill>
              </a:rPr>
              <a:t>V</a:t>
            </a:r>
            <a:r>
              <a:rPr lang="cs-CZ" sz="2800" baseline="-25000">
                <a:solidFill>
                  <a:schemeClr val="accent2"/>
                </a:solidFill>
              </a:rPr>
              <a:t>1</a:t>
            </a:r>
            <a:r>
              <a:rPr lang="cs-CZ" sz="2800">
                <a:solidFill>
                  <a:schemeClr val="accent2"/>
                </a:solidFill>
              </a:rPr>
              <a:t>= 0,2</a:t>
            </a:r>
            <a:r>
              <a:rPr lang="cs-CZ" sz="2800" baseline="30000">
                <a:solidFill>
                  <a:schemeClr val="accent2"/>
                </a:solidFill>
              </a:rPr>
              <a:t>3</a:t>
            </a:r>
            <a:r>
              <a:rPr lang="cs-CZ" sz="2800">
                <a:solidFill>
                  <a:schemeClr val="accent2"/>
                </a:solidFill>
              </a:rPr>
              <a:t>                V</a:t>
            </a:r>
            <a:r>
              <a:rPr lang="cs-CZ" sz="2800" baseline="-25000">
                <a:solidFill>
                  <a:schemeClr val="accent2"/>
                </a:solidFill>
              </a:rPr>
              <a:t>2</a:t>
            </a:r>
            <a:r>
              <a:rPr lang="cs-CZ" sz="2800">
                <a:solidFill>
                  <a:schemeClr val="accent2"/>
                </a:solidFill>
              </a:rPr>
              <a:t>= 0,1</a:t>
            </a:r>
            <a:r>
              <a:rPr lang="cs-CZ" sz="2800" baseline="30000">
                <a:solidFill>
                  <a:schemeClr val="accent2"/>
                </a:solidFill>
              </a:rPr>
              <a:t>3</a:t>
            </a:r>
          </a:p>
          <a:p>
            <a:pPr>
              <a:lnSpc>
                <a:spcPct val="90000"/>
              </a:lnSpc>
            </a:pPr>
            <a:r>
              <a:rPr lang="cs-CZ" sz="2800">
                <a:solidFill>
                  <a:schemeClr val="accent2"/>
                </a:solidFill>
              </a:rPr>
              <a:t>V</a:t>
            </a:r>
            <a:r>
              <a:rPr lang="cs-CZ" sz="2800" baseline="-25000">
                <a:solidFill>
                  <a:schemeClr val="accent2"/>
                </a:solidFill>
              </a:rPr>
              <a:t>1</a:t>
            </a:r>
            <a:r>
              <a:rPr lang="cs-CZ" sz="2800">
                <a:solidFill>
                  <a:schemeClr val="accent2"/>
                </a:solidFill>
              </a:rPr>
              <a:t>= 0,008              V</a:t>
            </a:r>
            <a:r>
              <a:rPr lang="cs-CZ" sz="2800" baseline="-25000">
                <a:solidFill>
                  <a:schemeClr val="accent2"/>
                </a:solidFill>
              </a:rPr>
              <a:t>2</a:t>
            </a:r>
            <a:r>
              <a:rPr lang="cs-CZ" sz="2800">
                <a:solidFill>
                  <a:schemeClr val="accent2"/>
                </a:solidFill>
              </a:rPr>
              <a:t>=0,001</a:t>
            </a:r>
          </a:p>
          <a:p>
            <a:pPr>
              <a:lnSpc>
                <a:spcPct val="90000"/>
              </a:lnSpc>
            </a:pPr>
            <a:endParaRPr lang="cs-CZ" sz="280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>
                <a:solidFill>
                  <a:schemeClr val="accent2"/>
                </a:solidFill>
              </a:rPr>
              <a:t> x= 0,008- 0,001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>
                <a:solidFill>
                  <a:schemeClr val="accent2"/>
                </a:solidFill>
              </a:rPr>
              <a:t> x= 0,007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>
                <a:solidFill>
                  <a:schemeClr val="accent2"/>
                </a:solidFill>
              </a:rPr>
              <a:t>Větší krychle má objem o 0,007 m</a:t>
            </a:r>
            <a:r>
              <a:rPr lang="cs-CZ" sz="2800" baseline="30000">
                <a:solidFill>
                  <a:schemeClr val="accent2"/>
                </a:solidFill>
              </a:rPr>
              <a:t>3</a:t>
            </a:r>
            <a:r>
              <a:rPr lang="cs-CZ" sz="2800">
                <a:solidFill>
                  <a:schemeClr val="accent2"/>
                </a:solidFill>
              </a:rPr>
              <a:t> větší než malá krychle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537</Words>
  <Application>Microsoft Office PowerPoint</Application>
  <PresentationFormat>Předvádění na obrazovce (4:3)</PresentationFormat>
  <Paragraphs>140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Calibri</vt:lpstr>
      <vt:lpstr>Výchozí návrh</vt:lpstr>
      <vt:lpstr>Prezentace aplikace PowerPoint</vt:lpstr>
      <vt:lpstr>Anotace:</vt:lpstr>
      <vt:lpstr>Oprava 1.čtvrtletní práce.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8*AB/ Vypočtete o kolik větší objem má  krychle o hraně 0,2 m  než krychle o hraně 0,1m.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</dc:creator>
  <cp:lastModifiedBy>ivana</cp:lastModifiedBy>
  <cp:revision>5</cp:revision>
  <dcterms:created xsi:type="dcterms:W3CDTF">2011-11-08T16:45:08Z</dcterms:created>
  <dcterms:modified xsi:type="dcterms:W3CDTF">2012-02-03T15:43:20Z</dcterms:modified>
</cp:coreProperties>
</file>