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4"/>
  </p:notesMasterIdLst>
  <p:sldIdLst>
    <p:sldId id="281" r:id="rId3"/>
    <p:sldId id="282" r:id="rId4"/>
    <p:sldId id="270" r:id="rId5"/>
    <p:sldId id="265" r:id="rId6"/>
    <p:sldId id="262" r:id="rId7"/>
    <p:sldId id="269" r:id="rId8"/>
    <p:sldId id="278" r:id="rId9"/>
    <p:sldId id="263" r:id="rId10"/>
    <p:sldId id="283" r:id="rId11"/>
    <p:sldId id="285" r:id="rId12"/>
    <p:sldId id="28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6F83DD-1BC0-49D3-AEEF-4EEC25FAA420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487A4E-2611-45B0-A608-3F47585265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22BBE26-4605-41FB-BA15-324E839D01B6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9A76993-B82F-4122-94D6-F27359D3EBBE}" type="datetimeFigureOut">
              <a:rPr lang="cs-CZ" smtClean="0"/>
              <a:pPr/>
              <a:t>6.6.2012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45BEE97-5CF9-4A9F-A95E-343A73C4FDB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47825" y="333375"/>
          <a:ext cx="5849620" cy="2304668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54000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Marie </a:t>
                      </a: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Seidlerová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VY_32_Inovace_Matematika_1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Rovnoběžníky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63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64" name="Obrázek 5" descr="znak škol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ctrTitle"/>
          </p:nvPr>
        </p:nvSpPr>
        <p:spPr>
          <a:xfrm>
            <a:off x="685800" y="333375"/>
            <a:ext cx="7772400" cy="574675"/>
          </a:xfrm>
        </p:spPr>
        <p:txBody>
          <a:bodyPr/>
          <a:lstStyle/>
          <a:p>
            <a:pPr algn="l" eaLnBrk="1" hangingPunct="1"/>
            <a:r>
              <a:rPr lang="cs-CZ" sz="1400" b="1" i="1" smtClean="0"/>
              <a:t>Anotace :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650" y="908050"/>
            <a:ext cx="7016750" cy="4730750"/>
          </a:xfrm>
        </p:spPr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cs-CZ" sz="14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Lze použít při výkladu učiva i při opakování o rovnoběžnících</a:t>
            </a:r>
          </a:p>
          <a:p>
            <a:pPr algn="l" eaLnBrk="1" hangingPunct="1">
              <a:defRPr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druhy rovnoběžníků</a:t>
            </a:r>
          </a:p>
          <a:p>
            <a:pPr algn="l">
              <a:defRPr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vlastnosti 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rovnoběžníků</a:t>
            </a:r>
            <a:endParaRPr lang="cs-CZ" sz="1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Tx/>
              <a:buChar char="-"/>
              <a:defRPr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konstrukce rovnoběžníku</a:t>
            </a:r>
          </a:p>
          <a:p>
            <a:pPr algn="l">
              <a:buFontTx/>
              <a:buChar char="-"/>
              <a:defRPr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obvod rovnoběžníku</a:t>
            </a:r>
          </a:p>
          <a:p>
            <a:pPr algn="l">
              <a:buFontTx/>
              <a:buChar char="-"/>
              <a:defRPr/>
            </a:pP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obsah rovnoběžníku</a:t>
            </a:r>
          </a:p>
          <a:p>
            <a:pPr algn="l" eaLnBrk="1" hangingPunct="1">
              <a:defRPr/>
            </a:pPr>
            <a:endParaRPr lang="cs-CZ" sz="24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Rovnoběžníky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Dělíme je na :</a:t>
            </a:r>
          </a:p>
          <a:p>
            <a:r>
              <a:rPr lang="cs-CZ" sz="3600" dirty="0" smtClean="0"/>
              <a:t>Čtverec</a:t>
            </a:r>
          </a:p>
          <a:p>
            <a:r>
              <a:rPr lang="cs-CZ" sz="3600" dirty="0" smtClean="0"/>
              <a:t>Obdélník</a:t>
            </a:r>
          </a:p>
          <a:p>
            <a:r>
              <a:rPr lang="cs-CZ" sz="3600" dirty="0" smtClean="0"/>
              <a:t>Kosočtverec</a:t>
            </a:r>
          </a:p>
          <a:p>
            <a:r>
              <a:rPr lang="cs-CZ" sz="3600" dirty="0" smtClean="0"/>
              <a:t>Kosodélník</a:t>
            </a:r>
            <a:endParaRPr lang="cs-CZ" sz="36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a </a:t>
            </a:r>
            <a:r>
              <a:rPr lang="cs-CZ" dirty="0" err="1" smtClean="0"/>
              <a:t>obdelník</a:t>
            </a:r>
            <a:endParaRPr lang="cs-CZ" dirty="0"/>
          </a:p>
        </p:txBody>
      </p:sp>
      <p:pic>
        <p:nvPicPr>
          <p:cNvPr id="10" name="Zástupný symbol pro obsah 9" descr="ctverec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71472" y="2571744"/>
            <a:ext cx="3802616" cy="2851962"/>
          </a:xfrm>
        </p:spPr>
      </p:pic>
      <p:pic>
        <p:nvPicPr>
          <p:cNvPr id="6" name="Zástupný symbol pro obsah 5" descr="Obd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338762" y="3000375"/>
            <a:ext cx="2962275" cy="1924050"/>
          </a:xfrm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Kosočtverec a </a:t>
            </a:r>
            <a:r>
              <a:rPr lang="cs-CZ" dirty="0" err="1" smtClean="0"/>
              <a:t>kosodÉlník</a:t>
            </a:r>
            <a:endParaRPr lang="cs-CZ" dirty="0"/>
          </a:p>
        </p:txBody>
      </p:sp>
      <p:pic>
        <p:nvPicPr>
          <p:cNvPr id="5" name="Zástupný symbol pro obsah 4" descr="kosoctverec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2786058"/>
            <a:ext cx="3524274" cy="2643206"/>
          </a:xfrm>
        </p:spPr>
      </p:pic>
      <p:pic>
        <p:nvPicPr>
          <p:cNvPr id="6" name="Zástupný symbol pro obsah 5" descr="kosodelni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867400" y="3248025"/>
            <a:ext cx="1905000" cy="1428750"/>
          </a:xfrm>
        </p:spPr>
      </p:pic>
    </p:spTree>
  </p:cSld>
  <p:clrMapOvr>
    <a:masterClrMapping/>
  </p:clrMapOvr>
  <p:transition spd="slow">
    <p:checke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51510" indent="-514350">
              <a:buFont typeface="Wingdings" pitchFamily="2" charset="2"/>
              <a:buChar char="q"/>
            </a:pPr>
            <a:r>
              <a:rPr lang="cs-CZ" dirty="0" smtClean="0"/>
              <a:t>Protější </a:t>
            </a:r>
            <a:r>
              <a:rPr lang="cs-CZ" u="sng" dirty="0" smtClean="0"/>
              <a:t>strany</a:t>
            </a:r>
            <a:r>
              <a:rPr lang="cs-CZ" dirty="0" smtClean="0"/>
              <a:t> jsou rovnoběžné a shodné</a:t>
            </a:r>
          </a:p>
          <a:p>
            <a:pPr marL="651510" indent="-514350">
              <a:buFont typeface="Wingdings" pitchFamily="2" charset="2"/>
              <a:buChar char="q"/>
            </a:pPr>
            <a:r>
              <a:rPr lang="cs-CZ" dirty="0" smtClean="0"/>
              <a:t>Protější </a:t>
            </a:r>
            <a:r>
              <a:rPr lang="cs-CZ" u="sng" dirty="0" smtClean="0"/>
              <a:t>úhly</a:t>
            </a:r>
            <a:r>
              <a:rPr lang="cs-CZ" dirty="0" smtClean="0"/>
              <a:t> jsou shodné a součet všech vnitřních úhlů je </a:t>
            </a:r>
            <a:r>
              <a:rPr lang="cs-CZ" u="sng" dirty="0" smtClean="0"/>
              <a:t>360°</a:t>
            </a:r>
          </a:p>
          <a:p>
            <a:pPr marL="651510" indent="-514350">
              <a:buFont typeface="Wingdings" pitchFamily="2" charset="2"/>
              <a:buChar char="q"/>
            </a:pPr>
            <a:r>
              <a:rPr lang="cs-CZ" u="sng" dirty="0" smtClean="0"/>
              <a:t>Úhlopříčky</a:t>
            </a:r>
            <a:r>
              <a:rPr lang="cs-CZ" dirty="0" smtClean="0"/>
              <a:t> se navzájem půlí a jejich průsečík je střed souměrnosti</a:t>
            </a:r>
          </a:p>
          <a:p>
            <a:pPr marL="651510" indent="-514350">
              <a:buFont typeface="Wingdings" pitchFamily="2" charset="2"/>
              <a:buChar char="q"/>
            </a:pPr>
            <a:r>
              <a:rPr lang="cs-CZ" dirty="0" smtClean="0"/>
              <a:t>čtverec a obdélník – mají vnitřní úhly pravé </a:t>
            </a:r>
          </a:p>
          <a:p>
            <a:pPr marL="651510" indent="-514350">
              <a:buNone/>
            </a:pPr>
            <a:r>
              <a:rPr lang="cs-CZ" dirty="0" smtClean="0"/>
              <a:t>                                      - úhlopříčky   e=f</a:t>
            </a:r>
          </a:p>
          <a:p>
            <a:pPr marL="651510" indent="-514350">
              <a:buFont typeface="Wingdings" pitchFamily="2" charset="2"/>
              <a:buChar char="q"/>
            </a:pPr>
            <a:r>
              <a:rPr lang="cs-CZ" dirty="0" smtClean="0"/>
              <a:t> čtverec a kosočtverec – mají shodné strany</a:t>
            </a:r>
          </a:p>
          <a:p>
            <a:pPr marL="651510" indent="-514350">
              <a:buNone/>
            </a:pPr>
            <a:r>
              <a:rPr lang="cs-CZ" dirty="0" smtClean="0"/>
              <a:t>                                      - úhlopříčky    e ┴ f</a:t>
            </a: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458200" cy="5207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Konstrukce rovnoběžníku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R: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noFill/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u="sng" dirty="0" smtClean="0"/>
              <a:t>  </a:t>
            </a:r>
            <a:r>
              <a:rPr lang="cs-CZ" sz="2400" u="sng" dirty="0" smtClean="0"/>
              <a:t>ABCD</a:t>
            </a:r>
            <a:r>
              <a:rPr lang="cs-CZ" sz="2400" u="sng" dirty="0" smtClean="0"/>
              <a:t>: </a:t>
            </a:r>
            <a:r>
              <a:rPr lang="cs-CZ" sz="2400" u="sng" dirty="0" smtClean="0"/>
              <a:t>a=6cm,d=4cm,</a:t>
            </a:r>
            <a:r>
              <a:rPr lang="el-GR" sz="2400" u="sng" dirty="0" smtClean="0">
                <a:latin typeface="Arial"/>
                <a:cs typeface="Arial"/>
              </a:rPr>
              <a:t>α</a:t>
            </a:r>
            <a:r>
              <a:rPr lang="cs-CZ" sz="2400" u="sng" dirty="0" smtClean="0"/>
              <a:t>=80</a:t>
            </a:r>
            <a:r>
              <a:rPr lang="cs-CZ" sz="2400" u="sng" dirty="0" smtClean="0"/>
              <a:t>°</a:t>
            </a:r>
          </a:p>
          <a:p>
            <a:endParaRPr lang="cs-CZ" u="sng" dirty="0"/>
          </a:p>
        </p:txBody>
      </p:sp>
      <p:pic>
        <p:nvPicPr>
          <p:cNvPr id="5" name="Obrázek 4" descr="image003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2357429"/>
            <a:ext cx="3000396" cy="176920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42910" y="4357694"/>
            <a:ext cx="31432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ZK:</a:t>
            </a:r>
          </a:p>
          <a:p>
            <a:r>
              <a:rPr lang="cs-CZ" dirty="0" smtClean="0"/>
              <a:t>          1. AB</a:t>
            </a:r>
            <a:r>
              <a:rPr lang="en-US" dirty="0" smtClean="0"/>
              <a:t>; a= 6cm</a:t>
            </a:r>
          </a:p>
          <a:p>
            <a:r>
              <a:rPr lang="en-US" dirty="0" smtClean="0"/>
              <a:t>          2. </a:t>
            </a:r>
            <a:r>
              <a:rPr lang="cs-CZ" dirty="0" smtClean="0"/>
              <a:t>úhel BAX</a:t>
            </a:r>
            <a:r>
              <a:rPr lang="en-US" dirty="0" smtClean="0"/>
              <a:t>;</a:t>
            </a:r>
            <a:r>
              <a:rPr lang="cs-CZ" dirty="0" smtClean="0"/>
              <a:t> </a:t>
            </a:r>
            <a:r>
              <a:rPr lang="el-GR" dirty="0" smtClean="0">
                <a:latin typeface="Arial"/>
                <a:cs typeface="Arial"/>
              </a:rPr>
              <a:t>α</a:t>
            </a:r>
            <a:r>
              <a:rPr lang="cs-CZ" dirty="0" smtClean="0"/>
              <a:t>= </a:t>
            </a:r>
            <a:r>
              <a:rPr lang="cs-CZ" dirty="0" smtClean="0"/>
              <a:t>80°</a:t>
            </a:r>
          </a:p>
          <a:p>
            <a:r>
              <a:rPr lang="cs-CZ" dirty="0" smtClean="0"/>
              <a:t>          3. k</a:t>
            </a:r>
            <a:r>
              <a:rPr lang="en-US" dirty="0" smtClean="0"/>
              <a:t>;</a:t>
            </a:r>
            <a:r>
              <a:rPr lang="cs-CZ" dirty="0" smtClean="0"/>
              <a:t> k (A, 4cm) </a:t>
            </a:r>
          </a:p>
          <a:p>
            <a:r>
              <a:rPr lang="cs-CZ" dirty="0" smtClean="0"/>
              <a:t>          4. ▲ABD</a:t>
            </a:r>
          </a:p>
          <a:p>
            <a:r>
              <a:rPr lang="cs-CZ" dirty="0" smtClean="0"/>
              <a:t>          5. S = střed BD</a:t>
            </a:r>
          </a:p>
          <a:p>
            <a:r>
              <a:rPr lang="cs-CZ" dirty="0" smtClean="0"/>
              <a:t>          </a:t>
            </a:r>
            <a:r>
              <a:rPr lang="cs-CZ" u="sng" dirty="0" smtClean="0"/>
              <a:t>6. S(s): A→C</a:t>
            </a:r>
          </a:p>
          <a:p>
            <a:r>
              <a:rPr lang="cs-CZ" dirty="0" smtClean="0"/>
              <a:t>          7. </a:t>
            </a:r>
            <a:r>
              <a:rPr lang="cs-CZ" dirty="0" smtClean="0"/>
              <a:t>     ABCD</a:t>
            </a:r>
            <a:endParaRPr lang="cs-CZ" dirty="0" smtClean="0"/>
          </a:p>
          <a:p>
            <a:r>
              <a:rPr lang="cs-CZ" dirty="0" smtClean="0"/>
              <a:t>          </a:t>
            </a:r>
            <a:endParaRPr lang="cs-CZ" dirty="0"/>
          </a:p>
        </p:txBody>
      </p:sp>
      <p:pic>
        <p:nvPicPr>
          <p:cNvPr id="9" name="Obrázek 8" descr="image007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71934" y="1928802"/>
            <a:ext cx="4648200" cy="3333750"/>
          </a:xfrm>
          <a:prstGeom prst="rect">
            <a:avLst/>
          </a:prstGeom>
        </p:spPr>
      </p:pic>
      <p:sp>
        <p:nvSpPr>
          <p:cNvPr id="8" name="Kosoúhelník 7"/>
          <p:cNvSpPr/>
          <p:nvPr/>
        </p:nvSpPr>
        <p:spPr>
          <a:xfrm>
            <a:off x="3923928" y="908720"/>
            <a:ext cx="288032" cy="144016"/>
          </a:xfrm>
          <a:prstGeom prst="parallelogram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osoúhelník 10"/>
          <p:cNvSpPr/>
          <p:nvPr/>
        </p:nvSpPr>
        <p:spPr>
          <a:xfrm>
            <a:off x="1619672" y="6381328"/>
            <a:ext cx="288032" cy="144016"/>
          </a:xfrm>
          <a:prstGeom prst="parallelogram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Obvod </a:t>
            </a:r>
            <a:r>
              <a:rPr lang="cs-CZ" smtClean="0"/>
              <a:t>a obsah </a:t>
            </a:r>
            <a:r>
              <a:rPr lang="cs-CZ" dirty="0" smtClean="0"/>
              <a:t>rovnoběžníku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40108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/>
              <a:t>ABCD </a:t>
            </a:r>
            <a:r>
              <a:rPr lang="cs-CZ" dirty="0" smtClean="0"/>
              <a:t>: a=9cm, b=5cm,</a:t>
            </a:r>
            <a:r>
              <a:rPr lang="cs-CZ" dirty="0" err="1" smtClean="0"/>
              <a:t>Vb</a:t>
            </a:r>
            <a:r>
              <a:rPr lang="cs-CZ" dirty="0" smtClean="0"/>
              <a:t>=4cm</a:t>
            </a:r>
          </a:p>
          <a:p>
            <a:endParaRPr lang="cs-CZ" dirty="0" smtClean="0"/>
          </a:p>
          <a:p>
            <a:r>
              <a:rPr lang="cs-CZ" dirty="0" smtClean="0"/>
              <a:t>O = 2 x (a+b)</a:t>
            </a:r>
          </a:p>
          <a:p>
            <a:r>
              <a:rPr lang="cs-CZ" dirty="0" smtClean="0"/>
              <a:t>O = 2 x (9+5)</a:t>
            </a:r>
          </a:p>
          <a:p>
            <a:r>
              <a:rPr lang="cs-CZ" u="sng" dirty="0" smtClean="0"/>
              <a:t>O = 28 cm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 = a x </a:t>
            </a:r>
            <a:r>
              <a:rPr lang="cs-CZ" dirty="0" err="1" smtClean="0"/>
              <a:t>Va</a:t>
            </a:r>
            <a:r>
              <a:rPr lang="cs-CZ" dirty="0" smtClean="0"/>
              <a:t> = b x </a:t>
            </a:r>
            <a:r>
              <a:rPr lang="cs-CZ" dirty="0" err="1" smtClean="0"/>
              <a:t>Vb</a:t>
            </a:r>
            <a:endParaRPr lang="cs-CZ" dirty="0" smtClean="0"/>
          </a:p>
          <a:p>
            <a:r>
              <a:rPr lang="cs-CZ" dirty="0" smtClean="0"/>
              <a:t>S = 9 x 4</a:t>
            </a:r>
          </a:p>
          <a:p>
            <a:r>
              <a:rPr lang="cs-CZ" u="sng" dirty="0" smtClean="0"/>
              <a:t>S = 36 cm</a:t>
            </a:r>
            <a:r>
              <a:rPr lang="cs-CZ" u="sng" baseline="30000" dirty="0" smtClean="0"/>
              <a:t>2</a:t>
            </a:r>
            <a:endParaRPr lang="cs-CZ" u="sng" baseline="30000" dirty="0"/>
          </a:p>
        </p:txBody>
      </p:sp>
      <p:pic>
        <p:nvPicPr>
          <p:cNvPr id="5" name="Zástupný symbol pro obsah 4" descr="rovnobeznik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86248" y="2428868"/>
            <a:ext cx="4543428" cy="2928958"/>
          </a:xfrm>
        </p:spPr>
      </p:pic>
      <p:sp>
        <p:nvSpPr>
          <p:cNvPr id="6" name="Kosoúhelník 5"/>
          <p:cNvSpPr/>
          <p:nvPr/>
        </p:nvSpPr>
        <p:spPr>
          <a:xfrm>
            <a:off x="323528" y="1700808"/>
            <a:ext cx="360040" cy="194320"/>
          </a:xfrm>
          <a:prstGeom prst="parallelogram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4844008"/>
          </a:xfrm>
        </p:spPr>
        <p:txBody>
          <a:bodyPr>
            <a:norm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Příklady na procvičení :</a:t>
            </a:r>
            <a:br>
              <a:rPr lang="cs-CZ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1) Sestroj rovnoběžník ABCD: /</a:t>
            </a:r>
            <a:r>
              <a:rPr lang="cs-CZ" sz="1600" u="sng" dirty="0" smtClean="0"/>
              <a:t>ab/= 5,4cm</a:t>
            </a:r>
            <a:r>
              <a:rPr lang="cs-CZ" sz="1600" u="sng" dirty="0" smtClean="0"/>
              <a:t>, /</a:t>
            </a:r>
            <a:r>
              <a:rPr lang="cs-CZ" sz="1600" u="sng" dirty="0" err="1" smtClean="0"/>
              <a:t>bc</a:t>
            </a:r>
            <a:r>
              <a:rPr lang="cs-CZ" sz="1600" u="sng" dirty="0" smtClean="0"/>
              <a:t>/=4,5cm</a:t>
            </a:r>
            <a:r>
              <a:rPr lang="cs-CZ" sz="1600" u="sng" dirty="0" smtClean="0"/>
              <a:t>, /</a:t>
            </a:r>
            <a:r>
              <a:rPr lang="el-GR" sz="1600" u="sng" dirty="0" smtClean="0"/>
              <a:t>α</a:t>
            </a:r>
            <a:r>
              <a:rPr lang="cs-CZ" sz="1600" u="sng" dirty="0" smtClean="0"/>
              <a:t>c/= 6 5cm</a:t>
            </a:r>
            <a:br>
              <a:rPr lang="cs-CZ" sz="1600" u="sng" dirty="0" smtClean="0"/>
            </a:br>
            <a:r>
              <a:rPr lang="cs-CZ" sz="1600" dirty="0" smtClean="0"/>
              <a:t>	(proveď rozbor, zápis konstrukce a konstrukci)</a:t>
            </a: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dirty="0" smtClean="0"/>
              <a:t>2)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Sestroj rovnoběžník ABCD: /</a:t>
            </a:r>
            <a:r>
              <a:rPr lang="cs-CZ" sz="1600" u="sng" dirty="0" smtClean="0"/>
              <a:t>ab/= 6 cm</a:t>
            </a:r>
            <a:r>
              <a:rPr lang="cs-CZ" sz="1600" u="sng" dirty="0" smtClean="0"/>
              <a:t>, /</a:t>
            </a:r>
            <a:r>
              <a:rPr lang="cs-CZ" sz="1600" u="sng" dirty="0" err="1" smtClean="0"/>
              <a:t>bc</a:t>
            </a:r>
            <a:r>
              <a:rPr lang="cs-CZ" sz="1600" u="sng" dirty="0" smtClean="0"/>
              <a:t>/=5cm</a:t>
            </a:r>
            <a:r>
              <a:rPr lang="cs-CZ" sz="1600" u="sng" dirty="0" smtClean="0"/>
              <a:t>, úhel/</a:t>
            </a:r>
            <a:r>
              <a:rPr lang="cs-CZ" sz="1600" u="sng" dirty="0" err="1" smtClean="0"/>
              <a:t>abc</a:t>
            </a:r>
            <a:r>
              <a:rPr lang="cs-CZ" sz="1600" u="sng" dirty="0" smtClean="0"/>
              <a:t>/= 105º</a:t>
            </a:r>
            <a:br>
              <a:rPr lang="cs-CZ" sz="1600" u="sng" dirty="0" smtClean="0"/>
            </a:br>
            <a:r>
              <a:rPr lang="cs-CZ" sz="1600" dirty="0" smtClean="0"/>
              <a:t> 	(proveď rozbor,zápis konstrukce a konstrukci) </a:t>
            </a: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dirty="0" smtClean="0"/>
              <a:t>3) Vypočti obvod a obsah rovnoběžníka  ABCD : </a:t>
            </a:r>
            <a:br>
              <a:rPr lang="cs-CZ" sz="1600" dirty="0" smtClean="0"/>
            </a:br>
            <a:r>
              <a:rPr lang="cs-CZ" sz="1600" dirty="0" smtClean="0"/>
              <a:t>	/ab/= 8cm</a:t>
            </a:r>
            <a:r>
              <a:rPr lang="cs-CZ" sz="1600" dirty="0" smtClean="0"/>
              <a:t>, /</a:t>
            </a:r>
            <a:r>
              <a:rPr lang="cs-CZ" sz="1600" dirty="0" err="1" smtClean="0"/>
              <a:t>bc</a:t>
            </a:r>
            <a:r>
              <a:rPr lang="cs-CZ" sz="1600" dirty="0" smtClean="0"/>
              <a:t>/= 4,5cm, Výška na stranu /</a:t>
            </a:r>
            <a:r>
              <a:rPr lang="cs-CZ" sz="1600" dirty="0" err="1" smtClean="0"/>
              <a:t>vb</a:t>
            </a:r>
            <a:r>
              <a:rPr lang="cs-CZ" sz="1600" dirty="0" smtClean="0"/>
              <a:t>/ = 4cm </a:t>
            </a: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4844008"/>
          </a:xfrm>
        </p:spPr>
        <p:txBody>
          <a:bodyPr>
            <a:normAutofit fontScale="90000"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Příklady na procvičení :</a:t>
            </a:r>
            <a:br>
              <a:rPr lang="cs-CZ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1) Sestroj rovnoběžník ABCD: /</a:t>
            </a:r>
            <a:r>
              <a:rPr lang="cs-CZ" sz="1600" u="sng" dirty="0" smtClean="0"/>
              <a:t>ab/= 5,4cm</a:t>
            </a:r>
            <a:r>
              <a:rPr lang="cs-CZ" sz="1600" u="sng" dirty="0" smtClean="0"/>
              <a:t>, /</a:t>
            </a:r>
            <a:r>
              <a:rPr lang="cs-CZ" sz="1600" u="sng" dirty="0" err="1" smtClean="0"/>
              <a:t>bc</a:t>
            </a:r>
            <a:r>
              <a:rPr lang="cs-CZ" sz="1600" u="sng" dirty="0" smtClean="0"/>
              <a:t>/=4,5cm</a:t>
            </a:r>
            <a:r>
              <a:rPr lang="cs-CZ" sz="1600" u="sng" dirty="0" smtClean="0"/>
              <a:t>, /</a:t>
            </a:r>
            <a:r>
              <a:rPr lang="el-GR" sz="1600" u="sng" dirty="0" smtClean="0"/>
              <a:t>α</a:t>
            </a:r>
            <a:r>
              <a:rPr lang="cs-CZ" sz="1600" u="sng" dirty="0" smtClean="0"/>
              <a:t>c/= 6 5cm</a:t>
            </a:r>
            <a:br>
              <a:rPr lang="cs-CZ" sz="1600" u="sng" dirty="0" smtClean="0"/>
            </a:br>
            <a:r>
              <a:rPr lang="cs-CZ" sz="1600" dirty="0" smtClean="0"/>
              <a:t>	(proveď rozbor, zápis konstrukce a konstrukci)</a:t>
            </a: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dirty="0" smtClean="0"/>
              <a:t>2)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Sestroj rovnoběžník ABCD: /</a:t>
            </a:r>
            <a:r>
              <a:rPr lang="cs-CZ" sz="1600" u="sng" dirty="0" smtClean="0"/>
              <a:t>ab/= 6 cm</a:t>
            </a:r>
            <a:r>
              <a:rPr lang="cs-CZ" sz="1600" u="sng" dirty="0" smtClean="0"/>
              <a:t>, /</a:t>
            </a:r>
            <a:r>
              <a:rPr lang="cs-CZ" sz="1600" u="sng" dirty="0" err="1" smtClean="0"/>
              <a:t>bc</a:t>
            </a:r>
            <a:r>
              <a:rPr lang="cs-CZ" sz="1600" u="sng" dirty="0" smtClean="0"/>
              <a:t>/=5cm</a:t>
            </a:r>
            <a:r>
              <a:rPr lang="cs-CZ" sz="1600" u="sng" dirty="0" smtClean="0"/>
              <a:t>, úhel/</a:t>
            </a:r>
            <a:r>
              <a:rPr lang="cs-CZ" sz="1600" u="sng" dirty="0" err="1" smtClean="0"/>
              <a:t>abc</a:t>
            </a:r>
            <a:r>
              <a:rPr lang="cs-CZ" sz="1600" u="sng" dirty="0" smtClean="0"/>
              <a:t>/= 105º</a:t>
            </a:r>
            <a:br>
              <a:rPr lang="cs-CZ" sz="1600" u="sng" dirty="0" smtClean="0"/>
            </a:br>
            <a:r>
              <a:rPr lang="cs-CZ" sz="1600" dirty="0" smtClean="0"/>
              <a:t> 	(proveď rozbor,zápis konstrukce a konstrukci) </a:t>
            </a: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dirty="0" smtClean="0"/>
              <a:t>3) Vypočti obvod a obsah rovnoběžníka  ABCD : </a:t>
            </a:r>
            <a:br>
              <a:rPr lang="cs-CZ" sz="1600" dirty="0" smtClean="0"/>
            </a:br>
            <a:r>
              <a:rPr lang="cs-CZ" sz="1600" dirty="0" smtClean="0"/>
              <a:t>	/ab/= 8cm, /</a:t>
            </a:r>
            <a:r>
              <a:rPr lang="cs-CZ" sz="1600" dirty="0" err="1" smtClean="0"/>
              <a:t>bc</a:t>
            </a:r>
            <a:r>
              <a:rPr lang="cs-CZ" sz="1600" dirty="0" smtClean="0"/>
              <a:t>/= 4,5cm, Výška na stranu b = 4cm 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	o = 2.( /ab/+/</a:t>
            </a:r>
            <a:r>
              <a:rPr lang="cs-CZ" sz="1600" dirty="0" err="1" smtClean="0"/>
              <a:t>bc</a:t>
            </a:r>
            <a:r>
              <a:rPr lang="cs-CZ" sz="1600" dirty="0" smtClean="0"/>
              <a:t>/)		s = /</a:t>
            </a:r>
            <a:r>
              <a:rPr lang="cs-CZ" sz="1600" dirty="0" err="1" smtClean="0"/>
              <a:t>bc</a:t>
            </a:r>
            <a:r>
              <a:rPr lang="cs-CZ" sz="1600" dirty="0" smtClean="0"/>
              <a:t>/ . výška</a:t>
            </a:r>
            <a:br>
              <a:rPr lang="cs-CZ" sz="1600" dirty="0" smtClean="0"/>
            </a:br>
            <a:r>
              <a:rPr lang="cs-CZ" sz="1600" dirty="0" smtClean="0"/>
              <a:t>	</a:t>
            </a:r>
            <a:r>
              <a:rPr lang="cs-CZ" sz="1600" dirty="0" smtClean="0">
                <a:solidFill>
                  <a:srgbClr val="FF0000"/>
                </a:solidFill>
              </a:rPr>
              <a:t>o = 25 cm			s = 18 cm²</a:t>
            </a: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r>
              <a:rPr lang="cs-CZ" sz="1600" u="sng" dirty="0" smtClean="0"/>
              <a:t/>
            </a:r>
            <a:br>
              <a:rPr lang="cs-CZ" sz="1600" u="sng" dirty="0" smtClean="0"/>
            </a:b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Zdroj obrázků: </a:t>
            </a:r>
            <a:r>
              <a:rPr lang="cs-CZ" sz="1200" smtClean="0"/>
              <a:t>vlastní práce</a:t>
            </a:r>
            <a:endParaRPr lang="cs-CZ" sz="1200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188</TotalTime>
  <Words>265</Words>
  <Application>Microsoft Office PowerPoint</Application>
  <PresentationFormat>Předvádění na obrazovce (4:3)</PresentationFormat>
  <Paragraphs>67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Cesta</vt:lpstr>
      <vt:lpstr>Snímek 1</vt:lpstr>
      <vt:lpstr>Anotace :</vt:lpstr>
      <vt:lpstr>Rovnoběžníky</vt:lpstr>
      <vt:lpstr>Čtverec a obdelník</vt:lpstr>
      <vt:lpstr>Kosočtverec a kosodÉlník</vt:lpstr>
      <vt:lpstr>Vlastnosti</vt:lpstr>
      <vt:lpstr>Konstrukce rovnoběžníku</vt:lpstr>
      <vt:lpstr>Obvod a obsah rovnoběžníku</vt:lpstr>
      <vt:lpstr>Příklady na procvičení :  1) Sestroj rovnoběžník ABCD: /ab/= 5,4cm, /bc/=4,5cm, /αc/= 6 5cm  (proveď rozbor, zápis konstrukce a konstrukci)  2) Sestroj rovnoběžník ABCD: /ab/= 6 cm, /bc/=5cm, úhel/abc/= 105º   (proveď rozbor,zápis konstrukce a konstrukci)   3) Vypočti obvod a obsah rovnoběžníka  ABCD :   /ab/= 8cm, /bc/= 4,5cm, Výška na stranu /vb/ = 4cm         </vt:lpstr>
      <vt:lpstr>Příklady na procvičení :  1) Sestroj rovnoběžník ABCD: /ab/= 5,4cm, /bc/=4,5cm, /αc/= 6 5cm  (proveď rozbor, zápis konstrukce a konstrukci)  2) Sestroj rovnoběžník ABCD: /ab/= 6 cm, /bc/=5cm, úhel/abc/= 105º   (proveď rozbor,zápis konstrukce a konstrukci)   3) Vypočti obvod a obsah rovnoběžníka  ABCD :   /ab/= 8cm, /bc/= 4,5cm, Výška na stranu b = 4cm    o = 2.( /ab/+/bc/)  s = /bc/ . výška  o = 25 cm   s = 18 cm²        </vt:lpstr>
      <vt:lpstr>Zdroj obrázků: vlastní práce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Rovnoběžníky</dc:title>
  <dc:creator>.</dc:creator>
  <cp:lastModifiedBy>Dum</cp:lastModifiedBy>
  <cp:revision>25</cp:revision>
  <dcterms:created xsi:type="dcterms:W3CDTF">2011-05-26T15:12:52Z</dcterms:created>
  <dcterms:modified xsi:type="dcterms:W3CDTF">2012-06-06T11:43:51Z</dcterms:modified>
</cp:coreProperties>
</file>