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99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FD9F755-33E2-4531-8718-020A6F6EB5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2511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E516A0A-549B-4E56-BE97-A033A64120AE}" type="slidenum">
              <a:rPr lang="cs-CZ"/>
              <a:pPr/>
              <a:t>1</a:t>
            </a:fld>
            <a:endParaRPr lang="cs-CZ"/>
          </a:p>
        </p:txBody>
      </p:sp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74BE9B73-092B-4161-9711-9CB8EF4F3822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0EC85-CAE6-4491-80A5-FF02EC7C1C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048780"/>
      </p:ext>
    </p:extLst>
  </p:cSld>
  <p:clrMapOvr>
    <a:masterClrMapping/>
  </p:clrMapOvr>
  <p:transition spd="med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E1311A-1BCE-4F7B-8EFA-5CD1F754B9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1205162"/>
      </p:ext>
    </p:extLst>
  </p:cSld>
  <p:clrMapOvr>
    <a:masterClrMapping/>
  </p:clrMapOvr>
  <p:transition spd="med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20BDF8-ECEA-4187-AAEB-4BCF76DAD3A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656283"/>
      </p:ext>
    </p:extLst>
  </p:cSld>
  <p:clrMapOvr>
    <a:masterClrMapping/>
  </p:clrMapOvr>
  <p:transition spd="med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28BA36-80C7-47F2-8CDD-E842D3AC945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595573"/>
      </p:ext>
    </p:extLst>
  </p:cSld>
  <p:clrMapOvr>
    <a:masterClrMapping/>
  </p:clrMapOvr>
  <p:transition spd="med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29A544-187B-42B9-89B0-01CCA432D21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2538665"/>
      </p:ext>
    </p:extLst>
  </p:cSld>
  <p:clrMapOvr>
    <a:masterClrMapping/>
  </p:clrMapOvr>
  <p:transition spd="med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7B7F47-DF56-4757-BE62-A89667819A5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847390"/>
      </p:ext>
    </p:extLst>
  </p:cSld>
  <p:clrMapOvr>
    <a:masterClrMapping/>
  </p:clrMapOvr>
  <p:transition spd="med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CE7025-1781-41AE-8F7B-FAD94BEAC82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8273706"/>
      </p:ext>
    </p:extLst>
  </p:cSld>
  <p:clrMapOvr>
    <a:masterClrMapping/>
  </p:clrMapOvr>
  <p:transition spd="med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4A9A3F-ABA5-47F6-A7EA-C67EEAA2D04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4505437"/>
      </p:ext>
    </p:extLst>
  </p:cSld>
  <p:clrMapOvr>
    <a:masterClrMapping/>
  </p:clrMapOvr>
  <p:transition spd="med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5D8B40-F149-4FD1-9A51-A02ADF3D43E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985399"/>
      </p:ext>
    </p:extLst>
  </p:cSld>
  <p:clrMapOvr>
    <a:masterClrMapping/>
  </p:clrMapOvr>
  <p:transition spd="med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07C44F-06B4-4208-959D-438E70E9B5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1922584"/>
      </p:ext>
    </p:extLst>
  </p:cSld>
  <p:clrMapOvr>
    <a:masterClrMapping/>
  </p:clrMapOvr>
  <p:transition spd="med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D681AE-AEAC-46ED-A347-A0D5F5D1CDB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789319"/>
      </p:ext>
    </p:extLst>
  </p:cSld>
  <p:clrMapOvr>
    <a:masterClrMapping/>
  </p:clrMapOvr>
  <p:transition spd="med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6A0B689-D131-49DC-B002-7995500230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2333493"/>
      </p:ext>
    </p:extLst>
  </p:cSld>
  <p:clrMapOvr>
    <a:masterClrMapping/>
  </p:clrMapOvr>
  <p:transition spd="med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4326674-36ED-4471-BA00-748DBDE22F7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>
    <p:cover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69727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2"/>
          <p:cNvSpPr txBox="1">
            <a:spLocks noChangeArrowheads="1"/>
          </p:cNvSpPr>
          <p:nvPr/>
        </p:nvSpPr>
        <p:spPr bwMode="auto">
          <a:xfrm>
            <a:off x="4211960" y="2500313"/>
            <a:ext cx="29210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2771775" y="1341438"/>
            <a:ext cx="38877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 Ivana Řehková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5148064" y="1708150"/>
            <a:ext cx="34575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3.2.1.3.R11_Obvod kruhu-úlohy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2700338" y="2133600"/>
            <a:ext cx="38877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 ročník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l">
              <a:lnSpc>
                <a:spcPct val="80000"/>
              </a:lnSpc>
            </a:pPr>
            <a:r>
              <a:rPr lang="cs-CZ" sz="1600"/>
              <a:t>Prezentace slouží k procvičení vzorců na délku kružnice a obvod kruhu. Žáci si připomenou  vzorce. Příklady řeší samostatně. U každého příkladu se po kliknutí myši zobrazí řešení. Další snímek obsahuje detailní výpočet. Tabulku žáci doplní  fixem na tabuli, po kliknutí myši se objeví správné řešení. Na závěr jsou uvedeny 2 úlohy jen s výsledkem – je možné formou soutěže pro nejrychlejší počtáře. Žáci mají celou dobu k dispozici kalkulačky.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0000"/>
                </a:solidFill>
              </a:rPr>
              <a:t>Délka kružnice, obvod kruhu- úlohy.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Budeme využívat tyto vzorce:</a:t>
            </a:r>
          </a:p>
          <a:p>
            <a:pPr>
              <a:buFontTx/>
              <a:buNone/>
            </a:pPr>
            <a:endParaRPr lang="cs-CZ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771775" y="2997200"/>
            <a:ext cx="2286000" cy="228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</a:rPr>
              <a:t>o= 2πr                    </a:t>
            </a:r>
          </a:p>
          <a:p>
            <a:r>
              <a:rPr lang="cs-CZ" sz="3600">
                <a:solidFill>
                  <a:srgbClr val="FF0000"/>
                </a:solidFill>
              </a:rPr>
              <a:t>o= πd</a:t>
            </a:r>
          </a:p>
          <a:p>
            <a:r>
              <a:rPr lang="cs-CZ" sz="3600">
                <a:solidFill>
                  <a:srgbClr val="FF0000"/>
                </a:solidFill>
              </a:rPr>
              <a:t>d= o: π</a:t>
            </a:r>
          </a:p>
          <a:p>
            <a:r>
              <a:rPr lang="cs-CZ" sz="3600">
                <a:solidFill>
                  <a:srgbClr val="FF0000"/>
                </a:solidFill>
              </a:rPr>
              <a:t>r = d: 2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1/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U studny je rumpál s průměrem válce </a:t>
            </a:r>
          </a:p>
          <a:p>
            <a:pPr>
              <a:buFontTx/>
              <a:buNone/>
            </a:pPr>
            <a:r>
              <a:rPr lang="cs-CZ"/>
              <a:t>   50 cm. Jak hluboko je hladina vody, jestliže při spouštění vědra jsme rumpálem otočili pětkrát?</a:t>
            </a:r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 rot="16056471">
            <a:off x="3642519" y="3566319"/>
            <a:ext cx="914400" cy="1214438"/>
          </a:xfrm>
          <a:prstGeom prst="can">
            <a:avLst>
              <a:gd name="adj" fmla="val 33203"/>
            </a:avLst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2843213" y="5516563"/>
            <a:ext cx="2447925" cy="5762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>
            <a:off x="3635375" y="4652963"/>
            <a:ext cx="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7" name="Line 9"/>
          <p:cNvSpPr>
            <a:spLocks noChangeShapeType="1"/>
          </p:cNvSpPr>
          <p:nvPr/>
        </p:nvSpPr>
        <p:spPr bwMode="auto">
          <a:xfrm flipH="1">
            <a:off x="2987675" y="4221163"/>
            <a:ext cx="647700" cy="0"/>
          </a:xfrm>
          <a:prstGeom prst="line">
            <a:avLst/>
          </a:prstGeom>
          <a:noFill/>
          <a:ln w="38100">
            <a:solidFill>
              <a:srgbClr val="9933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8" name="Line 10"/>
          <p:cNvSpPr>
            <a:spLocks noChangeShapeType="1"/>
          </p:cNvSpPr>
          <p:nvPr/>
        </p:nvSpPr>
        <p:spPr bwMode="auto">
          <a:xfrm flipV="1">
            <a:off x="2987675" y="3789363"/>
            <a:ext cx="0" cy="431800"/>
          </a:xfrm>
          <a:prstGeom prst="line">
            <a:avLst/>
          </a:prstGeom>
          <a:noFill/>
          <a:ln w="57150">
            <a:solidFill>
              <a:srgbClr val="9933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9" name="AutoShape 11"/>
          <p:cNvSpPr>
            <a:spLocks noChangeArrowheads="1"/>
          </p:cNvSpPr>
          <p:nvPr/>
        </p:nvSpPr>
        <p:spPr bwMode="auto">
          <a:xfrm>
            <a:off x="6659563" y="4868863"/>
            <a:ext cx="2233612" cy="1152525"/>
          </a:xfrm>
          <a:prstGeom prst="ribbon">
            <a:avLst>
              <a:gd name="adj1" fmla="val 125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/>
              <a:t>7,85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1/ Řešení: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>
                <a:solidFill>
                  <a:srgbClr val="FF0000"/>
                </a:solidFill>
              </a:rPr>
              <a:t>o= πd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>
                <a:solidFill>
                  <a:srgbClr val="FF0000"/>
                </a:solidFill>
              </a:rPr>
              <a:t> d= 50 cm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u="sng">
                <a:solidFill>
                  <a:srgbClr val="FF0000"/>
                </a:solidFill>
              </a:rPr>
              <a:t>o= ? cm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o=</a:t>
            </a:r>
            <a:r>
              <a:rPr lang="cs-CZ" sz="2800" u="sng"/>
              <a:t> </a:t>
            </a:r>
            <a:r>
              <a:rPr lang="cs-CZ" sz="2800"/>
              <a:t>3,14 . 50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u="sng"/>
              <a:t>o=157 cm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1 otočení……157 cm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5 otočení… 785 cm= 7,85m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Studna je hluboká 7,85 m.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2/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Vypočítejte obvod kruhové desky, ze které je možné vyříznout čtverec o straně</a:t>
            </a:r>
          </a:p>
          <a:p>
            <a:pPr>
              <a:buFontTx/>
              <a:buNone/>
            </a:pPr>
            <a:r>
              <a:rPr lang="cs-CZ"/>
              <a:t>   45 cm.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2195513" y="3573463"/>
            <a:ext cx="2232025" cy="20875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1692275" y="3141663"/>
            <a:ext cx="3240088" cy="2951162"/>
          </a:xfrm>
          <a:prstGeom prst="ellipse">
            <a:avLst/>
          </a:prstGeom>
          <a:noFill/>
          <a:ln w="9525">
            <a:solidFill>
              <a:srgbClr val="9933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>
            <a:off x="2195513" y="3573463"/>
            <a:ext cx="2232025" cy="20875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>
            <a:off x="6372225" y="5300663"/>
            <a:ext cx="2376488" cy="1152525"/>
          </a:xfrm>
          <a:prstGeom prst="ribbon">
            <a:avLst>
              <a:gd name="adj1" fmla="val 125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/>
              <a:t>2m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2/ Řešení: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1/ nejprve vypočítáme průměr d: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 ( podle Pythagorovy věty)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d</a:t>
            </a:r>
            <a:r>
              <a:rPr lang="cs-CZ" sz="2800" baseline="30000" dirty="0"/>
              <a:t>2</a:t>
            </a:r>
            <a:r>
              <a:rPr lang="cs-CZ" sz="2800" dirty="0"/>
              <a:t>= 45</a:t>
            </a:r>
            <a:r>
              <a:rPr lang="cs-CZ" sz="2800" baseline="30000" dirty="0"/>
              <a:t>2</a:t>
            </a:r>
            <a:r>
              <a:rPr lang="cs-CZ" sz="2800" dirty="0"/>
              <a:t> + </a:t>
            </a:r>
            <a:r>
              <a:rPr lang="cs-CZ" sz="2800" dirty="0" err="1"/>
              <a:t>45</a:t>
            </a:r>
            <a:r>
              <a:rPr lang="cs-CZ" sz="2800" baseline="30000" dirty="0" err="1"/>
              <a:t>2</a:t>
            </a:r>
            <a:endParaRPr lang="cs-CZ" sz="2800" baseline="300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d=63,64 cm</a:t>
            </a:r>
            <a:endParaRPr lang="cs-CZ" sz="2800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2/ Vypočítáme obvod: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FF0000"/>
                </a:solidFill>
              </a:rPr>
              <a:t>o= </a:t>
            </a:r>
            <a:r>
              <a:rPr lang="cs-CZ" sz="2800" dirty="0" err="1">
                <a:solidFill>
                  <a:srgbClr val="FF0000"/>
                </a:solidFill>
              </a:rPr>
              <a:t>πd</a:t>
            </a:r>
            <a:r>
              <a:rPr lang="cs-CZ" sz="2800" dirty="0">
                <a:solidFill>
                  <a:srgbClr val="FF0000"/>
                </a:solidFill>
              </a:rPr>
              <a:t>                      </a:t>
            </a:r>
            <a:r>
              <a:rPr lang="cs-CZ" sz="2800" dirty="0"/>
              <a:t>o= 3,14. 63,64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 d= 63,64 cm              o= 199,83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u="sng" dirty="0"/>
              <a:t>o= ? cm                       o= 200 cm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Obvod kruhové desky je 2m.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 dirty="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3/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Vypočítejte poloměr kruhové dráhy, kterou musí běžec proběhnout třikrát, aby uběhl 1,5 km.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</p:txBody>
      </p:sp>
      <p:sp>
        <p:nvSpPr>
          <p:cNvPr id="11268" name="Oval 4"/>
          <p:cNvSpPr>
            <a:spLocks noChangeArrowheads="1"/>
          </p:cNvSpPr>
          <p:nvPr/>
        </p:nvSpPr>
        <p:spPr bwMode="auto">
          <a:xfrm>
            <a:off x="2195513" y="4005263"/>
            <a:ext cx="5329237" cy="1511300"/>
          </a:xfrm>
          <a:prstGeom prst="ellipse">
            <a:avLst/>
          </a:prstGeom>
          <a:solidFill>
            <a:srgbClr val="008000"/>
          </a:solidFill>
          <a:ln w="76200">
            <a:solidFill>
              <a:srgbClr val="FF66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4787900" y="4652963"/>
            <a:ext cx="1944688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5580063" y="4508500"/>
            <a:ext cx="7207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r</a:t>
            </a:r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>
            <a:off x="539750" y="5516563"/>
            <a:ext cx="2160588" cy="1081087"/>
          </a:xfrm>
          <a:prstGeom prst="ribbon">
            <a:avLst>
              <a:gd name="adj1" fmla="val 125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/>
              <a:t>80 m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3/ Řešení: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3 kola…1,5 km</a:t>
            </a:r>
          </a:p>
          <a:p>
            <a:pPr>
              <a:lnSpc>
                <a:spcPct val="90000"/>
              </a:lnSpc>
            </a:pPr>
            <a:r>
              <a:rPr lang="cs-CZ" u="sng"/>
              <a:t>1 kolo…1,5 : 3 = 0,5 km</a:t>
            </a:r>
          </a:p>
          <a:p>
            <a:pPr>
              <a:lnSpc>
                <a:spcPct val="90000"/>
              </a:lnSpc>
            </a:pPr>
            <a:r>
              <a:rPr lang="cs-CZ"/>
              <a:t>o= 0,5 km</a:t>
            </a:r>
          </a:p>
          <a:p>
            <a:pPr>
              <a:lnSpc>
                <a:spcPct val="90000"/>
              </a:lnSpc>
            </a:pPr>
            <a:r>
              <a:rPr lang="cs-CZ" u="sng"/>
              <a:t>d=? km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 </a:t>
            </a:r>
            <a:r>
              <a:rPr lang="cs-CZ">
                <a:solidFill>
                  <a:srgbClr val="FF0000"/>
                </a:solidFill>
              </a:rPr>
              <a:t>d= o: π                      r= d:2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 d= 0,5 : 3,14              r= 0,16:2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   d= 0,16                      r= 0,08 km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/>
              <a:t>Poloměr kruhové dráhy je 80 m.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4/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/>
              <a:t>Doplňte tabulku:</a:t>
            </a:r>
          </a:p>
          <a:p>
            <a:pPr>
              <a:buFontTx/>
              <a:buNone/>
            </a:pPr>
            <a:endParaRPr lang="cs-CZ" sz="2800"/>
          </a:p>
        </p:txBody>
      </p:sp>
      <p:graphicFrame>
        <p:nvGraphicFramePr>
          <p:cNvPr id="13422" name="Group 110"/>
          <p:cNvGraphicFramePr>
            <a:graphicFrameLocks noGrp="1"/>
          </p:cNvGraphicFramePr>
          <p:nvPr>
            <p:ph sz="half" idx="2"/>
          </p:nvPr>
        </p:nvGraphicFramePr>
        <p:xfrm>
          <a:off x="539750" y="2332038"/>
          <a:ext cx="7056438" cy="3544888"/>
        </p:xfrm>
        <a:graphic>
          <a:graphicData uri="http://schemas.openxmlformats.org/drawingml/2006/table">
            <a:tbl>
              <a:tblPr/>
              <a:tblGrid>
                <a:gridCol w="1439863"/>
                <a:gridCol w="1223962"/>
                <a:gridCol w="1223963"/>
                <a:gridCol w="1439862"/>
                <a:gridCol w="1728788"/>
              </a:tblGrid>
              <a:tr h="11811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poloměr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2cm</a:t>
                      </a: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14,8 dm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26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průměr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8m</a:t>
                      </a:r>
                      <a:endParaRPr kumimoji="0" lang="cs-CZ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11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obvod</a:t>
                      </a:r>
                      <a:endParaRPr kumimoji="0" lang="cs-CZ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18,84 m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423" name="Text Box 111"/>
          <p:cNvSpPr txBox="1">
            <a:spLocks noChangeArrowheads="1"/>
          </p:cNvSpPr>
          <p:nvPr/>
        </p:nvSpPr>
        <p:spPr bwMode="auto">
          <a:xfrm>
            <a:off x="2124075" y="4005263"/>
            <a:ext cx="935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13424" name="Text Box 112"/>
          <p:cNvSpPr txBox="1">
            <a:spLocks noChangeArrowheads="1"/>
          </p:cNvSpPr>
          <p:nvPr/>
        </p:nvSpPr>
        <p:spPr bwMode="auto">
          <a:xfrm>
            <a:off x="2051050" y="4941888"/>
            <a:ext cx="1152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12,56</a:t>
            </a:r>
          </a:p>
        </p:txBody>
      </p:sp>
      <p:sp>
        <p:nvSpPr>
          <p:cNvPr id="13425" name="Text Box 113"/>
          <p:cNvSpPr txBox="1">
            <a:spLocks noChangeArrowheads="1"/>
          </p:cNvSpPr>
          <p:nvPr/>
        </p:nvSpPr>
        <p:spPr bwMode="auto">
          <a:xfrm>
            <a:off x="3492500" y="2635250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13426" name="Text Box 114"/>
          <p:cNvSpPr txBox="1">
            <a:spLocks noChangeArrowheads="1"/>
          </p:cNvSpPr>
          <p:nvPr/>
        </p:nvSpPr>
        <p:spPr bwMode="auto">
          <a:xfrm>
            <a:off x="3348038" y="4941888"/>
            <a:ext cx="1079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25,12</a:t>
            </a:r>
          </a:p>
        </p:txBody>
      </p:sp>
      <p:sp>
        <p:nvSpPr>
          <p:cNvPr id="13427" name="Text Box 115"/>
          <p:cNvSpPr txBox="1">
            <a:spLocks noChangeArrowheads="1"/>
          </p:cNvSpPr>
          <p:nvPr/>
        </p:nvSpPr>
        <p:spPr bwMode="auto">
          <a:xfrm>
            <a:off x="4643438" y="3716338"/>
            <a:ext cx="12239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6</a:t>
            </a:r>
          </a:p>
        </p:txBody>
      </p:sp>
      <p:sp>
        <p:nvSpPr>
          <p:cNvPr id="13428" name="Text Box 116"/>
          <p:cNvSpPr txBox="1">
            <a:spLocks noChangeArrowheads="1"/>
          </p:cNvSpPr>
          <p:nvPr/>
        </p:nvSpPr>
        <p:spPr bwMode="auto">
          <a:xfrm>
            <a:off x="4572000" y="2636838"/>
            <a:ext cx="936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3</a:t>
            </a:r>
          </a:p>
        </p:txBody>
      </p:sp>
      <p:sp>
        <p:nvSpPr>
          <p:cNvPr id="13429" name="Text Box 117"/>
          <p:cNvSpPr txBox="1">
            <a:spLocks noChangeArrowheads="1"/>
          </p:cNvSpPr>
          <p:nvPr/>
        </p:nvSpPr>
        <p:spPr bwMode="auto">
          <a:xfrm>
            <a:off x="6011863" y="3789363"/>
            <a:ext cx="15843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29,6</a:t>
            </a:r>
          </a:p>
        </p:txBody>
      </p:sp>
      <p:sp>
        <p:nvSpPr>
          <p:cNvPr id="13430" name="Text Box 118"/>
          <p:cNvSpPr txBox="1">
            <a:spLocks noChangeArrowheads="1"/>
          </p:cNvSpPr>
          <p:nvPr/>
        </p:nvSpPr>
        <p:spPr bwMode="auto">
          <a:xfrm>
            <a:off x="6011863" y="4941888"/>
            <a:ext cx="15843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92,944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4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4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3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3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23" grpId="0"/>
      <p:bldP spid="13425" grpId="0"/>
      <p:bldP spid="134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Další příklady: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/>
              <a:t>5/ Jaký průměr musí mít kruhový záhon, po jehož obvodu chceme zasadit 30 keřů ve vzdálenosti 50 cm? </a:t>
            </a:r>
          </a:p>
          <a:p>
            <a:endParaRPr lang="cs-CZ"/>
          </a:p>
          <a:p>
            <a:r>
              <a:rPr lang="cs-CZ"/>
              <a:t>6/ Poškozená pneumatika auta tluče jednou při každé otáčce kola. Jak dlouhou cestu jsme ujeli, jestliže jsme napočítali 80 úderů a průměr pneumatiky je 70 cm.</a:t>
            </a:r>
          </a:p>
        </p:txBody>
      </p:sp>
      <p:sp>
        <p:nvSpPr>
          <p:cNvPr id="15365" name="AutoShape 5"/>
          <p:cNvSpPr>
            <a:spLocks noChangeArrowheads="1"/>
          </p:cNvSpPr>
          <p:nvPr/>
        </p:nvSpPr>
        <p:spPr bwMode="auto">
          <a:xfrm>
            <a:off x="5292725" y="2852738"/>
            <a:ext cx="2663825" cy="1008062"/>
          </a:xfrm>
          <a:prstGeom prst="star8">
            <a:avLst>
              <a:gd name="adj" fmla="val 38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/>
              <a:t>4,8 m</a:t>
            </a:r>
          </a:p>
        </p:txBody>
      </p:sp>
      <p:sp>
        <p:nvSpPr>
          <p:cNvPr id="15366" name="AutoShape 6"/>
          <p:cNvSpPr>
            <a:spLocks noChangeArrowheads="1"/>
          </p:cNvSpPr>
          <p:nvPr/>
        </p:nvSpPr>
        <p:spPr bwMode="auto">
          <a:xfrm>
            <a:off x="6732588" y="5445125"/>
            <a:ext cx="1944687" cy="792163"/>
          </a:xfrm>
          <a:prstGeom prst="star8">
            <a:avLst>
              <a:gd name="adj" fmla="val 38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/>
              <a:t>175,84 m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 animBg="1"/>
      <p:bldP spid="15366" grpId="0" animBg="1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428</Words>
  <Application>Microsoft Office PowerPoint</Application>
  <PresentationFormat>Předvádění na obrazovce (4:3)</PresentationFormat>
  <Paragraphs>85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Snímek 1</vt:lpstr>
      <vt:lpstr>Anotace:</vt:lpstr>
      <vt:lpstr>Délka kružnice, obvod kruhu- úlohy.</vt:lpstr>
      <vt:lpstr>1/</vt:lpstr>
      <vt:lpstr>1/ Řešení:</vt:lpstr>
      <vt:lpstr>2/</vt:lpstr>
      <vt:lpstr>2/ Řešení:</vt:lpstr>
      <vt:lpstr>3/</vt:lpstr>
      <vt:lpstr>3/ Řešení:</vt:lpstr>
      <vt:lpstr>4/</vt:lpstr>
      <vt:lpstr>Další příklady: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Dum</cp:lastModifiedBy>
  <cp:revision>5</cp:revision>
  <dcterms:created xsi:type="dcterms:W3CDTF">2011-12-08T16:34:24Z</dcterms:created>
  <dcterms:modified xsi:type="dcterms:W3CDTF">2012-03-03T13:45:55Z</dcterms:modified>
</cp:coreProperties>
</file>