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92" r:id="rId3"/>
    <p:sldId id="297" r:id="rId4"/>
    <p:sldId id="293" r:id="rId5"/>
    <p:sldId id="303" r:id="rId6"/>
    <p:sldId id="304" r:id="rId7"/>
    <p:sldId id="294" r:id="rId8"/>
    <p:sldId id="295" r:id="rId9"/>
    <p:sldId id="305" r:id="rId10"/>
    <p:sldId id="306" r:id="rId11"/>
    <p:sldId id="307" r:id="rId12"/>
    <p:sldId id="296" r:id="rId13"/>
    <p:sldId id="298" r:id="rId14"/>
    <p:sldId id="299" r:id="rId15"/>
    <p:sldId id="300" r:id="rId16"/>
    <p:sldId id="301" r:id="rId17"/>
    <p:sldId id="302" r:id="rId18"/>
    <p:sldId id="308" r:id="rId19"/>
    <p:sldId id="264" r:id="rId20"/>
    <p:sldId id="291" r:id="rId21"/>
    <p:sldId id="30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-qoaioG2UA" TargetMode="External"/><Relationship Id="rId2" Type="http://schemas.openxmlformats.org/officeDocument/2006/relationships/hyperlink" Target="http://www.youtube.com/watch?v=6QO21JCa7NA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1_Navr%C3%A1til_Josef,Lesn%C3%AD_krajina_s_d%C4%9Bv%C4%8Detem,(40.l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youtube.com/watch?v=6QO21JCa7NA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277450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Soldánová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VY_32_INOVACE_12C_11_Kultura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1. poloviny 19. století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12. 3. 2012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8.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k učiva a díky obrazovému a zvukovému materiálu tento DUM probíranou látku žákům více přiblíží a vytvoří konkrétnější představu o tomto uměleckém slohu.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Kultura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1. polovina 19. století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Romantismus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umělecký směr, který dává přednost citům, vášním, prožitkům a fantazii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r</a:t>
            </a:r>
            <a:r>
              <a:rPr lang="cs-CZ" dirty="0" smtClean="0"/>
              <a:t>omantické umělce přitahuje svoboda a nespoutanost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únik z každodenního světa do světa snů a fantazie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Architektura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pseudogotika (novogotika) – napodobení středověké architektury (zvláště gotické)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města – vznik veřejných sadů – parků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latin typeface="Bookman Old Style" pitchFamily="18" charset="0"/>
              </a:rPr>
              <a:t>→ dojem volné přírody s romantickými zákoutími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56176" y="2852936"/>
            <a:ext cx="27466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Kapitulní chrám sv. Petra a </a:t>
            </a:r>
            <a:r>
              <a:rPr lang="cs-CZ" dirty="0" smtClean="0"/>
              <a:t>Pavla na Vyšehradě, Praha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 descr="VYEHRA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88640"/>
            <a:ext cx="5783544" cy="6309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55976" y="54868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dirty="0" smtClean="0">
                <a:latin typeface="Bookman Old Style" pitchFamily="18" charset="0"/>
              </a:rPr>
              <a:t>Čelní pohled na zámek Hrádek u Nechanic </a:t>
            </a:r>
            <a:endParaRPr lang="cs-CZ" sz="28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Malířství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zachycování dramatických vyvrcholení nějakého děje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zobrazování dramatických současných událostí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</a:t>
            </a:r>
            <a:r>
              <a:rPr lang="cs-CZ" dirty="0" smtClean="0"/>
              <a:t>nové, temné krajiny a přírodní živly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Malířství - představitelé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Eugene</a:t>
            </a:r>
            <a:r>
              <a:rPr lang="cs-CZ" dirty="0" smtClean="0"/>
              <a:t> </a:t>
            </a:r>
            <a:r>
              <a:rPr lang="cs-CZ" dirty="0" err="1" smtClean="0"/>
              <a:t>Delacroix</a:t>
            </a:r>
            <a:r>
              <a:rPr lang="cs-CZ" dirty="0" smtClean="0"/>
              <a:t> - Francouz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Ivan </a:t>
            </a:r>
            <a:r>
              <a:rPr lang="cs-CZ" dirty="0" err="1" smtClean="0"/>
              <a:t>Konstantinovič</a:t>
            </a:r>
            <a:r>
              <a:rPr lang="cs-CZ" dirty="0" smtClean="0"/>
              <a:t> </a:t>
            </a:r>
            <a:r>
              <a:rPr lang="cs-CZ" dirty="0" err="1" smtClean="0"/>
              <a:t>Ajvazovskij</a:t>
            </a:r>
            <a:r>
              <a:rPr lang="cs-CZ" dirty="0" smtClean="0"/>
              <a:t> - Rus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Jaroslav Čermák - Čech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Josef Navrátil- Čech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716016" y="404664"/>
            <a:ext cx="3791423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b="1" dirty="0" err="1" smtClean="0">
                <a:solidFill>
                  <a:srgbClr val="FFFF00"/>
                </a:solidFill>
                <a:latin typeface="Bookman Old Style" pitchFamily="18" charset="0"/>
              </a:rPr>
              <a:t>Eugene</a:t>
            </a:r>
            <a:r>
              <a:rPr lang="cs-CZ" sz="3000" b="1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3000" b="1" dirty="0" err="1" smtClean="0">
                <a:solidFill>
                  <a:srgbClr val="FFFF00"/>
                </a:solidFill>
                <a:latin typeface="Bookman Old Style" pitchFamily="18" charset="0"/>
              </a:rPr>
              <a:t>Delacroix</a:t>
            </a:r>
            <a:r>
              <a:rPr lang="cs-CZ" sz="3000" b="1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endParaRPr lang="cs-CZ" sz="3000" b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024" y="1052736"/>
            <a:ext cx="3956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latin typeface="Bookman Old Style" pitchFamily="18" charset="0"/>
              </a:rPr>
              <a:t>Dante a Vergilius v pekle, 1822</a:t>
            </a:r>
            <a:endParaRPr lang="cs-CZ" b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AROSL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476672"/>
            <a:ext cx="4624975" cy="570830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084168" y="1916832"/>
            <a:ext cx="21602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rgbClr val="C00000"/>
                </a:solidFill>
                <a:latin typeface="Bookman Old Style" pitchFamily="18" charset="0"/>
              </a:rPr>
              <a:t>Jaroslav Čermák -  </a:t>
            </a:r>
          </a:p>
          <a:p>
            <a:pPr algn="ctr"/>
            <a:r>
              <a:rPr lang="cs-CZ" sz="3000" dirty="0" smtClean="0">
                <a:solidFill>
                  <a:srgbClr val="C00000"/>
                </a:solidFill>
                <a:latin typeface="Bookman Old Style" pitchFamily="18" charset="0"/>
              </a:rPr>
              <a:t>Husité průsmyk bránící</a:t>
            </a:r>
          </a:p>
          <a:p>
            <a:pPr algn="ctr"/>
            <a:endParaRPr lang="cs-CZ" sz="30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4572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200" dirty="0" smtClean="0">
                <a:latin typeface="Bookman Old Style" pitchFamily="18" charset="0"/>
              </a:rPr>
              <a:t>Josef Navrátil: Lesní krajina s děvčetem. 40. léta 19. stol</a:t>
            </a:r>
            <a:endParaRPr lang="cs-CZ" sz="22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Literatura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únik do světa snů a fantazie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romány – děj v minulosti – láska, dobrodružství…)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r</a:t>
            </a:r>
            <a:r>
              <a:rPr lang="cs-CZ" dirty="0" smtClean="0"/>
              <a:t>omantický hrdina – vnitřně rozervaný člověk, který se musí vzepřít tradičním zvyklostem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</a:t>
            </a:r>
            <a:r>
              <a:rPr lang="cs-CZ" dirty="0" smtClean="0"/>
              <a:t>yrická poezie (K. H. Mácha – Máj)</a:t>
            </a:r>
          </a:p>
        </p:txBody>
      </p:sp>
      <p:pic>
        <p:nvPicPr>
          <p:cNvPr id="4" name="Obrázek 3" descr="416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692696"/>
            <a:ext cx="2081356" cy="29969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Literatura</a:t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sz="2800" dirty="0" smtClean="0">
                <a:latin typeface="Bookman Old Style" pitchFamily="18" charset="0"/>
              </a:rPr>
              <a:t>inspirace v lidových pověstech a pohádkách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K. J. Erben – pohádky, Kytice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B. Němcová – pohádky, Babička, povídky – 			např. Divá Bára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J. K. Tyl – div. hry – např. Strakonický dudák, 		Fidlovačka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A. Dumas, V. Hugo, A. S. </a:t>
            </a:r>
            <a:r>
              <a:rPr lang="cs-CZ" dirty="0" err="1" smtClean="0"/>
              <a:t>Puškin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Hudba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snaha vzbudit emoce, náladu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opery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symfonické skladby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Hudba - opera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err="1" smtClean="0"/>
              <a:t>Giuseppe</a:t>
            </a:r>
            <a:r>
              <a:rPr lang="cs-CZ" dirty="0" smtClean="0"/>
              <a:t> Verdi – </a:t>
            </a:r>
            <a:r>
              <a:rPr lang="cs-CZ" i="1" dirty="0" smtClean="0"/>
              <a:t>Aida, La </a:t>
            </a:r>
            <a:r>
              <a:rPr lang="cs-CZ" i="1" dirty="0" err="1" smtClean="0"/>
              <a:t>Traviata</a:t>
            </a:r>
            <a:r>
              <a:rPr lang="cs-CZ" i="1" dirty="0" smtClean="0"/>
              <a:t> </a:t>
            </a:r>
            <a:r>
              <a:rPr lang="cs-CZ" sz="1200" i="1" dirty="0" smtClean="0">
                <a:hlinkClick r:id="rId2"/>
              </a:rPr>
              <a:t>http://www.</a:t>
            </a:r>
            <a:r>
              <a:rPr lang="cs-CZ" sz="1200" i="1" dirty="0" err="1" smtClean="0">
                <a:hlinkClick r:id="rId2"/>
              </a:rPr>
              <a:t>youtube.com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watch</a:t>
            </a:r>
            <a:r>
              <a:rPr lang="cs-CZ" sz="1200" i="1" dirty="0" smtClean="0">
                <a:hlinkClick r:id="rId2"/>
              </a:rPr>
              <a:t>?v=6QO21JCa7NA</a:t>
            </a:r>
            <a:endParaRPr lang="cs-CZ" sz="1200" i="1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Richard Wagner - </a:t>
            </a:r>
            <a:r>
              <a:rPr lang="cs-CZ" i="1" dirty="0" smtClean="0"/>
              <a:t>Tristan a </a:t>
            </a:r>
            <a:r>
              <a:rPr lang="cs-CZ" i="1" dirty="0" err="1" smtClean="0"/>
              <a:t>Isolda</a:t>
            </a:r>
            <a:r>
              <a:rPr lang="cs-CZ" i="1" dirty="0" smtClean="0"/>
              <a:t>, </a:t>
            </a:r>
            <a:r>
              <a:rPr lang="cs-CZ" i="1" dirty="0" smtClean="0"/>
              <a:t>Bludný </a:t>
            </a:r>
            <a:r>
              <a:rPr lang="cs-CZ" i="1" dirty="0" smtClean="0"/>
              <a:t>Holanďan </a:t>
            </a:r>
            <a:r>
              <a:rPr lang="cs-CZ" sz="1200" i="1" dirty="0" smtClean="0">
                <a:hlinkClick r:id="rId3"/>
              </a:rPr>
              <a:t>http://www.</a:t>
            </a:r>
            <a:r>
              <a:rPr lang="cs-CZ" sz="1200" i="1" dirty="0" err="1" smtClean="0">
                <a:hlinkClick r:id="rId3"/>
              </a:rPr>
              <a:t>youtube.com</a:t>
            </a:r>
            <a:r>
              <a:rPr lang="cs-CZ" sz="1200" i="1" dirty="0" smtClean="0">
                <a:hlinkClick r:id="rId3"/>
              </a:rPr>
              <a:t>/</a:t>
            </a:r>
            <a:r>
              <a:rPr lang="cs-CZ" sz="1200" i="1" dirty="0" err="1" smtClean="0">
                <a:hlinkClick r:id="rId3"/>
              </a:rPr>
              <a:t>watch</a:t>
            </a:r>
            <a:r>
              <a:rPr lang="cs-CZ" sz="1200" i="1" dirty="0" smtClean="0">
                <a:hlinkClick r:id="rId3"/>
              </a:rPr>
              <a:t>?v=J-qoaioG2UA</a:t>
            </a:r>
            <a:endParaRPr lang="cs-CZ" sz="1200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Gioacchino</a:t>
            </a:r>
            <a:r>
              <a:rPr lang="cs-CZ" dirty="0" smtClean="0"/>
              <a:t> </a:t>
            </a:r>
            <a:r>
              <a:rPr lang="cs-CZ" dirty="0" err="1" smtClean="0"/>
              <a:t>Rossini</a:t>
            </a:r>
            <a:r>
              <a:rPr lang="cs-CZ" dirty="0" smtClean="0"/>
              <a:t> -  </a:t>
            </a:r>
            <a:r>
              <a:rPr lang="cs-CZ" i="1" dirty="0" err="1" smtClean="0"/>
              <a:t>Lazebník</a:t>
            </a:r>
            <a:r>
              <a:rPr lang="cs-CZ" i="1" dirty="0" smtClean="0"/>
              <a:t> sevillský, Vilém Tell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Hudba – symfonické skladby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err="1" smtClean="0"/>
              <a:t>Ludwig</a:t>
            </a:r>
            <a:r>
              <a:rPr lang="cs-CZ" dirty="0" smtClean="0"/>
              <a:t> van Beethoven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Hector Berlioz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Ferenc </a:t>
            </a:r>
            <a:r>
              <a:rPr lang="cs-CZ" dirty="0" err="1" smtClean="0"/>
              <a:t>Liszt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Franz</a:t>
            </a:r>
            <a:r>
              <a:rPr lang="cs-CZ" dirty="0" smtClean="0"/>
              <a:t> Schubert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Fryderyk</a:t>
            </a:r>
            <a:r>
              <a:rPr lang="cs-CZ" dirty="0" smtClean="0"/>
              <a:t> Chopin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Biedermeier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m</a:t>
            </a:r>
            <a:r>
              <a:rPr lang="cs-CZ" dirty="0" smtClean="0"/>
              <a:t>ěšťanský životní styl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u</a:t>
            </a:r>
            <a:r>
              <a:rPr lang="cs-CZ" dirty="0" smtClean="0"/>
              <a:t>žité umění – předměty denní potřeby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</a:t>
            </a:r>
            <a:r>
              <a:rPr lang="cs-CZ" dirty="0" smtClean="0"/>
              <a:t>lastenecké spolky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návštěvy kostelů, výlety, měšťanské salóny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3250704" cy="41044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Rodinný portrét od </a:t>
            </a:r>
            <a:r>
              <a:rPr lang="cs-CZ" dirty="0" smtClean="0"/>
              <a:t>rakouského </a:t>
            </a:r>
            <a:r>
              <a:rPr lang="cs-CZ" dirty="0" smtClean="0"/>
              <a:t>malíře </a:t>
            </a:r>
            <a:r>
              <a:rPr lang="cs-CZ" dirty="0" smtClean="0"/>
              <a:t>Friedricha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Amerlinga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 descr="434px-Friedrich_von_Amerling_0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95936" y="476672"/>
            <a:ext cx="4375926" cy="603958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075431"/>
          <a:ext cx="8280920" cy="3423793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402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9429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Kapitulní chrám sv. Petra a Pavla.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http://cs.wikipedia.org/wiki/Soubor:Vy%C5%A1ehrad-kostel4.jpg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Čelní pohled na zámek Hrádek u Nechanic (2010).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http://cs.wikipedia.org/wiki/Soubor:Hr%C3%A1dek_u_Nechanic_castle_whole.jpg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Dante a Vergilius v pekle, 1822.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http://cs.wikipedia.org/wiki/Soubor:Eug%C3%A8ne_Ferdinand_Victor_Delacroix_006.jpg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Husité průsmyk bránící.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http://cs.wikipedia.org/wiki/Soubor:Jaroslav_%C4%8Cerm%C3%A1k_-_Husit%C3%A9_pr%C5%AFsmyk_br%C3%A1n%C3%ADc%C3%AD.jpg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91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142817"/>
          <a:ext cx="8280920" cy="2994745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3845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0915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Josef Navrátil: Lesní krajina s děvčetem. 40. léta 19. stol.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</a:t>
                      </a:r>
                      <a:r>
                        <a:rPr lang="cs-CZ" sz="1100" dirty="0" smtClean="0">
                          <a:hlinkClick r:id="rId2"/>
                        </a:rPr>
                        <a:t>http://cs.wikipedia.org/wiki/Soubor:1_Navr%C3%A1til_Josef,Lesn%C3%AD_krajina_s_d%C4%9Bv%C4%8Detem,(40.l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Karel Hynek Mácha.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http://cs.wikipedia.org/wiki/Soubor:Jan_Vil%C3%ADmek_-_Karel_Hynek_M%C3%A1cha.jpg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%C3%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it-IT" sz="11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306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142817"/>
          <a:ext cx="8280920" cy="2652649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3845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43220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100" i="1" dirty="0" smtClean="0"/>
                        <a:t>Giuseppe Verdi: Aida (Opus Arte)</a:t>
                      </a:r>
                      <a:r>
                        <a:rPr lang="it-IT" sz="1100" dirty="0" smtClean="0"/>
                        <a:t> [online]. [cit. 2012-06-06]. Dostupné z: </a:t>
                      </a:r>
                      <a:r>
                        <a:rPr lang="it-IT" sz="1100" dirty="0" smtClean="0">
                          <a:hlinkClick r:id="rId2"/>
                        </a:rPr>
                        <a:t>http://www.youtube.com/watch?v=6QO21JCa7NA</a:t>
                      </a:r>
                      <a:r>
                        <a:rPr lang="it-IT" sz="1100" dirty="0" smtClean="0"/>
                        <a:t> 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dirty="0" smtClean="0"/>
                        <a:t>Richard Wagner - "Tristan </a:t>
                      </a:r>
                      <a:r>
                        <a:rPr lang="cs-CZ" sz="1100" i="1" dirty="0" err="1" smtClean="0"/>
                        <a:t>und</a:t>
                      </a:r>
                      <a:r>
                        <a:rPr lang="cs-CZ" sz="1100" i="1" dirty="0" smtClean="0"/>
                        <a:t> </a:t>
                      </a:r>
                      <a:r>
                        <a:rPr lang="cs-CZ" sz="1100" i="1" dirty="0" err="1" smtClean="0"/>
                        <a:t>Isolde</a:t>
                      </a:r>
                      <a:r>
                        <a:rPr lang="cs-CZ" sz="1100" i="1" dirty="0" smtClean="0"/>
                        <a:t>", </a:t>
                      </a:r>
                      <a:r>
                        <a:rPr lang="cs-CZ" sz="1100" i="1" dirty="0" err="1" smtClean="0"/>
                        <a:t>Prelude</a:t>
                      </a:r>
                      <a:r>
                        <a:rPr lang="cs-CZ" sz="1100" dirty="0" smtClean="0"/>
                        <a:t> [online]. [cit. 2012-06-06]. Dostupné z: http://www.</a:t>
                      </a:r>
                      <a:r>
                        <a:rPr lang="cs-CZ" sz="1100" dirty="0" err="1" smtClean="0"/>
                        <a:t>youtube.com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watch</a:t>
                      </a:r>
                      <a:r>
                        <a:rPr lang="cs-CZ" sz="1100" dirty="0" smtClean="0"/>
                        <a:t>?v=J-qoaioG2UA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Rodinný portrét od rakouského malíře Friedricha </a:t>
                      </a:r>
                      <a:r>
                        <a:rPr lang="cs-CZ" sz="1100" dirty="0" err="1" smtClean="0"/>
                        <a:t>von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Amerling</a:t>
                      </a:r>
                      <a:r>
                        <a:rPr lang="cs-CZ" sz="1100" dirty="0" smtClean="0"/>
                        <a:t>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http://cs.wikipedia.org/wiki/Soubor:Friedrich_von_Amerling_002.jpg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it-IT" sz="11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306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704</Words>
  <Application>Microsoft Office PowerPoint</Application>
  <PresentationFormat>Předvádění na obrazovce (4:3)</PresentationFormat>
  <Paragraphs>120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Snímek 1</vt:lpstr>
      <vt:lpstr>Kultura</vt:lpstr>
      <vt:lpstr>Romantismus</vt:lpstr>
      <vt:lpstr>Architektura</vt:lpstr>
      <vt:lpstr>Kapitulní chrám sv. Petra a Pavla na Vyšehradě, Praha </vt:lpstr>
      <vt:lpstr>Snímek 6</vt:lpstr>
      <vt:lpstr>Malířství</vt:lpstr>
      <vt:lpstr>Malířství - představitelé</vt:lpstr>
      <vt:lpstr>Snímek 9</vt:lpstr>
      <vt:lpstr>Snímek 10</vt:lpstr>
      <vt:lpstr>Snímek 11</vt:lpstr>
      <vt:lpstr>Literatura</vt:lpstr>
      <vt:lpstr>Literatura  inspirace v lidových pověstech a pohádkách</vt:lpstr>
      <vt:lpstr>Hudba</vt:lpstr>
      <vt:lpstr>Hudba - opera</vt:lpstr>
      <vt:lpstr>Hudba – symfonické skladby</vt:lpstr>
      <vt:lpstr>Biedermeier</vt:lpstr>
      <vt:lpstr>Rodinný portrét od rakouského malíře Friedricha von Amerlinga </vt:lpstr>
      <vt:lpstr>Snímek 19</vt:lpstr>
      <vt:lpstr>Snímek 20</vt:lpstr>
      <vt:lpstr>Snímek 21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17</cp:revision>
  <dcterms:created xsi:type="dcterms:W3CDTF">2012-04-04T05:08:45Z</dcterms:created>
  <dcterms:modified xsi:type="dcterms:W3CDTF">2012-06-06T12:36:07Z</dcterms:modified>
</cp:coreProperties>
</file>