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84" d="100"/>
          <a:sy n="84" d="100"/>
        </p:scale>
        <p:origin x="-966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D9CB19-DFB5-4C69-8083-1B631C4A8467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7A550C-F19F-461A-A3F0-B6DB1A5EAA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9181535"/>
              </p:ext>
            </p:extLst>
          </p:nvPr>
        </p:nvGraphicFramePr>
        <p:xfrm>
          <a:off x="611560" y="2276870"/>
          <a:ext cx="7128792" cy="37227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91335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817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4.1.2012</a:t>
                      </a:r>
                    </a:p>
                  </a:txBody>
                  <a:tcPr/>
                </a:tc>
              </a:tr>
              <a:tr h="5817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VY_32_INOVACE_02_ČESKÝ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81752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neohebné slovní druhy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8175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331236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NEOHEBNÉ SLOVNÍ DRUHY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JSOU TO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6. PŘÍSLOVCE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  7. PŘEDLOŽKY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  8. SPOJKY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  9. ČÁSTICE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10. CITOSLOVCE</a:t>
            </a:r>
            <a:endParaRPr lang="cs-CZ" sz="4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3429000"/>
            <a:ext cx="36714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neskloňují se</a:t>
            </a:r>
            <a:endParaRPr lang="cs-CZ" sz="4000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355976" y="1916832"/>
            <a:ext cx="1224136" cy="1656184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355976" y="2996952"/>
            <a:ext cx="1152128" cy="648072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endCxn id="4" idx="1"/>
          </p:cNvCxnSpPr>
          <p:nvPr/>
        </p:nvCxnSpPr>
        <p:spPr>
          <a:xfrm flipV="1">
            <a:off x="3419872" y="3782943"/>
            <a:ext cx="2088232" cy="6097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3635896" y="3933056"/>
            <a:ext cx="1872208" cy="792088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4572000" y="4077072"/>
            <a:ext cx="936104" cy="1512168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6. PŘÍSLOVCE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vyjadřují různé bližší okolnosti dějů nebo vlastností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určují místo, čas, způsob, míru, příčinu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b="1" dirty="0" smtClean="0"/>
              <a:t>doma, dole, dnes, vloni, potom, vesele, snadno, hodně, trochu, proto, proč)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32" name="Picture 8" descr="C:\Users\Langerová\AppData\Local\Microsoft\Windows\Temporary Internet Files\Content.IE5\02E5U0JE\MC9002959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262160"/>
            <a:ext cx="1728192" cy="13750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smtClean="0"/>
              <a:t>7. PŘEDLOŽKY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vyjadřují různé bližší okolnosti dějů nebo vlastností ve spojení s pádem jména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 spojení s pádem jména určují místo, čas, způsob, míru nebo příčinu</a:t>
            </a:r>
          </a:p>
          <a:p>
            <a:pPr>
              <a:buNone/>
            </a:pPr>
            <a:r>
              <a:rPr lang="cs-CZ" dirty="0" smtClean="0"/>
              <a:t>   (</a:t>
            </a:r>
            <a:r>
              <a:rPr lang="cs-CZ" b="1" dirty="0" smtClean="0">
                <a:solidFill>
                  <a:srgbClr val="C00000"/>
                </a:solidFill>
              </a:rPr>
              <a:t>ve </a:t>
            </a:r>
            <a:r>
              <a:rPr lang="cs-CZ" dirty="0" smtClean="0"/>
              <a:t>městě, </a:t>
            </a:r>
            <a:r>
              <a:rPr lang="cs-CZ" b="1" dirty="0" smtClean="0">
                <a:solidFill>
                  <a:srgbClr val="C00000"/>
                </a:solidFill>
              </a:rPr>
              <a:t>za </a:t>
            </a:r>
            <a:r>
              <a:rPr lang="cs-CZ" dirty="0" smtClean="0"/>
              <a:t>hodinu, jedl </a:t>
            </a:r>
            <a:r>
              <a:rPr lang="cs-CZ" b="1" dirty="0" smtClean="0">
                <a:solidFill>
                  <a:srgbClr val="C00000"/>
                </a:solidFill>
              </a:rPr>
              <a:t>s</a:t>
            </a:r>
            <a:r>
              <a:rPr lang="cs-CZ" dirty="0" smtClean="0"/>
              <a:t> chutí, najedl se </a:t>
            </a:r>
            <a:r>
              <a:rPr lang="cs-CZ" b="1" dirty="0" smtClean="0">
                <a:solidFill>
                  <a:srgbClr val="C00000"/>
                </a:solidFill>
              </a:rPr>
              <a:t>do </a:t>
            </a:r>
            <a:r>
              <a:rPr lang="cs-CZ" dirty="0" smtClean="0"/>
              <a:t>sytosti, </a:t>
            </a:r>
            <a:r>
              <a:rPr lang="cs-CZ" b="1" dirty="0" smtClean="0">
                <a:solidFill>
                  <a:srgbClr val="C00000"/>
                </a:solidFill>
              </a:rPr>
              <a:t>pro</a:t>
            </a:r>
            <a:r>
              <a:rPr lang="cs-CZ" dirty="0" smtClean="0"/>
              <a:t> pláč téměř neviděla)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Langerová\AppData\Local\Microsoft\Windows\Temporary Internet Files\Content.IE5\I3C6N6QB\MC9004377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132856"/>
            <a:ext cx="1224136" cy="12262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/>
              <a:t>8. SPOJKY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spojují věty nebo větné členy</a:t>
            </a:r>
          </a:p>
          <a:p>
            <a:pPr>
              <a:buNone/>
            </a:pPr>
            <a:r>
              <a:rPr lang="cs-CZ" dirty="0" smtClean="0"/>
              <a:t>(a, ale, když, ani, nebo, nýbrž, neboť, aby, že, než, jakmile, třebaže, ačkoli, ale i, jelikož)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Petr šel nakoupit </a:t>
            </a:r>
            <a:r>
              <a:rPr lang="cs-CZ" b="1" dirty="0" smtClean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Jana uklízela.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Jakmile</a:t>
            </a:r>
            <a:r>
              <a:rPr lang="cs-CZ" dirty="0" smtClean="0"/>
              <a:t> začalo pršet, museli se vrátit domů.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Když </a:t>
            </a:r>
            <a:r>
              <a:rPr lang="cs-CZ" dirty="0" smtClean="0"/>
              <a:t>si uklidíš pokoj, můžeš jít ven.</a:t>
            </a:r>
          </a:p>
          <a:p>
            <a:r>
              <a:rPr lang="cs-CZ" dirty="0" smtClean="0"/>
              <a:t>Šel tam,</a:t>
            </a:r>
            <a:r>
              <a:rPr lang="cs-CZ" b="1" dirty="0" smtClean="0">
                <a:solidFill>
                  <a:srgbClr val="0070C0"/>
                </a:solidFill>
              </a:rPr>
              <a:t> kam </a:t>
            </a:r>
            <a:r>
              <a:rPr lang="cs-CZ" dirty="0" smtClean="0"/>
              <a:t>ho nohy nesly.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</p:spPr>
        <p:txBody>
          <a:bodyPr/>
          <a:lstStyle/>
          <a:p>
            <a:r>
              <a:rPr lang="cs-CZ" b="1" dirty="0" smtClean="0"/>
              <a:t>9. ČÁSTICE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uvozují samostatné věty a naznačují jejich druh (otázku, přání, rozkaz, zvolání)</a:t>
            </a:r>
          </a:p>
          <a:p>
            <a:r>
              <a:rPr lang="cs-CZ" dirty="0" smtClean="0"/>
              <a:t>označují různý postoj mluvčího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b="1" dirty="0" smtClean="0"/>
              <a:t>ať, ano, nechť, aby, kéž, ovšem, prý, </a:t>
            </a:r>
            <a:r>
              <a:rPr lang="cs-CZ" b="1" smtClean="0"/>
              <a:t>zejména, snad</a:t>
            </a:r>
            <a:r>
              <a:rPr lang="cs-CZ" b="1" dirty="0" smtClean="0"/>
              <a:t>, asi, možná, bohužel</a:t>
            </a:r>
            <a:r>
              <a:rPr lang="cs-CZ" dirty="0" smtClean="0"/>
              <a:t>)</a:t>
            </a:r>
          </a:p>
          <a:p>
            <a:r>
              <a:rPr lang="cs-CZ" b="1" i="1" dirty="0" smtClean="0">
                <a:solidFill>
                  <a:srgbClr val="FF0066"/>
                </a:solidFill>
              </a:rPr>
              <a:t>Nechť</a:t>
            </a:r>
            <a:r>
              <a:rPr lang="cs-CZ" i="1" dirty="0" smtClean="0"/>
              <a:t> se přihlásí viník. </a:t>
            </a:r>
          </a:p>
          <a:p>
            <a:r>
              <a:rPr lang="cs-CZ" i="1" dirty="0" smtClean="0"/>
              <a:t>To je </a:t>
            </a:r>
            <a:r>
              <a:rPr lang="cs-CZ" b="1" i="1" dirty="0" smtClean="0">
                <a:solidFill>
                  <a:srgbClr val="FF0066"/>
                </a:solidFill>
              </a:rPr>
              <a:t>ovšem</a:t>
            </a:r>
            <a:r>
              <a:rPr lang="cs-CZ" i="1" dirty="0" smtClean="0"/>
              <a:t> chyba.</a:t>
            </a:r>
          </a:p>
          <a:p>
            <a:r>
              <a:rPr lang="cs-CZ" b="1" i="1" dirty="0" smtClean="0">
                <a:solidFill>
                  <a:srgbClr val="FF0066"/>
                </a:solidFill>
              </a:rPr>
              <a:t>Snad</a:t>
            </a:r>
            <a:r>
              <a:rPr lang="cs-CZ" i="1" dirty="0" smtClean="0">
                <a:solidFill>
                  <a:srgbClr val="FF0066"/>
                </a:solidFill>
              </a:rPr>
              <a:t> </a:t>
            </a:r>
            <a:r>
              <a:rPr lang="cs-CZ" i="1" dirty="0" smtClean="0"/>
              <a:t>se to podaří.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</p:spPr>
        <p:txBody>
          <a:bodyPr/>
          <a:lstStyle/>
          <a:p>
            <a:r>
              <a:rPr lang="cs-CZ" b="1" dirty="0" smtClean="0"/>
              <a:t>10. CITOSLOVCE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vyjadřují</a:t>
            </a:r>
          </a:p>
          <a:p>
            <a:r>
              <a:rPr lang="cs-CZ" dirty="0" smtClean="0"/>
              <a:t>city, nálady – aha, ach, ó, au, inu, jé, br, </a:t>
            </a:r>
            <a:r>
              <a:rPr lang="cs-CZ" dirty="0" err="1" smtClean="0"/>
              <a:t>hihi</a:t>
            </a:r>
            <a:endParaRPr lang="cs-CZ" dirty="0" smtClean="0"/>
          </a:p>
          <a:p>
            <a:r>
              <a:rPr lang="cs-CZ" dirty="0" smtClean="0"/>
              <a:t>vůli – hej, rup, hop, </a:t>
            </a:r>
            <a:r>
              <a:rPr lang="cs-CZ" dirty="0" err="1" smtClean="0"/>
              <a:t>alou</a:t>
            </a:r>
            <a:r>
              <a:rPr lang="cs-CZ" dirty="0" smtClean="0"/>
              <a:t>, hele, </a:t>
            </a:r>
            <a:r>
              <a:rPr lang="cs-CZ" dirty="0" err="1" smtClean="0"/>
              <a:t>prr</a:t>
            </a:r>
            <a:r>
              <a:rPr lang="cs-CZ" dirty="0" smtClean="0"/>
              <a:t>, </a:t>
            </a:r>
            <a:r>
              <a:rPr lang="cs-CZ" dirty="0" err="1" smtClean="0"/>
              <a:t>pst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i="1" dirty="0" smtClean="0"/>
              <a:t>napodobují</a:t>
            </a:r>
          </a:p>
          <a:p>
            <a:r>
              <a:rPr lang="cs-CZ" dirty="0" smtClean="0"/>
              <a:t>hlasy – haf, </a:t>
            </a:r>
            <a:r>
              <a:rPr lang="cs-CZ" dirty="0" err="1" smtClean="0"/>
              <a:t>vrr</a:t>
            </a:r>
            <a:r>
              <a:rPr lang="cs-CZ" dirty="0" smtClean="0"/>
              <a:t>, mňau, </a:t>
            </a:r>
            <a:r>
              <a:rPr lang="cs-CZ" dirty="0" err="1" smtClean="0"/>
              <a:t>méé</a:t>
            </a:r>
            <a:r>
              <a:rPr lang="cs-CZ" dirty="0" smtClean="0"/>
              <a:t>, píp, </a:t>
            </a:r>
            <a:r>
              <a:rPr lang="cs-CZ" dirty="0" err="1" smtClean="0"/>
              <a:t>sss</a:t>
            </a:r>
            <a:r>
              <a:rPr lang="cs-CZ" dirty="0" smtClean="0"/>
              <a:t>, kvok</a:t>
            </a:r>
          </a:p>
          <a:p>
            <a:r>
              <a:rPr lang="cs-CZ" dirty="0" smtClean="0"/>
              <a:t>zvuky – </a:t>
            </a:r>
            <a:r>
              <a:rPr lang="cs-CZ" dirty="0" err="1" smtClean="0"/>
              <a:t>bim</a:t>
            </a:r>
            <a:r>
              <a:rPr lang="cs-CZ" dirty="0" smtClean="0"/>
              <a:t> </a:t>
            </a:r>
            <a:r>
              <a:rPr lang="cs-CZ" dirty="0" err="1" smtClean="0"/>
              <a:t>bam</a:t>
            </a:r>
            <a:r>
              <a:rPr lang="cs-CZ" dirty="0" smtClean="0"/>
              <a:t>, žbluňk, břink, prásk, </a:t>
            </a:r>
            <a:r>
              <a:rPr lang="cs-CZ" dirty="0" err="1" smtClean="0"/>
              <a:t>bzz</a:t>
            </a:r>
            <a:r>
              <a:rPr lang="cs-CZ" dirty="0" smtClean="0"/>
              <a:t>, </a:t>
            </a:r>
            <a:r>
              <a:rPr lang="cs-CZ" dirty="0" err="1" smtClean="0"/>
              <a:t>ťuk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6" name="Picture 4" descr="C:\Users\Langerová\AppData\Local\Microsoft\Windows\Temporary Internet Files\Content.IE5\57257UL6\MP9004448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2780928"/>
            <a:ext cx="1113884" cy="1461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U označeného slova urči slovní druh a do závorky zapiš číslicí.</a:t>
            </a:r>
          </a:p>
          <a:p>
            <a:r>
              <a:rPr lang="cs-CZ" dirty="0" smtClean="0"/>
              <a:t>Až půjdeš </a:t>
            </a:r>
            <a:r>
              <a:rPr lang="cs-CZ" b="1" dirty="0" smtClean="0"/>
              <a:t>okolo </a:t>
            </a:r>
            <a:r>
              <a:rPr lang="cs-CZ" dirty="0" smtClean="0"/>
              <a:t>(_), stav se.</a:t>
            </a:r>
          </a:p>
          <a:p>
            <a:r>
              <a:rPr lang="cs-CZ" dirty="0" smtClean="0"/>
              <a:t>Stále se točil jen </a:t>
            </a:r>
            <a:r>
              <a:rPr lang="cs-CZ" b="1" dirty="0" smtClean="0"/>
              <a:t>okolo</a:t>
            </a:r>
            <a:r>
              <a:rPr lang="cs-CZ" dirty="0" smtClean="0"/>
              <a:t> (_) ní.</a:t>
            </a:r>
          </a:p>
          <a:p>
            <a:r>
              <a:rPr lang="cs-CZ" dirty="0" smtClean="0"/>
              <a:t>Upozornil nás </a:t>
            </a:r>
            <a:r>
              <a:rPr lang="cs-CZ" b="1" dirty="0" smtClean="0"/>
              <a:t>na</a:t>
            </a:r>
            <a:r>
              <a:rPr lang="cs-CZ" dirty="0" smtClean="0"/>
              <a:t> (_) to.</a:t>
            </a:r>
          </a:p>
          <a:p>
            <a:r>
              <a:rPr lang="cs-CZ" b="1" dirty="0" smtClean="0"/>
              <a:t>Na </a:t>
            </a:r>
            <a:r>
              <a:rPr lang="cs-CZ" dirty="0" smtClean="0"/>
              <a:t>(_), vezmi si kousek dortu.</a:t>
            </a:r>
          </a:p>
          <a:p>
            <a:r>
              <a:rPr lang="cs-CZ" dirty="0" smtClean="0"/>
              <a:t>Řekl mi, </a:t>
            </a:r>
            <a:r>
              <a:rPr lang="cs-CZ" b="1" dirty="0" smtClean="0"/>
              <a:t>že</a:t>
            </a:r>
            <a:r>
              <a:rPr lang="cs-CZ" dirty="0" smtClean="0"/>
              <a:t> (_) dnes nepřijde.</a:t>
            </a:r>
          </a:p>
          <a:p>
            <a:r>
              <a:rPr lang="cs-CZ" b="1" dirty="0" smtClean="0"/>
              <a:t>Že</a:t>
            </a:r>
            <a:r>
              <a:rPr lang="cs-CZ" dirty="0" smtClean="0"/>
              <a:t> (_) mě teď nedohoníš?</a:t>
            </a:r>
          </a:p>
          <a:p>
            <a:r>
              <a:rPr lang="cs-CZ" b="1" dirty="0" smtClean="0"/>
              <a:t>Aby </a:t>
            </a:r>
            <a:r>
              <a:rPr lang="cs-CZ" dirty="0" smtClean="0"/>
              <a:t>(_) se jí tak něco stalo.</a:t>
            </a:r>
          </a:p>
          <a:p>
            <a:r>
              <a:rPr lang="cs-CZ" dirty="0" smtClean="0"/>
              <a:t>Šel na přednášku, </a:t>
            </a:r>
            <a:r>
              <a:rPr lang="cs-CZ" b="1" dirty="0" smtClean="0"/>
              <a:t>aby </a:t>
            </a:r>
            <a:r>
              <a:rPr lang="cs-CZ" dirty="0" smtClean="0"/>
              <a:t>(_) se něco dověděl.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smtClean="0">
                <a:solidFill>
                  <a:srgbClr val="FF0000"/>
                </a:solidFill>
              </a:rPr>
              <a:t>    Řešení.</a:t>
            </a:r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Až půjdeš </a:t>
            </a:r>
            <a:r>
              <a:rPr lang="cs-CZ" b="1" dirty="0" smtClean="0"/>
              <a:t>okolo 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), stav se.</a:t>
            </a:r>
          </a:p>
          <a:p>
            <a:r>
              <a:rPr lang="cs-CZ" dirty="0" smtClean="0"/>
              <a:t>Stále se točil jen </a:t>
            </a:r>
            <a:r>
              <a:rPr lang="cs-CZ" b="1" dirty="0" smtClean="0"/>
              <a:t>okolo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) ní.</a:t>
            </a:r>
          </a:p>
          <a:p>
            <a:r>
              <a:rPr lang="cs-CZ" dirty="0" smtClean="0"/>
              <a:t>Upozornil nás </a:t>
            </a:r>
            <a:r>
              <a:rPr lang="cs-CZ" b="1" dirty="0" smtClean="0"/>
              <a:t>na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) to.</a:t>
            </a:r>
          </a:p>
          <a:p>
            <a:r>
              <a:rPr lang="cs-CZ" b="1" dirty="0" smtClean="0"/>
              <a:t>Na 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), vezmi si kousek dortu.</a:t>
            </a:r>
          </a:p>
          <a:p>
            <a:r>
              <a:rPr lang="cs-CZ" dirty="0" smtClean="0"/>
              <a:t>Řekl mi, </a:t>
            </a:r>
            <a:r>
              <a:rPr lang="cs-CZ" b="1" dirty="0" smtClean="0"/>
              <a:t>že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) dnes nepřijde.</a:t>
            </a:r>
          </a:p>
          <a:p>
            <a:r>
              <a:rPr lang="cs-CZ" b="1" dirty="0" smtClean="0"/>
              <a:t>Že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) mě teď nedohoníš?</a:t>
            </a:r>
          </a:p>
          <a:p>
            <a:r>
              <a:rPr lang="cs-CZ" b="1" dirty="0" smtClean="0"/>
              <a:t>Aby 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) se jí tak něco stalo.</a:t>
            </a:r>
          </a:p>
          <a:p>
            <a:r>
              <a:rPr lang="cs-CZ" dirty="0" smtClean="0"/>
              <a:t>Šel na přednášku, </a:t>
            </a:r>
            <a:r>
              <a:rPr lang="cs-CZ" b="1" dirty="0" smtClean="0"/>
              <a:t>aby </a:t>
            </a:r>
            <a:r>
              <a:rPr lang="cs-CZ" dirty="0" smtClean="0"/>
              <a:t>(</a:t>
            </a:r>
            <a:r>
              <a:rPr lang="cs-CZ" b="1" dirty="0" smtClean="0">
                <a:solidFill>
                  <a:srgbClr val="FF0000"/>
                </a:solidFill>
              </a:rPr>
              <a:t>8</a:t>
            </a:r>
            <a:r>
              <a:rPr lang="cs-CZ" dirty="0" smtClean="0"/>
              <a:t>) se něco dověděl.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smtClean="0"/>
              <a:t>Ilustrace:</a:t>
            </a:r>
          </a:p>
          <a:p>
            <a:pPr>
              <a:buNone/>
            </a:pPr>
            <a:r>
              <a:rPr lang="cs-CZ" i="1" smtClean="0">
                <a:hlinkClick r:id="rId2"/>
              </a:rPr>
              <a:t>www.office.microsoft.com</a:t>
            </a:r>
            <a:endParaRPr lang="cs-CZ" i="1" smtClean="0"/>
          </a:p>
          <a:p>
            <a:pPr>
              <a:buNone/>
            </a:pPr>
            <a:r>
              <a:rPr lang="cs-CZ" smtClean="0"/>
              <a:t>Citace:</a:t>
            </a:r>
          </a:p>
          <a:p>
            <a:pPr>
              <a:buNone/>
            </a:pPr>
            <a:r>
              <a:rPr lang="cs-CZ" i="1" smtClean="0"/>
              <a:t>Základní mluvnice českého jazyka</a:t>
            </a:r>
            <a:r>
              <a:rPr lang="cs-CZ" smtClean="0"/>
              <a:t>. Praha: SPN pedagogické nakladatelství, akciová společnost, 2004. ISBN 80-7235-018-8. </a:t>
            </a:r>
          </a:p>
          <a:p>
            <a:pPr>
              <a:buNone/>
            </a:pPr>
            <a:r>
              <a:rPr lang="cs-CZ" smtClean="0"/>
              <a:t> </a:t>
            </a:r>
            <a:r>
              <a:rPr lang="cs-CZ" i="1" smtClean="0"/>
              <a:t>Klíč k češtině</a:t>
            </a:r>
            <a:r>
              <a:rPr lang="cs-CZ" smtClean="0"/>
              <a:t>: </a:t>
            </a:r>
            <a:r>
              <a:rPr lang="cs-CZ" i="1" smtClean="0"/>
              <a:t>aneb Na češtinu od lesa</a:t>
            </a:r>
            <a:r>
              <a:rPr lang="cs-CZ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04867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i="1" dirty="0" smtClean="0"/>
              <a:t>Český jazyk</a:t>
            </a:r>
            <a:r>
              <a:rPr lang="cs-CZ" dirty="0" smtClean="0"/>
              <a:t>: </a:t>
            </a:r>
            <a:r>
              <a:rPr lang="cs-CZ" i="1" dirty="0" smtClean="0"/>
              <a:t>Přehled učiva základní školy</a:t>
            </a:r>
            <a:r>
              <a:rPr lang="cs-CZ" dirty="0" smtClean="0"/>
              <a:t>. Praha: Nakladatelství Fortuna, 2000. ISBN 80-7168-527-5.</a:t>
            </a:r>
          </a:p>
          <a:p>
            <a:pPr>
              <a:buNone/>
            </a:pPr>
            <a:r>
              <a:rPr lang="cs-CZ" i="1" dirty="0" smtClean="0"/>
              <a:t>Kuna nese nanuk</a:t>
            </a:r>
            <a:r>
              <a:rPr lang="cs-CZ" dirty="0" smtClean="0"/>
              <a:t>: </a:t>
            </a:r>
            <a:r>
              <a:rPr lang="cs-CZ" i="1" dirty="0" smtClean="0"/>
              <a:t>aneb zábavná cvičení z češtiny</a:t>
            </a:r>
            <a:r>
              <a:rPr lang="cs-CZ" dirty="0" smtClean="0"/>
              <a:t>. Praha: Albatros nakladatelství, a. s., právní nástupce, 2008. ISBN 978-80-00-02126-3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neohebnými slovními druhy. Získají ucelený přehled. Ve větách určí neohebné slovní druhy. Odhalí, že stejná slova mohou být v různých větách jiným slovním druhem.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634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NEOHEBNÉ SLOVNÍ DRUHY</vt:lpstr>
      <vt:lpstr>JSOU TO</vt:lpstr>
      <vt:lpstr>6. PŘÍSLOVCE</vt:lpstr>
      <vt:lpstr>7. PŘEDLOŽKY</vt:lpstr>
      <vt:lpstr>8. SPOJKY</vt:lpstr>
      <vt:lpstr>9. ČÁSTICE</vt:lpstr>
      <vt:lpstr>10. CITOSLOVCE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Lenka</cp:lastModifiedBy>
  <cp:revision>35</cp:revision>
  <dcterms:created xsi:type="dcterms:W3CDTF">2011-12-27T11:12:02Z</dcterms:created>
  <dcterms:modified xsi:type="dcterms:W3CDTF">2012-03-03T16:02:55Z</dcterms:modified>
</cp:coreProperties>
</file>