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256" r:id="rId2"/>
    <p:sldId id="271" r:id="rId3"/>
    <p:sldId id="262" r:id="rId4"/>
    <p:sldId id="263" r:id="rId5"/>
    <p:sldId id="274" r:id="rId6"/>
    <p:sldId id="265" r:id="rId7"/>
    <p:sldId id="264" r:id="rId8"/>
    <p:sldId id="275" r:id="rId9"/>
    <p:sldId id="266" r:id="rId10"/>
    <p:sldId id="267" r:id="rId11"/>
    <p:sldId id="276" r:id="rId12"/>
    <p:sldId id="268" r:id="rId13"/>
    <p:sldId id="269" r:id="rId14"/>
    <p:sldId id="277" r:id="rId15"/>
    <p:sldId id="270" r:id="rId16"/>
    <p:sldId id="272" r:id="rId17"/>
    <p:sldId id="273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0CB86-05A0-41C1-BE90-9D41838F783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DDCF0-9079-4CFD-B060-5A0F8EA111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326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Obvod a obsah rovinného obrazce I.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VY_32_INOVACE_041_Obvod a obsah rovnoběžníku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5964981"/>
      </p:ext>
    </p:extLst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rovnoběžníku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373216"/>
            <a:ext cx="3095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Ing. Janeček Jaroslav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Obvod a obsah rovnoběžníku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rovnoběžníky patří: čtverec, obdélník, kosočtverec a kosodélník.</a:t>
            </a:r>
          </a:p>
          <a:p>
            <a:r>
              <a:rPr lang="cs-CZ" dirty="0" smtClean="0"/>
              <a:t>Součet vnitřních úhlů činí 360</a:t>
            </a:r>
            <a:r>
              <a:rPr lang="cs-CZ" baseline="30000" dirty="0" smtClean="0"/>
              <a:t>0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Obvod a obsah čtverce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Čtverec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4067944" y="2708920"/>
            <a:ext cx="2304256" cy="23042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36450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50131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6450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22768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5085184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5013176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2060848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2060848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čtverce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Čtverec je čtyřúhelník.</a:t>
            </a:r>
          </a:p>
          <a:p>
            <a:r>
              <a:rPr lang="cs-CZ" dirty="0" smtClean="0"/>
              <a:t>Všechny 4 strany mají stejnou délku.</a:t>
            </a:r>
          </a:p>
          <a:p>
            <a:r>
              <a:rPr lang="cs-CZ" dirty="0" smtClean="0"/>
              <a:t>Strany spolu svírají úhel 90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Protější strany jsou </a:t>
            </a:r>
            <a:r>
              <a:rPr lang="cs-CZ" u="sng" dirty="0" smtClean="0"/>
              <a:t>vždy</a:t>
            </a:r>
            <a:r>
              <a:rPr lang="cs-CZ" dirty="0" smtClean="0"/>
              <a:t> rovnoběžné.</a:t>
            </a:r>
          </a:p>
          <a:p>
            <a:r>
              <a:rPr lang="cs-CZ" dirty="0" smtClean="0"/>
              <a:t>Úhlopříčky mají stejnou délku, jsou na sebe kolmé a vzájemně se půlí.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čtverce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čtverec s délkou strany </a:t>
            </a:r>
            <a:r>
              <a:rPr lang="cs-CZ" b="1" u="sng" dirty="0" smtClean="0"/>
              <a:t>a</a:t>
            </a:r>
            <a:r>
              <a:rPr lang="cs-CZ" dirty="0" smtClean="0"/>
              <a:t> je obvod </a:t>
            </a:r>
            <a:r>
              <a:rPr lang="cs-CZ" b="1" u="sng" dirty="0" smtClean="0"/>
              <a:t>o</a:t>
            </a:r>
            <a:r>
              <a:rPr lang="cs-CZ" dirty="0" smtClean="0"/>
              <a:t> určen vzorcem: </a:t>
            </a:r>
            <a:r>
              <a:rPr lang="cs-CZ" b="1" dirty="0" smtClean="0"/>
              <a:t>o = 4 . a</a:t>
            </a:r>
            <a:endParaRPr lang="cs-CZ" dirty="0" smtClean="0"/>
          </a:p>
          <a:p>
            <a:r>
              <a:rPr lang="cs-CZ" sz="2800" i="1" dirty="0" smtClean="0"/>
              <a:t>Proměnné a výsledek jsou ve </a:t>
            </a:r>
            <a:r>
              <a:rPr lang="cs-CZ" sz="2800" i="1" u="sng" dirty="0" smtClean="0"/>
              <a:t>stejných</a:t>
            </a:r>
            <a:r>
              <a:rPr lang="cs-CZ" sz="2800" i="1" dirty="0" smtClean="0"/>
              <a:t> </a:t>
            </a:r>
            <a:r>
              <a:rPr lang="cs-CZ" sz="2800" i="1" u="sng" dirty="0" smtClean="0"/>
              <a:t>jednotkách délky</a:t>
            </a:r>
            <a:r>
              <a:rPr lang="cs-CZ" sz="2800" i="1" dirty="0" smtClean="0"/>
              <a:t>.</a:t>
            </a:r>
          </a:p>
          <a:p>
            <a:r>
              <a:rPr lang="cs-CZ" dirty="0" smtClean="0"/>
              <a:t>Pro čtverec s délkou strany </a:t>
            </a:r>
            <a:r>
              <a:rPr lang="cs-CZ" b="1" u="sng" dirty="0" smtClean="0"/>
              <a:t>a</a:t>
            </a:r>
            <a:r>
              <a:rPr lang="cs-CZ" dirty="0" smtClean="0"/>
              <a:t> je obsah </a:t>
            </a:r>
            <a:r>
              <a:rPr lang="cs-CZ" b="1" u="sng" dirty="0" smtClean="0"/>
              <a:t>S</a:t>
            </a:r>
            <a:r>
              <a:rPr lang="cs-CZ" dirty="0" smtClean="0"/>
              <a:t> určen vzorcem: </a:t>
            </a:r>
            <a:r>
              <a:rPr lang="cs-CZ" b="1" dirty="0" smtClean="0"/>
              <a:t>S = a . a</a:t>
            </a:r>
          </a:p>
          <a:p>
            <a:r>
              <a:rPr lang="cs-CZ" sz="2800" i="1" dirty="0" smtClean="0"/>
              <a:t>Proměnné musí být ve </a:t>
            </a:r>
            <a:r>
              <a:rPr lang="cs-CZ" sz="2800" i="1" u="sng" dirty="0" smtClean="0"/>
              <a:t>stejných jednotkách délky</a:t>
            </a:r>
            <a:r>
              <a:rPr lang="cs-CZ" sz="2800" i="1" dirty="0" smtClean="0"/>
              <a:t> a výsledek vyjde v </a:t>
            </a:r>
            <a:r>
              <a:rPr lang="cs-CZ" sz="2800" i="1" u="sng" dirty="0" smtClean="0"/>
              <a:t>příslušné  jednotce obsahu.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obdélníku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Obdélník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3347864" y="2996952"/>
            <a:ext cx="3960440" cy="20162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50851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3717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5013176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5013176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2420888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2420888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obdélníku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Obdélník je čtyřúhelník.</a:t>
            </a:r>
          </a:p>
          <a:p>
            <a:r>
              <a:rPr lang="cs-CZ" dirty="0" smtClean="0"/>
              <a:t>Vždy 2 protější strany mají stejnou délku.</a:t>
            </a:r>
          </a:p>
          <a:p>
            <a:r>
              <a:rPr lang="cs-CZ" dirty="0" smtClean="0"/>
              <a:t>Strany spolu svírají úhel 90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Protější strany jsou </a:t>
            </a:r>
            <a:r>
              <a:rPr lang="cs-CZ" u="sng" dirty="0" smtClean="0"/>
              <a:t>vždy</a:t>
            </a:r>
            <a:r>
              <a:rPr lang="cs-CZ" dirty="0" smtClean="0"/>
              <a:t> rovnoběžné.</a:t>
            </a:r>
          </a:p>
          <a:p>
            <a:r>
              <a:rPr lang="cs-CZ" dirty="0" smtClean="0"/>
              <a:t>Úhlopříčky mají stejnou délku a vzájemně se půlí.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obdélníku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obdélník s délkou stran </a:t>
            </a:r>
            <a:r>
              <a:rPr lang="cs-CZ" b="1" u="sng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u="sng" dirty="0" smtClean="0"/>
              <a:t>b</a:t>
            </a:r>
            <a:r>
              <a:rPr lang="cs-CZ" dirty="0" smtClean="0"/>
              <a:t> je obvod </a:t>
            </a:r>
            <a:r>
              <a:rPr lang="cs-CZ" b="1" u="sng" dirty="0" smtClean="0"/>
              <a:t>o</a:t>
            </a:r>
            <a:r>
              <a:rPr lang="cs-CZ" dirty="0" smtClean="0"/>
              <a:t> určen vzorcem: </a:t>
            </a:r>
            <a:r>
              <a:rPr lang="cs-CZ" b="1" dirty="0" smtClean="0"/>
              <a:t>o = 2 . (a + b)</a:t>
            </a:r>
            <a:endParaRPr lang="cs-CZ" dirty="0" smtClean="0"/>
          </a:p>
          <a:p>
            <a:r>
              <a:rPr lang="cs-CZ" sz="2800" i="1" dirty="0" smtClean="0"/>
              <a:t>Proměnné a výsledek jsou ve </a:t>
            </a:r>
            <a:r>
              <a:rPr lang="cs-CZ" sz="2800" i="1" u="sng" dirty="0" smtClean="0"/>
              <a:t>stejných</a:t>
            </a:r>
            <a:r>
              <a:rPr lang="cs-CZ" sz="2800" i="1" dirty="0" smtClean="0"/>
              <a:t> </a:t>
            </a:r>
            <a:r>
              <a:rPr lang="cs-CZ" sz="2800" i="1" u="sng" dirty="0" smtClean="0"/>
              <a:t>jednotkách délky</a:t>
            </a:r>
            <a:r>
              <a:rPr lang="cs-CZ" sz="2800" i="1" dirty="0" smtClean="0"/>
              <a:t>.</a:t>
            </a:r>
          </a:p>
          <a:p>
            <a:r>
              <a:rPr lang="cs-CZ" dirty="0" smtClean="0"/>
              <a:t>Pro obdélník s délkou stran </a:t>
            </a:r>
            <a:r>
              <a:rPr lang="cs-CZ" b="1" u="sng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u="sng" dirty="0" smtClean="0"/>
              <a:t>b</a:t>
            </a:r>
            <a:r>
              <a:rPr lang="cs-CZ" dirty="0" smtClean="0"/>
              <a:t> je obsah </a:t>
            </a:r>
            <a:r>
              <a:rPr lang="cs-CZ" b="1" u="sng" dirty="0" smtClean="0"/>
              <a:t>S</a:t>
            </a:r>
            <a:r>
              <a:rPr lang="cs-CZ" dirty="0" smtClean="0"/>
              <a:t> určen vzorcem: </a:t>
            </a:r>
            <a:r>
              <a:rPr lang="cs-CZ" b="1" dirty="0" smtClean="0"/>
              <a:t>S = a . b</a:t>
            </a:r>
          </a:p>
          <a:p>
            <a:r>
              <a:rPr lang="cs-CZ" sz="2800" i="1" dirty="0" smtClean="0"/>
              <a:t>Proměnné musí být ve </a:t>
            </a:r>
            <a:r>
              <a:rPr lang="cs-CZ" sz="2800" i="1" u="sng" dirty="0" smtClean="0"/>
              <a:t>stejných jednotkách délky</a:t>
            </a:r>
            <a:r>
              <a:rPr lang="cs-CZ" sz="2800" i="1" dirty="0" smtClean="0"/>
              <a:t> a výsledek vyjde v </a:t>
            </a:r>
            <a:r>
              <a:rPr lang="cs-CZ" sz="2800" i="1" u="sng" dirty="0" smtClean="0"/>
              <a:t>příslušné  jednotce obsahu.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kosočtverce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Kosočtverec</a:t>
            </a:r>
            <a:endParaRPr lang="cs-CZ" u="sng" dirty="0"/>
          </a:p>
        </p:txBody>
      </p:sp>
      <p:sp>
        <p:nvSpPr>
          <p:cNvPr id="4" name="Kosoúhelník 3"/>
          <p:cNvSpPr/>
          <p:nvPr/>
        </p:nvSpPr>
        <p:spPr>
          <a:xfrm>
            <a:off x="3563888" y="2780928"/>
            <a:ext cx="3313544" cy="2540710"/>
          </a:xfrm>
          <a:prstGeom prst="parallelogram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37890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38610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53732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234888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5301208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5301208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204864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2204864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cxnSp>
        <p:nvCxnSpPr>
          <p:cNvPr id="14" name="Přímá spojovací čára 13"/>
          <p:cNvCxnSpPr/>
          <p:nvPr/>
        </p:nvCxnSpPr>
        <p:spPr>
          <a:xfrm rot="16200000" flipH="1">
            <a:off x="2963125" y="4029764"/>
            <a:ext cx="2540710" cy="430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283968" y="4005064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211960" y="2780928"/>
            <a:ext cx="2491899" cy="6942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084168" y="2924944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kosočtverce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Kosočtverec je čtyřúhelník.</a:t>
            </a:r>
          </a:p>
          <a:p>
            <a:r>
              <a:rPr lang="cs-CZ" dirty="0" smtClean="0"/>
              <a:t>Všechny 4 strany mají stejnou délku.</a:t>
            </a:r>
          </a:p>
          <a:p>
            <a:r>
              <a:rPr lang="cs-CZ" dirty="0" smtClean="0"/>
              <a:t>Strany spolu </a:t>
            </a:r>
            <a:r>
              <a:rPr lang="cs-CZ" u="sng" dirty="0" smtClean="0"/>
              <a:t>nesvírají</a:t>
            </a:r>
            <a:r>
              <a:rPr lang="cs-CZ" dirty="0" smtClean="0"/>
              <a:t> úhel 90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Protější strany jsou </a:t>
            </a:r>
            <a:r>
              <a:rPr lang="cs-CZ" u="sng" dirty="0" smtClean="0"/>
              <a:t>vždy</a:t>
            </a:r>
            <a:r>
              <a:rPr lang="cs-CZ" dirty="0" smtClean="0"/>
              <a:t> rovnoběžné.</a:t>
            </a:r>
          </a:p>
          <a:p>
            <a:r>
              <a:rPr lang="cs-CZ" dirty="0" smtClean="0"/>
              <a:t>Úhlopříčky </a:t>
            </a:r>
            <a:r>
              <a:rPr lang="cs-CZ" u="sng" dirty="0" smtClean="0"/>
              <a:t>nemají</a:t>
            </a:r>
            <a:r>
              <a:rPr lang="cs-CZ" dirty="0" smtClean="0"/>
              <a:t> stejnou délku, ale jsou vzájemně kolmé a vzájemně se půlí.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kosočtverce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kosočtverec s délkou strany </a:t>
            </a:r>
            <a:r>
              <a:rPr lang="cs-CZ" b="1" u="sng" dirty="0" smtClean="0"/>
              <a:t>a</a:t>
            </a:r>
            <a:r>
              <a:rPr lang="cs-CZ" dirty="0" smtClean="0"/>
              <a:t> je obvod </a:t>
            </a:r>
            <a:r>
              <a:rPr lang="cs-CZ" b="1" u="sng" dirty="0" smtClean="0"/>
              <a:t>o</a:t>
            </a:r>
            <a:r>
              <a:rPr lang="cs-CZ" dirty="0" smtClean="0"/>
              <a:t> určen vzorcem: </a:t>
            </a:r>
            <a:r>
              <a:rPr lang="cs-CZ" b="1" dirty="0" smtClean="0"/>
              <a:t>o = 4 . a</a:t>
            </a:r>
            <a:endParaRPr lang="cs-CZ" dirty="0" smtClean="0"/>
          </a:p>
          <a:p>
            <a:r>
              <a:rPr lang="cs-CZ" sz="2800" i="1" dirty="0" smtClean="0"/>
              <a:t>Proměnné a výsledek jsou ve </a:t>
            </a:r>
            <a:r>
              <a:rPr lang="cs-CZ" sz="2800" i="1" u="sng" dirty="0" smtClean="0"/>
              <a:t>stejných</a:t>
            </a:r>
            <a:r>
              <a:rPr lang="cs-CZ" sz="2800" i="1" dirty="0" smtClean="0"/>
              <a:t> </a:t>
            </a:r>
            <a:r>
              <a:rPr lang="cs-CZ" sz="2800" i="1" u="sng" dirty="0" smtClean="0"/>
              <a:t>jednotkách délky</a:t>
            </a:r>
            <a:r>
              <a:rPr lang="cs-CZ" sz="2800" i="1" dirty="0" smtClean="0"/>
              <a:t>.</a:t>
            </a:r>
          </a:p>
          <a:p>
            <a:r>
              <a:rPr lang="cs-CZ" dirty="0" smtClean="0"/>
              <a:t>Pro kosočtverec s délkou strany </a:t>
            </a:r>
            <a:r>
              <a:rPr lang="cs-CZ" b="1" u="sng" dirty="0" smtClean="0"/>
              <a:t>a</a:t>
            </a:r>
            <a:r>
              <a:rPr lang="cs-CZ" dirty="0" smtClean="0"/>
              <a:t> je obsah </a:t>
            </a:r>
            <a:r>
              <a:rPr lang="cs-CZ" b="1" u="sng" dirty="0" smtClean="0"/>
              <a:t>S</a:t>
            </a:r>
            <a:r>
              <a:rPr lang="cs-CZ" dirty="0" smtClean="0"/>
              <a:t> určen vzorcem: </a:t>
            </a:r>
            <a:r>
              <a:rPr lang="cs-CZ" b="1" dirty="0" smtClean="0"/>
              <a:t>S = a .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endParaRPr lang="cs-CZ" b="1" dirty="0" smtClean="0"/>
          </a:p>
          <a:p>
            <a:r>
              <a:rPr lang="cs-CZ" sz="2800" i="1" dirty="0" smtClean="0"/>
              <a:t>Proměnné musí být ve </a:t>
            </a:r>
            <a:r>
              <a:rPr lang="cs-CZ" sz="2800" i="1" u="sng" dirty="0" smtClean="0"/>
              <a:t>stejných jednotkách délky</a:t>
            </a:r>
            <a:r>
              <a:rPr lang="cs-CZ" sz="2800" i="1" dirty="0" smtClean="0"/>
              <a:t> a výsledek vyjde v </a:t>
            </a:r>
            <a:r>
              <a:rPr lang="cs-CZ" sz="2800" i="1" u="sng" dirty="0" smtClean="0"/>
              <a:t>příslušné  jednotce obsahu.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kosodélníku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Kosodélník</a:t>
            </a:r>
            <a:endParaRPr lang="cs-CZ" u="sng" dirty="0"/>
          </a:p>
        </p:txBody>
      </p:sp>
      <p:sp>
        <p:nvSpPr>
          <p:cNvPr id="4" name="Kosoúhelník 3"/>
          <p:cNvSpPr/>
          <p:nvPr/>
        </p:nvSpPr>
        <p:spPr>
          <a:xfrm>
            <a:off x="2555776" y="3284984"/>
            <a:ext cx="4608512" cy="2160240"/>
          </a:xfrm>
          <a:prstGeom prst="parallelogram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rot="16200000" flipH="1">
            <a:off x="2051720" y="4365104"/>
            <a:ext cx="21602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4" idx="5"/>
          </p:cNvCxnSpPr>
          <p:nvPr/>
        </p:nvCxnSpPr>
        <p:spPr>
          <a:xfrm rot="10800000" flipH="1" flipV="1">
            <a:off x="2825806" y="4365104"/>
            <a:ext cx="3834426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211960" y="54452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42210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4725144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b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40050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4869160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544522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5373216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2708920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2708920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kosodélníku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Kosodélník je čtyřúhelník.</a:t>
            </a:r>
          </a:p>
          <a:p>
            <a:r>
              <a:rPr lang="cs-CZ" dirty="0" smtClean="0"/>
              <a:t>Vždy 2 protější strany mají stejnou délku.</a:t>
            </a:r>
          </a:p>
          <a:p>
            <a:r>
              <a:rPr lang="cs-CZ" dirty="0" smtClean="0"/>
              <a:t>Strany spolu </a:t>
            </a:r>
            <a:r>
              <a:rPr lang="cs-CZ" u="sng" dirty="0" smtClean="0"/>
              <a:t>nesvírají</a:t>
            </a:r>
            <a:r>
              <a:rPr lang="cs-CZ" dirty="0" smtClean="0"/>
              <a:t> úhel 90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Protější strany jsou </a:t>
            </a:r>
            <a:r>
              <a:rPr lang="cs-CZ" u="sng" dirty="0" smtClean="0"/>
              <a:t>vždy</a:t>
            </a:r>
            <a:r>
              <a:rPr lang="cs-CZ" dirty="0" smtClean="0"/>
              <a:t> rovnoběžné.</a:t>
            </a:r>
          </a:p>
          <a:p>
            <a:r>
              <a:rPr lang="cs-CZ" dirty="0" smtClean="0"/>
              <a:t>Úhlopříčky </a:t>
            </a:r>
            <a:r>
              <a:rPr lang="cs-CZ" u="sng" dirty="0" smtClean="0"/>
              <a:t>nemají</a:t>
            </a:r>
            <a:r>
              <a:rPr lang="cs-CZ" dirty="0" smtClean="0"/>
              <a:t> stejnou délku, ale vzájemně se půlí.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Obvod a obsah kosodélníku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 kosodélník s délkou stran </a:t>
            </a:r>
            <a:r>
              <a:rPr lang="cs-CZ" b="1" u="sng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u="sng" dirty="0" smtClean="0"/>
              <a:t>b</a:t>
            </a:r>
            <a:r>
              <a:rPr lang="cs-CZ" dirty="0" smtClean="0"/>
              <a:t> je obvod </a:t>
            </a:r>
            <a:r>
              <a:rPr lang="cs-CZ" b="1" u="sng" dirty="0" smtClean="0"/>
              <a:t>o</a:t>
            </a:r>
            <a:r>
              <a:rPr lang="cs-CZ" dirty="0" smtClean="0"/>
              <a:t> určen vzorcem: </a:t>
            </a:r>
            <a:r>
              <a:rPr lang="cs-CZ" b="1" dirty="0" smtClean="0"/>
              <a:t>o = 2 . (a + b)</a:t>
            </a:r>
            <a:endParaRPr lang="cs-CZ" dirty="0" smtClean="0"/>
          </a:p>
          <a:p>
            <a:r>
              <a:rPr lang="cs-CZ" sz="2800" i="1" dirty="0" smtClean="0"/>
              <a:t>Proměnné a výsledek jsou ve </a:t>
            </a:r>
            <a:r>
              <a:rPr lang="cs-CZ" sz="2800" i="1" u="sng" dirty="0" smtClean="0"/>
              <a:t>stejných</a:t>
            </a:r>
            <a:r>
              <a:rPr lang="cs-CZ" sz="2800" i="1" dirty="0" smtClean="0"/>
              <a:t> </a:t>
            </a:r>
            <a:r>
              <a:rPr lang="cs-CZ" sz="2800" i="1" u="sng" dirty="0" smtClean="0"/>
              <a:t>jednotkách délky</a:t>
            </a:r>
            <a:r>
              <a:rPr lang="cs-CZ" sz="2800" i="1" dirty="0" smtClean="0"/>
              <a:t>.</a:t>
            </a:r>
          </a:p>
          <a:p>
            <a:r>
              <a:rPr lang="cs-CZ" dirty="0" smtClean="0"/>
              <a:t>Pro kosodélník s délkou stran </a:t>
            </a:r>
            <a:r>
              <a:rPr lang="cs-CZ" b="1" u="sng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u="sng" dirty="0" smtClean="0"/>
              <a:t>b</a:t>
            </a:r>
            <a:r>
              <a:rPr lang="cs-CZ" dirty="0" smtClean="0"/>
              <a:t> je obsah </a:t>
            </a:r>
            <a:r>
              <a:rPr lang="cs-CZ" b="1" u="sng" dirty="0" smtClean="0"/>
              <a:t>S</a:t>
            </a:r>
            <a:r>
              <a:rPr lang="cs-CZ" dirty="0" smtClean="0"/>
              <a:t> určen vzorcem:                         </a:t>
            </a:r>
            <a:r>
              <a:rPr lang="cs-CZ" b="1" dirty="0" smtClean="0"/>
              <a:t>S = a .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r>
              <a:rPr lang="cs-CZ" b="1" baseline="-25000" dirty="0" smtClean="0"/>
              <a:t>  </a:t>
            </a:r>
            <a:r>
              <a:rPr lang="cs-CZ" b="1" dirty="0" smtClean="0"/>
              <a:t>= b .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b</a:t>
            </a:r>
            <a:endParaRPr lang="cs-CZ" b="1" dirty="0" smtClean="0"/>
          </a:p>
          <a:p>
            <a:r>
              <a:rPr lang="cs-CZ" sz="2800" i="1" dirty="0" smtClean="0"/>
              <a:t>Proměnné musí být ve </a:t>
            </a:r>
            <a:r>
              <a:rPr lang="cs-CZ" sz="2800" i="1" u="sng" dirty="0" smtClean="0"/>
              <a:t>stejných jednotkách délky</a:t>
            </a:r>
            <a:r>
              <a:rPr lang="cs-CZ" sz="2800" i="1" dirty="0" smtClean="0"/>
              <a:t> a výsledek vyjde v </a:t>
            </a:r>
            <a:r>
              <a:rPr lang="cs-CZ" sz="2800" i="1" u="sng" dirty="0" smtClean="0"/>
              <a:t>příslušné  jednotce obsahu.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Příklad: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916832"/>
            <a:ext cx="680391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rovnoběžníku ABCD je a=8 cm, b=5 cm, 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a</a:t>
            </a:r>
            <a:r>
              <a:rPr lang="cs-CZ" sz="2400" dirty="0" smtClean="0"/>
              <a:t>=4 cm – příslušná ke straně a.</a:t>
            </a:r>
          </a:p>
          <a:p>
            <a:r>
              <a:rPr lang="cs-CZ" sz="2400" baseline="-25000" dirty="0" smtClean="0"/>
              <a:t> </a:t>
            </a:r>
            <a:r>
              <a:rPr lang="cs-CZ" sz="2400" dirty="0" smtClean="0"/>
              <a:t>Vypočítejte obvod a obsah rovnoběžníku ABCD </a:t>
            </a:r>
          </a:p>
          <a:p>
            <a:r>
              <a:rPr lang="cs-CZ" sz="2400" dirty="0" smtClean="0"/>
              <a:t> a </a:t>
            </a:r>
            <a:r>
              <a:rPr lang="cs-CZ" sz="2400" dirty="0" smtClean="0"/>
              <a:t>velikost výšky příslušné ke </a:t>
            </a:r>
            <a:r>
              <a:rPr lang="cs-CZ" sz="2400" dirty="0" smtClean="0"/>
              <a:t>straně </a:t>
            </a:r>
            <a:r>
              <a:rPr lang="cs-CZ" sz="2400" dirty="0" err="1" smtClean="0"/>
              <a:t>b</a:t>
            </a:r>
            <a:r>
              <a:rPr lang="cs-CZ" sz="2400" dirty="0" smtClean="0"/>
              <a:t>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Řešení:</a:t>
            </a:r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628800"/>
            <a:ext cx="54120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 = 2 . (a + b)</a:t>
            </a:r>
          </a:p>
          <a:p>
            <a:r>
              <a:rPr lang="cs-CZ" sz="2400" dirty="0" smtClean="0"/>
              <a:t>o = 2 . (8 cm + 5 cm) = 2 . 13 = </a:t>
            </a:r>
            <a:r>
              <a:rPr lang="cs-CZ" sz="2400" u="sng" dirty="0" smtClean="0"/>
              <a:t>26 cm</a:t>
            </a: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996952"/>
            <a:ext cx="36295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a .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a</a:t>
            </a:r>
            <a:endParaRPr lang="cs-CZ" sz="2400" baseline="-25000" dirty="0" smtClean="0"/>
          </a:p>
          <a:p>
            <a:r>
              <a:rPr lang="cs-CZ" sz="2400" dirty="0" smtClean="0"/>
              <a:t>S = 8 cm . 4 cm = </a:t>
            </a:r>
            <a:r>
              <a:rPr lang="cs-CZ" sz="2400" u="sng" dirty="0" smtClean="0"/>
              <a:t>32 cm</a:t>
            </a:r>
            <a:r>
              <a:rPr lang="cs-CZ" sz="2400" u="sng" baseline="30000" dirty="0" smtClean="0"/>
              <a:t>2</a:t>
            </a:r>
            <a:endParaRPr lang="cs-CZ" sz="2400" u="sng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4869160"/>
            <a:ext cx="5038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</a:t>
            </a:r>
            <a:r>
              <a:rPr lang="cs-CZ" sz="2400" baseline="-25000" dirty="0" err="1" smtClean="0"/>
              <a:t>b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 = S : b = 32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: 5 cm = </a:t>
            </a:r>
            <a:r>
              <a:rPr lang="cs-CZ" sz="2400" u="sng" dirty="0" smtClean="0"/>
              <a:t>6,4 cm</a:t>
            </a:r>
            <a:endParaRPr lang="cs-CZ" sz="24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4437112"/>
            <a:ext cx="1433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b .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b</a:t>
            </a:r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271" y="332656"/>
            <a:ext cx="2365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Zdroje informací:</a:t>
            </a:r>
            <a:endParaRPr lang="cs-CZ" sz="1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487870" y="1196752"/>
            <a:ext cx="4663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Veškeré materiály jsou dílem autora prezentace.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4684404"/>
      </p:ext>
    </p:extLst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509</TotalTime>
  <Words>619</Words>
  <Application>Microsoft Office PowerPoint</Application>
  <PresentationFormat>Předvádění na obrazovce (4:3)</PresentationFormat>
  <Paragraphs>106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 Obvod a obsah rovinného obrazce I. </vt:lpstr>
      <vt:lpstr>Obvod a obsah rovnoběžníku</vt:lpstr>
      <vt:lpstr>Obvod a obsah rovnoběžníku</vt:lpstr>
      <vt:lpstr>Obvod a obsah čtverce</vt:lpstr>
      <vt:lpstr>Obvod a obsah čtverce</vt:lpstr>
      <vt:lpstr>Obvod a obsah čtverce</vt:lpstr>
      <vt:lpstr>Obvod a obsah obdélníku</vt:lpstr>
      <vt:lpstr>Obvod a obsah obdélníku</vt:lpstr>
      <vt:lpstr>Obvod a obsah obdélníku</vt:lpstr>
      <vt:lpstr>Obvod a obsah kosočtverce</vt:lpstr>
      <vt:lpstr>Obvod a obsah kosočtverce</vt:lpstr>
      <vt:lpstr>Obvod a obsah kosočtverce</vt:lpstr>
      <vt:lpstr>Obvod a obsah kosodélníku</vt:lpstr>
      <vt:lpstr>Obvod a obsah kosodélníku</vt:lpstr>
      <vt:lpstr>Obvod a obsah kosodélníku</vt:lpstr>
      <vt:lpstr>Příklad:</vt:lpstr>
      <vt:lpstr>Řešení: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72</cp:revision>
  <dcterms:created xsi:type="dcterms:W3CDTF">2011-03-24T11:59:00Z</dcterms:created>
  <dcterms:modified xsi:type="dcterms:W3CDTF">2012-03-04T18:24:46Z</dcterms:modified>
</cp:coreProperties>
</file>