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0"/>
  </p:handoutMasterIdLst>
  <p:sldIdLst>
    <p:sldId id="256" r:id="rId2"/>
    <p:sldId id="286" r:id="rId3"/>
    <p:sldId id="261" r:id="rId4"/>
    <p:sldId id="274" r:id="rId5"/>
    <p:sldId id="259" r:id="rId6"/>
    <p:sldId id="278" r:id="rId7"/>
    <p:sldId id="277" r:id="rId8"/>
    <p:sldId id="279" r:id="rId9"/>
    <p:sldId id="272" r:id="rId10"/>
    <p:sldId id="280" r:id="rId11"/>
    <p:sldId id="281" r:id="rId12"/>
    <p:sldId id="283" r:id="rId13"/>
    <p:sldId id="284" r:id="rId14"/>
    <p:sldId id="282" r:id="rId15"/>
    <p:sldId id="268" r:id="rId16"/>
    <p:sldId id="285" r:id="rId17"/>
    <p:sldId id="264" r:id="rId18"/>
    <p:sldId id="263" r:id="rId19"/>
  </p:sldIdLst>
  <p:sldSz cx="9144000" cy="5715000" type="screen16x1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05" autoAdjust="0"/>
    <p:restoredTop sz="94660"/>
  </p:normalViewPr>
  <p:slideViewPr>
    <p:cSldViewPr>
      <p:cViewPr varScale="1">
        <p:scale>
          <a:sx n="95" d="100"/>
          <a:sy n="95" d="100"/>
        </p:scale>
        <p:origin x="-96" y="-174"/>
      </p:cViewPr>
      <p:guideLst>
        <p:guide orient="horz" pos="180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2508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0847B2-1072-4AC6-8B79-F039F8565441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C2B7FE-9C97-45AD-A84D-07720EDE1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75355"/>
            <a:ext cx="7772400" cy="1225021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238500"/>
            <a:ext cx="6400800" cy="14605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099FC-BB94-4714-820A-03AA69D3853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13DC-1CCA-4245-A3A6-E874EB62D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099FC-BB94-4714-820A-03AA69D3853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13DC-1CCA-4245-A3A6-E874EB62D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672418"/>
            <a:ext cx="7772400" cy="113506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422261"/>
            <a:ext cx="7772400" cy="125015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099FC-BB94-4714-820A-03AA69D3853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13DC-1CCA-4245-A3A6-E874EB62D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33501"/>
            <a:ext cx="4038600" cy="377163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33501"/>
            <a:ext cx="4038600" cy="377163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099FC-BB94-4714-820A-03AA69D3853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13DC-1CCA-4245-A3A6-E874EB62D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79261"/>
            <a:ext cx="4040188" cy="53313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812396"/>
            <a:ext cx="4040188" cy="329274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279261"/>
            <a:ext cx="4041775" cy="53313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1812396"/>
            <a:ext cx="4041775" cy="329274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099FC-BB94-4714-820A-03AA69D3853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13DC-1CCA-4245-A3A6-E874EB62D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099FC-BB94-4714-820A-03AA69D3853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13DC-1CCA-4245-A3A6-E874EB62D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099FC-BB94-4714-820A-03AA69D3853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13DC-1CCA-4245-A3A6-E874EB62D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27541"/>
            <a:ext cx="3008313" cy="96837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27543"/>
            <a:ext cx="5111750" cy="487759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195918"/>
            <a:ext cx="3008313" cy="390921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099FC-BB94-4714-820A-03AA69D3853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13DC-1CCA-4245-A3A6-E874EB62D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000500"/>
            <a:ext cx="5486400" cy="47228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510646"/>
            <a:ext cx="5486400" cy="3429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472782"/>
            <a:ext cx="5486400" cy="67071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099FC-BB94-4714-820A-03AA69D3853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13DC-1CCA-4245-A3A6-E874EB62D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099FC-BB94-4714-820A-03AA69D3853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13DC-1CCA-4245-A3A6-E874EB62D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866"/>
            <a:ext cx="2057400" cy="4876271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866"/>
            <a:ext cx="6019800" cy="4876271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099FC-BB94-4714-820A-03AA69D3853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613DC-1CCA-4245-A3A6-E874EB62D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28866"/>
            <a:ext cx="8229600" cy="952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33501"/>
            <a:ext cx="8229600" cy="37716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5296959"/>
            <a:ext cx="21336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099FC-BB94-4714-820A-03AA69D38537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5296959"/>
            <a:ext cx="28956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5296959"/>
            <a:ext cx="21336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C613DC-1CCA-4245-A3A6-E874EB62DE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355976" y="350557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Románské umění v Evropě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131840" y="1273324"/>
          <a:ext cx="4680520" cy="3903035"/>
        </p:xfrm>
        <a:graphic>
          <a:graphicData uri="http://schemas.openxmlformats.org/drawingml/2006/table">
            <a:tbl>
              <a:tblPr/>
              <a:tblGrid>
                <a:gridCol w="1584176"/>
                <a:gridCol w="3096344"/>
              </a:tblGrid>
              <a:tr h="2406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Autor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Mgr.art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. Kristýna Pražáková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6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Jazyk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Čeština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053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Očekávaný výstup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Dokáže definovat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umění románského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slohu v Evropě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, pozná nejznámější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umělecká díla období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78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Speciální vzdělávací potřeby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Počítač, projektor, připojení k internetu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6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Klíčová slova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Románské umění, počátky středověku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053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Druh učebního materiálu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01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Druh interaktivity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Aktivita / Výklad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406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Cílová skupina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Žák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01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Stupeň a typ vzdělávání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Středoškolské 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vzdělávání – 2.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ročník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01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Typická věková skupina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16-17 let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01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Datum vytvoření 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Květen 2012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267744" y="1057300"/>
            <a:ext cx="6048672" cy="424847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FF0066"/>
                </a:solidFill>
              </a:rPr>
              <a:t>Anotace</a:t>
            </a:r>
            <a:r>
              <a:rPr lang="cs-CZ" sz="2800" b="1" dirty="0" smtClean="0"/>
              <a:t>	</a:t>
            </a:r>
          </a:p>
          <a:p>
            <a:r>
              <a:rPr lang="cs-CZ" sz="1800" dirty="0" smtClean="0"/>
              <a:t>Výukový materiál v následující prezentaci slouží k základnímu popisu prvního existujícího slohu – románského slohu. </a:t>
            </a:r>
          </a:p>
          <a:p>
            <a:r>
              <a:rPr lang="cs-CZ" sz="1800" dirty="0" smtClean="0"/>
              <a:t>Zahrnuje stručný přehled vývoje v oblasti architektury, malířství, sochařství a uměleckého řemesla na území Evropy.</a:t>
            </a:r>
          </a:p>
          <a:p>
            <a:r>
              <a:rPr lang="cs-CZ" sz="1800" dirty="0" smtClean="0"/>
              <a:t>Zadané úkoly rozvíjejí vlastní myšlenkové úvahy o tomto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</a:t>
            </a:r>
            <a:r>
              <a:rPr lang="cs-CZ" sz="1800" dirty="0" smtClean="0">
                <a:solidFill>
                  <a:srgbClr val="FF0066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59832" y="1129308"/>
            <a:ext cx="5616624" cy="4248472"/>
          </a:xfrm>
        </p:spPr>
        <p:txBody>
          <a:bodyPr>
            <a:noAutofit/>
          </a:bodyPr>
          <a:lstStyle/>
          <a:p>
            <a:r>
              <a:rPr lang="cs-CZ" sz="1800" dirty="0" smtClean="0"/>
              <a:t>počátky románského umění se datují k 11. století</a:t>
            </a:r>
          </a:p>
          <a:p>
            <a:r>
              <a:rPr lang="cs-CZ" sz="1800" dirty="0" smtClean="0"/>
              <a:t>rozvíjelo se po rozpadu karolínského císařství</a:t>
            </a:r>
          </a:p>
          <a:p>
            <a:r>
              <a:rPr lang="cs-CZ" sz="1800" dirty="0" smtClean="0"/>
              <a:t>vrcholu dosáhlo ve 12. století</a:t>
            </a:r>
          </a:p>
          <a:p>
            <a:r>
              <a:rPr lang="cs-CZ" sz="1800" dirty="0" smtClean="0"/>
              <a:t>od II. poloviny 13. století dožívalo při gotických formách</a:t>
            </a:r>
          </a:p>
          <a:p>
            <a:r>
              <a:rPr lang="cs-CZ" sz="1800" dirty="0" smtClean="0"/>
              <a:t>množství budov započatých v románském slohu bylo dokončeno později v gotickém</a:t>
            </a:r>
          </a:p>
          <a:p>
            <a:r>
              <a:rPr lang="cs-CZ" sz="1800" dirty="0" smtClean="0"/>
              <a:t>od tohoto období používáme pojem umělecký sloh, jakožto komplexní dobový směr a projev architektury, malířství, sochařství a užitého umění</a:t>
            </a:r>
          </a:p>
          <a:p>
            <a:pPr>
              <a:buNone/>
            </a:pP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4153644"/>
            <a:ext cx="22322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Románské </a:t>
            </a:r>
          </a:p>
          <a:p>
            <a:r>
              <a:rPr lang="cs-CZ" sz="28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umění</a:t>
            </a:r>
            <a:endParaRPr lang="cs-CZ" sz="28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4081636"/>
            <a:ext cx="1944216" cy="136815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400" dirty="0" smtClean="0">
                <a:solidFill>
                  <a:srgbClr val="FF0066"/>
                </a:solidFill>
              </a:rPr>
              <a:t>Španělsko: Klášter </a:t>
            </a:r>
            <a:r>
              <a:rPr lang="cs-CZ" sz="1400" dirty="0" err="1" smtClean="0">
                <a:solidFill>
                  <a:srgbClr val="FF0066"/>
                </a:solidFill>
              </a:rPr>
              <a:t>Ripell</a:t>
            </a:r>
            <a:endParaRPr lang="cs-CZ" sz="1400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Zdroj</a:t>
            </a:r>
            <a:r>
              <a:rPr lang="cs-CZ" sz="1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: </a:t>
            </a:r>
            <a:r>
              <a:rPr lang="en-US" sz="1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&lt;</a:t>
            </a:r>
            <a:r>
              <a:rPr lang="cs-CZ" sz="1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http://upload.wikimedia.org/wikipedia/commons/3/30/Ripoll_monestir.jpg</a:t>
            </a:r>
            <a:r>
              <a:rPr lang="en-US" sz="12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&gt;</a:t>
            </a:r>
            <a:endParaRPr lang="cs-CZ" sz="12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>
              <a:buNone/>
            </a:pPr>
            <a:endParaRPr lang="cs-CZ" sz="1200" dirty="0" smtClean="0"/>
          </a:p>
        </p:txBody>
      </p:sp>
      <p:pic>
        <p:nvPicPr>
          <p:cNvPr id="9" name="Zástupný symbol pro obsah 8" descr="Ripoll_monestir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3131841" y="1219319"/>
            <a:ext cx="5448604" cy="4086453"/>
          </a:xfrm>
        </p:spPr>
      </p:pic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59832" y="1129308"/>
            <a:ext cx="5616624" cy="4248472"/>
          </a:xfrm>
        </p:spPr>
        <p:txBody>
          <a:bodyPr>
            <a:noAutofit/>
          </a:bodyPr>
          <a:lstStyle/>
          <a:p>
            <a:r>
              <a:rPr lang="cs-CZ" sz="1800" dirty="0" smtClean="0"/>
              <a:t>vlivem šíření křesťanství se zvyšovala potřeba stavět stavby sakrální architektury: </a:t>
            </a:r>
            <a:r>
              <a:rPr lang="cs-CZ" sz="1800" u="sng" dirty="0" smtClean="0"/>
              <a:t>kláštery</a:t>
            </a:r>
            <a:r>
              <a:rPr lang="cs-CZ" sz="1800" dirty="0" smtClean="0"/>
              <a:t>, </a:t>
            </a:r>
            <a:r>
              <a:rPr lang="cs-CZ" sz="1800" u="sng" dirty="0" smtClean="0"/>
              <a:t>kostely</a:t>
            </a:r>
          </a:p>
          <a:p>
            <a:r>
              <a:rPr lang="cs-CZ" sz="1800" dirty="0" smtClean="0"/>
              <a:t>světská architektura: </a:t>
            </a:r>
            <a:r>
              <a:rPr lang="cs-CZ" sz="1800" u="sng" dirty="0" smtClean="0"/>
              <a:t>hrady</a:t>
            </a:r>
            <a:r>
              <a:rPr lang="cs-CZ" sz="1800" dirty="0" smtClean="0"/>
              <a:t>, </a:t>
            </a:r>
            <a:r>
              <a:rPr lang="cs-CZ" sz="1800" u="sng" dirty="0" smtClean="0"/>
              <a:t>paláce</a:t>
            </a:r>
            <a:r>
              <a:rPr lang="cs-CZ" sz="1800" dirty="0" smtClean="0"/>
              <a:t>, </a:t>
            </a:r>
            <a:r>
              <a:rPr lang="cs-CZ" sz="1800" u="sng" dirty="0" smtClean="0"/>
              <a:t>mosty</a:t>
            </a:r>
          </a:p>
          <a:p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charakteristika staveb:</a:t>
            </a:r>
          </a:p>
          <a:p>
            <a:pPr>
              <a:buNone/>
            </a:pPr>
            <a:r>
              <a:rPr lang="cs-CZ" sz="1800" dirty="0" smtClean="0"/>
              <a:t>	mohutné zdivo, materiálem kámen nebo dřevo</a:t>
            </a:r>
          </a:p>
          <a:p>
            <a:pPr>
              <a:buNone/>
            </a:pPr>
            <a:r>
              <a:rPr lang="cs-CZ" sz="1800" dirty="0" smtClean="0"/>
              <a:t>	malé okenní otvory – okna obloukovitá, rosety</a:t>
            </a:r>
          </a:p>
          <a:p>
            <a:pPr>
              <a:buNone/>
            </a:pPr>
            <a:r>
              <a:rPr lang="cs-CZ" sz="1800" dirty="0" smtClean="0"/>
              <a:t> 	klenba valená nebo křížová, kupole, plochý strop</a:t>
            </a:r>
          </a:p>
          <a:p>
            <a:pPr>
              <a:buNone/>
            </a:pPr>
            <a:r>
              <a:rPr lang="cs-CZ" sz="1800" dirty="0" smtClean="0"/>
              <a:t>	nelomený oblouk </a:t>
            </a:r>
          </a:p>
          <a:p>
            <a:pPr>
              <a:buNone/>
            </a:pPr>
            <a:r>
              <a:rPr lang="cs-CZ" sz="1800" dirty="0" smtClean="0"/>
              <a:t>	sloupy se zdobenou hlavicí, obloučkový vlys</a:t>
            </a:r>
            <a:endParaRPr lang="cs-CZ" sz="1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20648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Architektura</a:t>
            </a:r>
            <a:endParaRPr lang="cs-CZ" sz="28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4081636"/>
            <a:ext cx="1944216" cy="136815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200" dirty="0" smtClean="0">
                <a:solidFill>
                  <a:srgbClr val="FF0066"/>
                </a:solidFill>
              </a:rPr>
              <a:t>Německo: Kostel </a:t>
            </a:r>
            <a:r>
              <a:rPr lang="cs-CZ" sz="1200" dirty="0" err="1" smtClean="0">
                <a:solidFill>
                  <a:srgbClr val="FF0066"/>
                </a:solidFill>
              </a:rPr>
              <a:t>sv.Michala</a:t>
            </a:r>
            <a:r>
              <a:rPr lang="cs-CZ" sz="1200" dirty="0" smtClean="0">
                <a:solidFill>
                  <a:srgbClr val="FF0066"/>
                </a:solidFill>
              </a:rPr>
              <a:t> </a:t>
            </a:r>
            <a:endParaRPr lang="cs-CZ" sz="1200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FF0066"/>
                </a:solidFill>
              </a:rPr>
              <a:t>v </a:t>
            </a:r>
            <a:r>
              <a:rPr lang="cs-CZ" sz="1200" dirty="0" err="1" smtClean="0">
                <a:solidFill>
                  <a:srgbClr val="FF0066"/>
                </a:solidFill>
              </a:rPr>
              <a:t>Hildesheimu</a:t>
            </a:r>
            <a:endParaRPr lang="cs-CZ" sz="1200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Zdroj:</a:t>
            </a:r>
            <a:r>
              <a:rPr lang="en-US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&lt;</a:t>
            </a:r>
            <a:r>
              <a:rPr lang="cs-CZ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http://upload.wikimedia.org/wikipedia/commons/c/c9/Hildesheim- St_</a:t>
            </a:r>
            <a:r>
              <a:rPr lang="cs-CZ" sz="10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Michaels</a:t>
            </a:r>
            <a:r>
              <a:rPr lang="cs-CZ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_</a:t>
            </a:r>
            <a:r>
              <a:rPr lang="cs-CZ" sz="10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Church.Crypt.of.Bernward.JPG</a:t>
            </a:r>
            <a:r>
              <a:rPr lang="en-US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&gt;</a:t>
            </a:r>
            <a:endParaRPr lang="cs-CZ" sz="1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5" name="Zástupný symbol pro obsah 4" descr="Hildesheim-St_Michaels_Church_Crypt_of_Bernward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3131840" y="1201316"/>
            <a:ext cx="5434946" cy="4076210"/>
          </a:xfrm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59832" y="1129308"/>
            <a:ext cx="5616624" cy="4248472"/>
          </a:xfrm>
        </p:spPr>
        <p:txBody>
          <a:bodyPr>
            <a:noAutofit/>
          </a:bodyPr>
          <a:lstStyle/>
          <a:p>
            <a:r>
              <a:rPr lang="cs-CZ" sz="1800" dirty="0" smtClean="0"/>
              <a:t>nejčastějším typem kostela byla </a:t>
            </a:r>
            <a:r>
              <a:rPr lang="cs-CZ" sz="1800" u="sng" dirty="0" smtClean="0">
                <a:solidFill>
                  <a:srgbClr val="FF0000"/>
                </a:solidFill>
              </a:rPr>
              <a:t>bazilika</a:t>
            </a:r>
            <a:r>
              <a:rPr lang="cs-CZ" sz="1800" dirty="0" smtClean="0"/>
              <a:t>, setkat se můžeme s </a:t>
            </a:r>
            <a:r>
              <a:rPr lang="cs-CZ" sz="1800" u="sng" dirty="0" smtClean="0">
                <a:solidFill>
                  <a:srgbClr val="FF0000"/>
                </a:solidFill>
              </a:rPr>
              <a:t>rotundou</a:t>
            </a:r>
          </a:p>
          <a:p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bazilika:</a:t>
            </a:r>
          </a:p>
          <a:p>
            <a:pPr>
              <a:buNone/>
            </a:pPr>
            <a:r>
              <a:rPr lang="cs-CZ" sz="1800" dirty="0" smtClean="0"/>
              <a:t>	jednoduchý obdélníkový půdorys</a:t>
            </a:r>
          </a:p>
          <a:p>
            <a:pPr>
              <a:buNone/>
            </a:pPr>
            <a:r>
              <a:rPr lang="cs-CZ" sz="1800" dirty="0" smtClean="0"/>
              <a:t>	</a:t>
            </a:r>
            <a:r>
              <a:rPr lang="cs-CZ" sz="1800" dirty="0" smtClean="0">
                <a:solidFill>
                  <a:srgbClr val="FF0000"/>
                </a:solidFill>
              </a:rPr>
              <a:t>3 a více lodí</a:t>
            </a:r>
            <a:r>
              <a:rPr lang="cs-CZ" sz="1800" dirty="0" smtClean="0"/>
              <a:t>, objevuje se i příčná loď – tzv. </a:t>
            </a:r>
            <a:r>
              <a:rPr lang="cs-CZ" sz="1800" dirty="0" smtClean="0">
                <a:solidFill>
                  <a:srgbClr val="FF0000"/>
                </a:solidFill>
              </a:rPr>
              <a:t>transept</a:t>
            </a:r>
          </a:p>
          <a:p>
            <a:pPr>
              <a:buNone/>
            </a:pPr>
            <a:r>
              <a:rPr lang="cs-CZ" sz="1800" dirty="0" smtClean="0"/>
              <a:t>	hlavní loď na výchovní straně ukončovala </a:t>
            </a:r>
            <a:r>
              <a:rPr lang="cs-CZ" sz="1800" dirty="0" smtClean="0">
                <a:solidFill>
                  <a:srgbClr val="FF0000"/>
                </a:solidFill>
              </a:rPr>
              <a:t>apsida</a:t>
            </a:r>
            <a:r>
              <a:rPr lang="cs-CZ" sz="1800" dirty="0" smtClean="0"/>
              <a:t> – půlkruhový výběžek</a:t>
            </a:r>
          </a:p>
          <a:p>
            <a:r>
              <a:rPr lang="cs-CZ" sz="1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rotunda: </a:t>
            </a:r>
            <a:r>
              <a:rPr lang="cs-CZ" sz="1800" dirty="0" smtClean="0"/>
              <a:t>kruhový půdorys</a:t>
            </a:r>
          </a:p>
          <a:p>
            <a:r>
              <a:rPr lang="cs-CZ" sz="1800" dirty="0" smtClean="0">
                <a:solidFill>
                  <a:srgbClr val="FF0000"/>
                </a:solidFill>
              </a:rPr>
              <a:t>tympanon portálu </a:t>
            </a:r>
            <a:r>
              <a:rPr lang="cs-CZ" sz="1800" dirty="0" smtClean="0"/>
              <a:t>– reliéf umístěný v prostoru nad portálem, první sochařské výtvory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415364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Kostely</a:t>
            </a:r>
            <a:endParaRPr lang="cs-CZ" sz="28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1520" y="4081636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66"/>
                </a:solidFill>
              </a:rPr>
              <a:t>Itálie: Šikmá věž v Pise, dóm, </a:t>
            </a:r>
            <a:r>
              <a:rPr lang="cs-CZ" sz="1400" dirty="0" err="1" smtClean="0">
                <a:solidFill>
                  <a:srgbClr val="FF0066"/>
                </a:solidFill>
              </a:rPr>
              <a:t>baptistérium</a:t>
            </a:r>
            <a:endParaRPr lang="cs-CZ" sz="1400" dirty="0" smtClean="0">
              <a:solidFill>
                <a:srgbClr val="FF0066"/>
              </a:solidFill>
            </a:endParaRPr>
          </a:p>
          <a:p>
            <a:r>
              <a:rPr lang="cs-CZ" sz="11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Zdroj: </a:t>
            </a:r>
            <a:r>
              <a:rPr lang="en-US" sz="11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&lt;</a:t>
            </a:r>
            <a:r>
              <a:rPr lang="cs-CZ" sz="11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http://upload.wikimedia.org/wikipedia/commons/e/e4/Leaning_tower_of_pisa_2.jpg</a:t>
            </a:r>
            <a:r>
              <a:rPr lang="en-US" sz="11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&gt;</a:t>
            </a:r>
            <a:endParaRPr lang="cs-CZ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0" name="Zástupný symbol pro obsah 9" descr="httpupload.wikimedia.orgwikipediacommonsee4Leaning_tower_of_pisa_2.jpg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3419872" y="1201316"/>
            <a:ext cx="3114346" cy="415246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267744" y="1993404"/>
            <a:ext cx="8208912" cy="4248472"/>
          </a:xfrm>
        </p:spPr>
        <p:txBody>
          <a:bodyPr>
            <a:noAutofit/>
          </a:bodyPr>
          <a:lstStyle/>
          <a:p>
            <a:r>
              <a:rPr lang="cs-CZ" sz="2000" dirty="0" smtClean="0"/>
              <a:t>Francie: 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Chrám v </a:t>
            </a:r>
            <a:r>
              <a:rPr lang="cs-CZ" sz="20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Cluny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, </a:t>
            </a:r>
            <a:r>
              <a:rPr lang="cs-CZ" sz="20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Notre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Dame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la Grande</a:t>
            </a:r>
            <a:endParaRPr lang="cs-CZ" sz="2000" u="sng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cs-CZ" sz="2000" dirty="0" smtClean="0"/>
              <a:t>Španělsko: 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Klášter </a:t>
            </a:r>
            <a:r>
              <a:rPr lang="cs-CZ" sz="20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Ripoll</a:t>
            </a:r>
            <a:endParaRPr lang="cs-CZ" sz="2000" u="sng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cs-CZ" sz="2000" dirty="0" smtClean="0"/>
              <a:t>Itálie: 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Pisa</a:t>
            </a:r>
          </a:p>
          <a:p>
            <a:r>
              <a:rPr lang="cs-CZ" sz="2000" dirty="0" smtClean="0"/>
              <a:t>Normandie a Anglie: 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Krypta v katedrála v Canterbury</a:t>
            </a:r>
          </a:p>
          <a:p>
            <a:r>
              <a:rPr lang="cs-CZ" sz="2000" dirty="0" smtClean="0"/>
              <a:t>Německo: </a:t>
            </a:r>
            <a:r>
              <a:rPr lang="cs-CZ" sz="2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Kolín nad Rýnem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9752" y="1129308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Regionální centra</a:t>
            </a:r>
            <a:endParaRPr lang="cs-CZ" sz="28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59832" y="1129308"/>
            <a:ext cx="5616624" cy="4248472"/>
          </a:xfrm>
        </p:spPr>
        <p:txBody>
          <a:bodyPr>
            <a:noAutofit/>
          </a:bodyPr>
          <a:lstStyle/>
          <a:p>
            <a:r>
              <a:rPr lang="cs-CZ" sz="1800" dirty="0" smtClean="0"/>
              <a:t>fresky, knižní malba, desková malba</a:t>
            </a:r>
            <a:endParaRPr lang="cs-CZ" sz="1800" u="sng" dirty="0" smtClean="0"/>
          </a:p>
          <a:p>
            <a:r>
              <a:rPr lang="cs-CZ" sz="1800" dirty="0" smtClean="0"/>
              <a:t>převládala náboženská tématika</a:t>
            </a:r>
          </a:p>
          <a:p>
            <a:r>
              <a:rPr lang="cs-CZ" sz="1800" dirty="0" smtClean="0"/>
              <a:t>fresky sloužily pro předání informací pro ty, kteří neuměli číst</a:t>
            </a:r>
          </a:p>
          <a:p>
            <a:r>
              <a:rPr lang="cs-CZ" sz="1800" dirty="0" err="1" smtClean="0"/>
              <a:t>antirealismus</a:t>
            </a:r>
            <a:r>
              <a:rPr lang="cs-CZ" sz="1800" dirty="0" smtClean="0"/>
              <a:t> – nezájem o prostor a snahu o jeho zachycení</a:t>
            </a:r>
          </a:p>
          <a:p>
            <a:r>
              <a:rPr lang="cs-CZ" sz="1800" dirty="0" smtClean="0"/>
              <a:t>strnulost – neusiluje o vyjádření pohybu</a:t>
            </a:r>
          </a:p>
          <a:p>
            <a:r>
              <a:rPr lang="cs-CZ" sz="1800" dirty="0" smtClean="0"/>
              <a:t>schematismus, plošné barvy, pevná a jasná linie kresby</a:t>
            </a:r>
          </a:p>
          <a:p>
            <a:r>
              <a:rPr lang="cs-CZ" sz="1800" dirty="0" smtClean="0"/>
              <a:t>knižní malba na pergamenu, využívání zdobení zlatem, ornamentálními a figurálními motivy (vývoj románského ornamentu)</a:t>
            </a:r>
          </a:p>
          <a:p>
            <a:r>
              <a:rPr lang="cs-CZ" sz="1800" dirty="0" smtClean="0"/>
              <a:t>jednota mezi textem a ilustrací</a:t>
            </a:r>
            <a:endParaRPr lang="cs-CZ" sz="1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22565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Malířství</a:t>
            </a:r>
            <a:endParaRPr lang="cs-CZ" sz="28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23528" y="4153644"/>
            <a:ext cx="1872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0066"/>
                </a:solidFill>
              </a:rPr>
              <a:t>Kristus v Mandorle</a:t>
            </a:r>
          </a:p>
          <a:p>
            <a:r>
              <a:rPr lang="cs-CZ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Zdroj: </a:t>
            </a:r>
            <a:r>
              <a:rPr lang="en-US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&lt;</a:t>
            </a:r>
            <a:r>
              <a:rPr lang="cs-CZ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http://upload.wikimedia.org/wikipedia/commons/5/59/Mandorla.jpg</a:t>
            </a:r>
            <a:r>
              <a:rPr lang="en-US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&gt;</a:t>
            </a:r>
            <a:endParaRPr lang="cs-CZ" sz="1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5" name="Zástupný symbol pro obsah 4" descr="Mandorla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3275856" y="1201316"/>
            <a:ext cx="3338061" cy="413252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1520" y="4081636"/>
            <a:ext cx="194421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0066"/>
                </a:solidFill>
              </a:rPr>
              <a:t>Kniha z </a:t>
            </a:r>
            <a:r>
              <a:rPr lang="cs-CZ" sz="1400" b="1" dirty="0" err="1" smtClean="0">
                <a:solidFill>
                  <a:srgbClr val="FF0066"/>
                </a:solidFill>
              </a:rPr>
              <a:t>Kellsu</a:t>
            </a:r>
            <a:r>
              <a:rPr lang="cs-CZ" sz="1400" dirty="0" smtClean="0">
                <a:solidFill>
                  <a:srgbClr val="FF0066"/>
                </a:solidFill>
              </a:rPr>
              <a:t>, </a:t>
            </a:r>
            <a:endParaRPr lang="cs-CZ" sz="1400" dirty="0" smtClean="0">
              <a:solidFill>
                <a:srgbClr val="FF0066"/>
              </a:solidFill>
            </a:endParaRPr>
          </a:p>
          <a:p>
            <a:r>
              <a:rPr lang="cs-CZ" sz="1400" dirty="0" smtClean="0">
                <a:solidFill>
                  <a:srgbClr val="FF0066"/>
                </a:solidFill>
              </a:rPr>
              <a:t>Madona </a:t>
            </a:r>
            <a:r>
              <a:rPr lang="cs-CZ" sz="1400" dirty="0" smtClean="0">
                <a:solidFill>
                  <a:srgbClr val="FF0066"/>
                </a:solidFill>
              </a:rPr>
              <a:t>s Ježíškem. </a:t>
            </a:r>
          </a:p>
          <a:p>
            <a:r>
              <a:rPr lang="cs-CZ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Zdroj: </a:t>
            </a:r>
            <a:r>
              <a:rPr lang="en-US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&lt;</a:t>
            </a:r>
            <a:r>
              <a:rPr lang="cs-CZ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http://upload.wikimedia.org/wikipedia/commons/4/41/KellsFol007vMadonnaChild_V2.jpg</a:t>
            </a:r>
            <a:r>
              <a:rPr lang="en-US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&gt;</a:t>
            </a:r>
            <a:endParaRPr lang="cs-CZ" sz="1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6" name="Zástupný symbol pro obsah 5" descr="KellsFol007vMadonnaChild_V2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3419872" y="1201316"/>
            <a:ext cx="3168352" cy="412097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59832" y="1129308"/>
            <a:ext cx="5616624" cy="4248472"/>
          </a:xfrm>
        </p:spPr>
        <p:txBody>
          <a:bodyPr>
            <a:noAutofit/>
          </a:bodyPr>
          <a:lstStyle/>
          <a:p>
            <a:r>
              <a:rPr lang="cs-CZ" sz="1800" dirty="0" smtClean="0"/>
              <a:t>plastika byla vázána na architekturu (tympanon portálu apod.)</a:t>
            </a:r>
          </a:p>
          <a:p>
            <a:r>
              <a:rPr lang="cs-CZ" sz="1800" dirty="0" smtClean="0"/>
              <a:t>převažovala náboženská tématika, rostlinné, živočišné a ornamentální motivy</a:t>
            </a:r>
            <a:endParaRPr lang="cs-CZ" sz="1800" u="sng" dirty="0" smtClean="0"/>
          </a:p>
          <a:p>
            <a:r>
              <a:rPr lang="cs-CZ" sz="1800" dirty="0" smtClean="0"/>
              <a:t>figurální plastiky působily strnulým dojmem, byly bez výrazu, schematické</a:t>
            </a:r>
            <a:endParaRPr lang="cs-CZ" sz="1800" u="sng" dirty="0" smtClean="0"/>
          </a:p>
          <a:p>
            <a:r>
              <a:rPr lang="cs-CZ" sz="1800" dirty="0" smtClean="0"/>
              <a:t>hieratická perspektiva</a:t>
            </a:r>
            <a:endParaRPr lang="en-US" sz="1800" dirty="0" smtClean="0"/>
          </a:p>
          <a:p>
            <a:r>
              <a:rPr lang="en-US" sz="1800" dirty="0" err="1" smtClean="0">
                <a:solidFill>
                  <a:srgbClr val="FF0000"/>
                </a:solidFill>
              </a:rPr>
              <a:t>Mistr</a:t>
            </a:r>
            <a:r>
              <a:rPr lang="en-US" sz="1800" dirty="0" smtClean="0">
                <a:solidFill>
                  <a:srgbClr val="FF0000"/>
                </a:solidFill>
              </a:rPr>
              <a:t> </a:t>
            </a:r>
            <a:r>
              <a:rPr lang="en-US" sz="1800" dirty="0" err="1" smtClean="0">
                <a:solidFill>
                  <a:srgbClr val="FF0000"/>
                </a:solidFill>
              </a:rPr>
              <a:t>Gislebert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smtClean="0"/>
              <a:t>– sochařská výzdoba katedrály v </a:t>
            </a:r>
            <a:r>
              <a:rPr lang="cs-CZ" sz="1800" dirty="0" err="1" smtClean="0"/>
              <a:t>Autunu</a:t>
            </a:r>
            <a:r>
              <a:rPr lang="cs-CZ" sz="1800" dirty="0" smtClean="0"/>
              <a:t> – portál s výjevy Posledního soudu</a:t>
            </a:r>
          </a:p>
          <a:p>
            <a:endParaRPr lang="cs-CZ" sz="1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22565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Sochařství</a:t>
            </a:r>
            <a:endParaRPr lang="cs-CZ" sz="28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4153644"/>
            <a:ext cx="2016224" cy="100811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200" dirty="0" smtClean="0">
                <a:solidFill>
                  <a:srgbClr val="FF0066"/>
                </a:solidFill>
              </a:rPr>
              <a:t>Západní portál katedrály sv. Lazara s výjevem Posledního soudu</a:t>
            </a:r>
          </a:p>
          <a:p>
            <a:pPr>
              <a:buNone/>
            </a:pPr>
            <a:r>
              <a:rPr lang="cs-CZ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Zdroj:</a:t>
            </a:r>
            <a:r>
              <a:rPr lang="en-US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&lt;</a:t>
            </a:r>
            <a:r>
              <a:rPr lang="cs-CZ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http://upload.wikimedia.org/wikipedia/commons/6/62/Portaalchurchautun.JPG</a:t>
            </a:r>
            <a:r>
              <a:rPr lang="en-US" sz="1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&gt;</a:t>
            </a:r>
            <a:endParaRPr lang="cs-CZ" sz="10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1" name="Zástupný symbol pro obsah 10" descr="Portaalchurchautun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3107838" y="1201316"/>
            <a:ext cx="5505938" cy="412945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267744" y="1705372"/>
            <a:ext cx="6120680" cy="4248472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výrobky z kovu a emailu:</a:t>
            </a:r>
          </a:p>
          <a:p>
            <a:pPr>
              <a:buNone/>
            </a:pPr>
            <a:r>
              <a:rPr lang="cs-CZ" sz="1800" dirty="0" smtClean="0"/>
              <a:t>	velký rozvoj zlatnictví</a:t>
            </a:r>
          </a:p>
          <a:p>
            <a:pPr>
              <a:buNone/>
            </a:pPr>
            <a:r>
              <a:rPr lang="cs-CZ" sz="1800" dirty="0" smtClean="0"/>
              <a:t>	inkrustace, později nahrazena jamkovým emailem na kůži</a:t>
            </a:r>
            <a:endParaRPr lang="cs-CZ" sz="1800" u="sng" dirty="0" smtClean="0"/>
          </a:p>
          <a:p>
            <a:r>
              <a:rPr lang="cs-CZ" sz="1800" u="sng" dirty="0" smtClean="0"/>
              <a:t>kovotepectví:</a:t>
            </a:r>
            <a:endParaRPr lang="en-US" sz="1800" u="sng" dirty="0" smtClean="0"/>
          </a:p>
          <a:p>
            <a:pPr>
              <a:buNone/>
            </a:pPr>
            <a:r>
              <a:rPr lang="cs-CZ" sz="1800" dirty="0" smtClean="0"/>
              <a:t>	oltáře a relikviáře velkých kostelů</a:t>
            </a:r>
          </a:p>
          <a:p>
            <a:pPr>
              <a:buNone/>
            </a:pPr>
            <a:r>
              <a:rPr lang="cs-CZ" sz="1800" dirty="0" smtClean="0"/>
              <a:t>	nádoby zhotovované z drahých materiálů</a:t>
            </a:r>
            <a:endParaRPr lang="cs-CZ" sz="1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9752" y="1057300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Umělecké řemeslo</a:t>
            </a:r>
            <a:endParaRPr lang="cs-CZ" sz="28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7744" y="1273324"/>
            <a:ext cx="5976664" cy="1296144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33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Úkol: </a:t>
            </a:r>
          </a:p>
          <a:p>
            <a:pPr>
              <a:buNone/>
            </a:pPr>
            <a:r>
              <a:rPr lang="cs-CZ" sz="21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	v internetovém vyhledavači vyhledejte díla uměleckého řemesla románského slohu.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	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267744" y="2569468"/>
            <a:ext cx="6048672" cy="24482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zdroje: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&lt;</a:t>
            </a:r>
            <a:r>
              <a:rPr kumimoji="0" lang="cs-CZ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http://upload.wikimedia.org/wikipedia/commons/3/30/Ripoll_monestir.jpg</a:t>
            </a:r>
            <a:r>
              <a:rPr kumimoji="0" lang="en-US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&gt; </a:t>
            </a:r>
            <a:endParaRPr kumimoji="0" lang="cs-CZ" sz="12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&lt;</a:t>
            </a:r>
            <a:r>
              <a:rPr kumimoji="0" lang="cs-CZ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http://upload.wikimedia.org/wikipedia/commons/c/c9/Hildesheim- St_</a:t>
            </a:r>
            <a:r>
              <a:rPr kumimoji="0" lang="cs-CZ" sz="1200" b="0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Michaels</a:t>
            </a:r>
            <a:r>
              <a:rPr kumimoji="0" lang="cs-CZ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_</a:t>
            </a:r>
            <a:r>
              <a:rPr kumimoji="0" lang="cs-CZ" sz="1200" b="0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Church.Crypt.of.Bernward.JPG</a:t>
            </a:r>
            <a:r>
              <a:rPr kumimoji="0" lang="en-US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&gt;</a:t>
            </a:r>
            <a:endParaRPr kumimoji="0" lang="cs-CZ" sz="12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&lt;</a:t>
            </a:r>
            <a:r>
              <a:rPr kumimoji="0" lang="cs-CZ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http://upload.wikimedia.org/wikipedia/commons/e/e4/Leaning_tower_of_pisa_2.jpg</a:t>
            </a:r>
            <a:r>
              <a:rPr kumimoji="0" lang="en-US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&gt;</a:t>
            </a:r>
            <a:endParaRPr kumimoji="0" lang="cs-CZ" sz="12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&lt;</a:t>
            </a:r>
            <a:r>
              <a:rPr kumimoji="0" lang="cs-CZ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http://upload.wikimedia.org/wikipedia/commons/5/59/Mandorla.jpg</a:t>
            </a:r>
            <a:r>
              <a:rPr kumimoji="0" lang="en-US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&gt;</a:t>
            </a:r>
            <a:endParaRPr kumimoji="0" lang="cs-CZ" sz="12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&lt;</a:t>
            </a:r>
            <a:r>
              <a:rPr kumimoji="0" lang="cs-CZ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http://upload.wikimedia.org/wikipedia/commons/4/41/KellsFol007vMadonnaChild_V2.jpg</a:t>
            </a:r>
            <a:r>
              <a:rPr kumimoji="0" lang="en-US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&gt;</a:t>
            </a:r>
            <a:endParaRPr kumimoji="0" lang="cs-CZ" sz="12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&lt;</a:t>
            </a:r>
            <a:r>
              <a:rPr kumimoji="0" lang="cs-CZ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http://upload.wikimedia.org/wikipedia/commons/6/62/Portaalchurchautun.JPG</a:t>
            </a:r>
            <a:r>
              <a:rPr kumimoji="0" lang="en-US" sz="12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&gt;</a:t>
            </a:r>
            <a:endParaRPr kumimoji="0" lang="cs-CZ" sz="1200" b="0" i="0" u="sng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8.png"/>
          <p:cNvPicPr>
            <a:picLocks noChangeAspect="1"/>
          </p:cNvPicPr>
          <p:nvPr/>
        </p:nvPicPr>
        <p:blipFill>
          <a:blip r:embed="rId3" cstate="print"/>
          <a:srcRect t="42440" r="35825"/>
          <a:stretch>
            <a:fillRect/>
          </a:stretch>
        </p:blipFill>
        <p:spPr>
          <a:xfrm>
            <a:off x="0" y="2425452"/>
            <a:ext cx="5868144" cy="32895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633</TotalTime>
  <Words>462</Words>
  <Application>Microsoft Office PowerPoint</Application>
  <PresentationFormat>Předvádění na obrazovce (16:10)</PresentationFormat>
  <Paragraphs>113</Paragraphs>
  <Slides>18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Kristýnka</dc:creator>
  <cp:lastModifiedBy>prak01</cp:lastModifiedBy>
  <cp:revision>65</cp:revision>
  <dcterms:created xsi:type="dcterms:W3CDTF">2012-02-22T12:25:13Z</dcterms:created>
  <dcterms:modified xsi:type="dcterms:W3CDTF">2012-05-15T09:15:15Z</dcterms:modified>
</cp:coreProperties>
</file>