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6" r:id="rId2"/>
    <p:sldId id="291" r:id="rId3"/>
    <p:sldId id="261" r:id="rId4"/>
    <p:sldId id="290" r:id="rId5"/>
    <p:sldId id="260" r:id="rId6"/>
    <p:sldId id="257" r:id="rId7"/>
    <p:sldId id="276" r:id="rId8"/>
    <p:sldId id="266" r:id="rId9"/>
    <p:sldId id="277" r:id="rId10"/>
    <p:sldId id="279" r:id="rId11"/>
    <p:sldId id="278" r:id="rId12"/>
    <p:sldId id="280" r:id="rId13"/>
    <p:sldId id="281" r:id="rId14"/>
    <p:sldId id="282" r:id="rId15"/>
    <p:sldId id="283" r:id="rId16"/>
    <p:sldId id="284" r:id="rId17"/>
    <p:sldId id="258" r:id="rId18"/>
    <p:sldId id="285" r:id="rId19"/>
    <p:sldId id="286" r:id="rId20"/>
    <p:sldId id="287" r:id="rId21"/>
    <p:sldId id="288" r:id="rId22"/>
    <p:sldId id="289" r:id="rId23"/>
    <p:sldId id="274" r:id="rId24"/>
    <p:sldId id="263" r:id="rId25"/>
  </p:sldIdLst>
  <p:sldSz cx="9144000" cy="5715000" type="screen16x1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90" y="-15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0847B2-1072-4AC6-8B79-F039F8565441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2B7FE-9C97-45AD-A84D-07720EDE1A8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099FC-BB94-4714-820A-03AA69D38537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13DC-1CCA-4245-A3A6-E874EB62DE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355976" y="34335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Linoryt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131840" y="1273324"/>
          <a:ext cx="4680520" cy="3845271"/>
        </p:xfrm>
        <a:graphic>
          <a:graphicData uri="http://schemas.openxmlformats.org/drawingml/2006/table">
            <a:tbl>
              <a:tblPr/>
              <a:tblGrid>
                <a:gridCol w="1584176"/>
                <a:gridCol w="3096344"/>
              </a:tblGrid>
              <a:tr h="240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Autor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Mgr.art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. Kristýna Pražáková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0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Jazyk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Čeština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5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Očekávaný výstup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Dokáže aplikovat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techniku linorytu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83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Speciální vzdělávací potřeby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Počítač, projektor, připojení k internetu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0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Klíčová slova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Linoryt, grafický tisk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536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Druh učebního materiálu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Prezentace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Druh interaktivity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Aktivita / Výklad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06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Cílová skupina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Žák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Stupeň a typ vzdělávání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Středoškolské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vzdělávání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Typická věková skupina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16-18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let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0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Datum vytvoření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Květen 2012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0" y="1057300"/>
            <a:ext cx="8229600" cy="4176464"/>
          </a:xfrm>
        </p:spPr>
        <p:txBody>
          <a:bodyPr>
            <a:normAutofit/>
          </a:bodyPr>
          <a:lstStyle/>
          <a:p>
            <a:pPr lvl="5">
              <a:buNone/>
            </a:pPr>
            <a:r>
              <a:rPr lang="cs-CZ" sz="2600" b="1" dirty="0" smtClean="0">
                <a:solidFill>
                  <a:srgbClr val="FF0066"/>
                </a:solidFill>
              </a:rPr>
              <a:t>A</a:t>
            </a:r>
            <a:r>
              <a:rPr lang="cs-CZ" sz="2600" b="1" dirty="0" smtClean="0">
                <a:solidFill>
                  <a:srgbClr val="FF0066"/>
                </a:solidFill>
              </a:rPr>
              <a:t>notace</a:t>
            </a:r>
            <a:endParaRPr lang="cs-CZ" sz="2600" dirty="0" smtClean="0">
              <a:solidFill>
                <a:srgbClr val="FF0066"/>
              </a:solidFill>
            </a:endParaRPr>
          </a:p>
          <a:p>
            <a:pPr lvl="5"/>
            <a:r>
              <a:rPr lang="cs-CZ" sz="1800" dirty="0" smtClean="0"/>
              <a:t>Prezentace seznamuje žáky s grafickou technikou linorytu</a:t>
            </a:r>
          </a:p>
          <a:p>
            <a:pPr lvl="5"/>
            <a:r>
              <a:rPr lang="cs-CZ" sz="1800" dirty="0" smtClean="0"/>
              <a:t>Je rozdělena do několika částí, od úvodního seznámení s pomůckami až po různé možnosti výsledků </a:t>
            </a:r>
          </a:p>
          <a:p>
            <a:pPr lvl="5"/>
            <a:r>
              <a:rPr lang="cs-CZ" sz="1800" dirty="0" smtClean="0"/>
              <a:t> Závěrečné úkoly jsou zaměřeny na samostatné rozšiřování znalostí žáků a také na začlenění této techniky do jejich vlastní tvorby </a:t>
            </a:r>
            <a:endParaRPr lang="cs-CZ" sz="1800" dirty="0" smtClean="0"/>
          </a:p>
          <a:p>
            <a:pPr lvl="5">
              <a:buNone/>
            </a:pPr>
            <a:endParaRPr lang="cs-CZ" sz="1800" dirty="0" smtClean="0"/>
          </a:p>
          <a:p>
            <a:pPr lvl="5">
              <a:buNone/>
            </a:pPr>
            <a:endParaRPr lang="cs-CZ" sz="1800" dirty="0" smtClean="0"/>
          </a:p>
          <a:p>
            <a:pPr lvl="5">
              <a:buNone/>
            </a:pPr>
            <a:endParaRPr lang="cs-CZ" sz="1800" dirty="0" smtClean="0"/>
          </a:p>
          <a:p>
            <a:pPr lvl="5">
              <a:buNone/>
            </a:pPr>
            <a:r>
              <a:rPr lang="cs-CZ" sz="1800" dirty="0" smtClean="0">
                <a:solidFill>
                  <a:srgbClr val="FF0000"/>
                </a:solidFill>
              </a:rPr>
              <a:t>	</a:t>
            </a:r>
            <a:r>
              <a:rPr lang="cs-CZ" sz="1800" dirty="0" smtClean="0">
                <a:solidFill>
                  <a:srgbClr val="FF0066"/>
                </a:solidFill>
              </a:rPr>
              <a:t>Materiály jsou určeny pro bezplatné používání pro potřeby výuky a vzdělávání na všech typech škol a školských zařízení. Jakékoliv další využití podléhá autorskému zákonu.</a:t>
            </a:r>
          </a:p>
          <a:p>
            <a:pPr lvl="5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755576" y="1201316"/>
            <a:ext cx="7920880" cy="3744417"/>
          </a:xfrm>
        </p:spPr>
        <p:txBody>
          <a:bodyPr>
            <a:normAutofit/>
          </a:bodyPr>
          <a:lstStyle/>
          <a:p>
            <a:pPr lvl="5"/>
            <a:r>
              <a:rPr lang="cs-CZ" sz="1800" dirty="0" smtClean="0"/>
              <a:t>je </a:t>
            </a:r>
            <a:r>
              <a:rPr lang="cs-CZ" sz="1800" dirty="0" smtClean="0"/>
              <a:t>technika tisku z výšky</a:t>
            </a:r>
          </a:p>
          <a:p>
            <a:pPr lvl="5"/>
            <a:r>
              <a:rPr lang="cs-CZ" sz="1800" dirty="0" smtClean="0"/>
              <a:t>využívá nabarvených nevyrytých ploch k tisku za pomoci silného přítlaku</a:t>
            </a:r>
          </a:p>
          <a:p>
            <a:pPr lvl="5"/>
            <a:r>
              <a:rPr lang="cs-CZ" sz="1800" dirty="0" smtClean="0"/>
              <a:t>matricí je lino, alternativně lze použít plexisklo, sololit a jiné podobné materiály</a:t>
            </a:r>
          </a:p>
          <a:p>
            <a:pPr lvl="5"/>
            <a:r>
              <a:rPr lang="cs-CZ" sz="1800" dirty="0" smtClean="0"/>
              <a:t>barva se na matrici nanáší válečkem nebo hadříkem</a:t>
            </a:r>
          </a:p>
          <a:p>
            <a:pPr lvl="5"/>
            <a:r>
              <a:rPr lang="cs-CZ" sz="1800" dirty="0" smtClean="0"/>
              <a:t>využívá různých stop výřezů</a:t>
            </a:r>
          </a:p>
          <a:p>
            <a:pPr lvl="5"/>
            <a:r>
              <a:rPr lang="cs-CZ" sz="1800" dirty="0" smtClean="0"/>
              <a:t>lze po tisku dále odrývat a tisknout na původní výtisk v jiných barvách, poté se jedná o soutisk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28" y="422565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Linoryt</a:t>
            </a: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513684"/>
            <a:ext cx="1296144" cy="864096"/>
          </a:xfrm>
        </p:spPr>
        <p:txBody>
          <a:bodyPr>
            <a:normAutofit/>
          </a:bodyPr>
          <a:lstStyle/>
          <a:p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716017" y="4513684"/>
            <a:ext cx="1368152" cy="864096"/>
          </a:xfrm>
        </p:spPr>
        <p:txBody>
          <a:bodyPr>
            <a:normAutofit fontScale="77500" lnSpcReduction="20000"/>
          </a:bodyPr>
          <a:lstStyle/>
          <a:p>
            <a:r>
              <a:rPr lang="cs-CZ" sz="1800" b="0" dirty="0" smtClean="0">
                <a:solidFill>
                  <a:srgbClr val="FF0066"/>
                </a:solidFill>
              </a:rPr>
              <a:t>Ukázky stop různých nástavců rydel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Zástupný symbol pro obsah 10" descr="DSC0507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6015" y="1201316"/>
            <a:ext cx="3936437" cy="2952328"/>
          </a:xfrm>
        </p:spPr>
      </p:pic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395536" y="1273324"/>
            <a:ext cx="3744416" cy="28083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POMŮCKY: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lino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rydla různých velikostí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smirkový papír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olejové nebo temperové tiskařské barvy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váleček na nanášení barvy</a:t>
            </a:r>
          </a:p>
          <a:p>
            <a:r>
              <a:rPr lang="cs-CZ" sz="2000" dirty="0" smtClean="0">
                <a:solidFill>
                  <a:schemeClr val="bg1">
                    <a:lumMod val="50000"/>
                  </a:schemeClr>
                </a:solidFill>
              </a:rPr>
              <a:t>výkresy pro tisk</a:t>
            </a:r>
          </a:p>
          <a:p>
            <a:endParaRPr lang="cs-CZ" sz="20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cs-CZ" sz="2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441676"/>
            <a:ext cx="1800200" cy="108012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66"/>
                </a:solidFill>
              </a:rPr>
              <a:t>Postup upevnění násady a její výměny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7" name="Zástupný symbol pro obrázek 6" descr="DSC05066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8333" b="8333"/>
          <a:stretch>
            <a:fillRect/>
          </a:stretch>
        </p:blipFill>
        <p:spPr>
          <a:xfrm>
            <a:off x="395536" y="1417340"/>
            <a:ext cx="3917237" cy="2448272"/>
          </a:xfrm>
        </p:spPr>
      </p:pic>
      <p:pic>
        <p:nvPicPr>
          <p:cNvPr id="9" name="Obrázek 8" descr="DSC050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1417340"/>
            <a:ext cx="3264363" cy="2448272"/>
          </a:xfrm>
          <a:prstGeom prst="rect">
            <a:avLst/>
          </a:prstGeom>
        </p:spPr>
      </p:pic>
      <p:sp>
        <p:nvSpPr>
          <p:cNvPr id="6" name="Zástupný symbol pro text 3"/>
          <p:cNvSpPr txBox="1">
            <a:spLocks/>
          </p:cNvSpPr>
          <p:nvPr/>
        </p:nvSpPr>
        <p:spPr>
          <a:xfrm>
            <a:off x="4716016" y="4441676"/>
            <a:ext cx="1872208" cy="100811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Násadu nastrčíme</a:t>
            </a:r>
            <a:r>
              <a:rPr kumimoji="0" lang="cs-CZ" sz="1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na vršek nástroje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lang="cs-CZ" sz="1400" noProof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Pro vyjmutí použijeme dřívko, které nasuneme na násadu a poté vyjmeme</a:t>
            </a:r>
            <a:endParaRPr kumimoji="0" lang="cs-CZ" sz="1400" b="0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endParaRPr kumimoji="0" lang="cs-CZ" sz="1400" b="0" i="0" u="none" strike="noStrike" kern="1200" cap="none" spc="0" normalizeH="0" baseline="0" noProof="0" dirty="0" smtClean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225652"/>
            <a:ext cx="1872208" cy="12241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66"/>
                </a:solidFill>
              </a:rPr>
              <a:t>Lino obrousíme jemným smirkovým papírem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7" name="Zástupný symbol pro obrázek 6" descr="DSC05074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784" r="784"/>
          <a:stretch>
            <a:fillRect/>
          </a:stretch>
        </p:blipFill>
        <p:spPr>
          <a:xfrm>
            <a:off x="3203848" y="1201316"/>
            <a:ext cx="5400600" cy="41149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153644"/>
            <a:ext cx="1872208" cy="1296144"/>
          </a:xfrm>
        </p:spPr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FF0066"/>
                </a:solidFill>
              </a:rPr>
              <a:t>Ukázka správného používání rydla – ryjeme směrem od sebe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6" name="Zástupný symbol pro obrázek 5" descr="DSC05072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1365" r="1365"/>
          <a:stretch>
            <a:fillRect/>
          </a:stretch>
        </p:blipFill>
        <p:spPr>
          <a:xfrm>
            <a:off x="3203848" y="1201316"/>
            <a:ext cx="5328592" cy="410860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225652"/>
            <a:ext cx="1872208" cy="12241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66"/>
                </a:solidFill>
              </a:rPr>
              <a:t>Na sklo naneseme přiměřené množství barvy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6" name="Zástupný symbol pro obrázek 5" descr="DSC05075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1365" r="1365"/>
          <a:stretch>
            <a:fillRect/>
          </a:stretch>
        </p:blipFill>
        <p:spPr>
          <a:xfrm>
            <a:off x="3203848" y="1201316"/>
            <a:ext cx="5328394" cy="41084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513684"/>
            <a:ext cx="1296144" cy="864096"/>
          </a:xfrm>
        </p:spPr>
        <p:txBody>
          <a:bodyPr>
            <a:normAutofit fontScale="85000" lnSpcReduction="10000"/>
          </a:bodyPr>
          <a:lstStyle/>
          <a:p>
            <a:r>
              <a:rPr lang="cs-CZ" sz="1600" b="0" dirty="0" smtClean="0">
                <a:solidFill>
                  <a:srgbClr val="FF0066"/>
                </a:solidFill>
              </a:rPr>
              <a:t>Barvu rozválíme válečkem různými směry</a:t>
            </a:r>
            <a:endParaRPr lang="cs-CZ" sz="1600" b="0" dirty="0">
              <a:solidFill>
                <a:srgbClr val="FF0066"/>
              </a:solidFill>
            </a:endParaRPr>
          </a:p>
        </p:txBody>
      </p:sp>
      <p:pic>
        <p:nvPicPr>
          <p:cNvPr id="6" name="Zástupný symbol pro obsah 5" descr="DSC05076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5536" y="1273324"/>
            <a:ext cx="3816424" cy="2862318"/>
          </a:xfrm>
        </p:spPr>
      </p:pic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4008" y="4513684"/>
            <a:ext cx="1512168" cy="864096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Zástupný symbol pro obsah 10" descr="DSC05077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788024" y="1273324"/>
            <a:ext cx="3816392" cy="286229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225652"/>
            <a:ext cx="1872208" cy="12241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66"/>
                </a:solidFill>
              </a:rPr>
              <a:t>Poté naneseme barvu válečkem na připravené lino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7" name="Zástupný symbol pro obrázek 6" descr="DSC05080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784" r="784"/>
          <a:stretch>
            <a:fillRect/>
          </a:stretch>
        </p:blipFill>
        <p:spPr>
          <a:xfrm>
            <a:off x="3131840" y="1201316"/>
            <a:ext cx="5400600" cy="411494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153644"/>
            <a:ext cx="1872208" cy="1224136"/>
          </a:xfrm>
        </p:spPr>
        <p:txBody>
          <a:bodyPr>
            <a:normAutofit fontScale="85000" lnSpcReduction="20000"/>
          </a:bodyPr>
          <a:lstStyle/>
          <a:p>
            <a:r>
              <a:rPr lang="cs-CZ" sz="1600" dirty="0" smtClean="0">
                <a:solidFill>
                  <a:srgbClr val="FF0066"/>
                </a:solidFill>
              </a:rPr>
              <a:t>Připravený linoryt umístíme na podkladový papír </a:t>
            </a:r>
          </a:p>
          <a:p>
            <a:r>
              <a:rPr lang="cs-CZ" sz="1600" dirty="0" smtClean="0">
                <a:solidFill>
                  <a:srgbClr val="FF0066"/>
                </a:solidFill>
              </a:rPr>
              <a:t>se značkami  </a:t>
            </a:r>
          </a:p>
          <a:p>
            <a:r>
              <a:rPr lang="cs-CZ" sz="1600" dirty="0" smtClean="0">
                <a:solidFill>
                  <a:srgbClr val="FF0066"/>
                </a:solidFill>
              </a:rPr>
              <a:t>do grafického lisu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6" name="Zástupný symbol pro obrázek 5" descr="DSC05081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1365" r="1365"/>
          <a:stretch>
            <a:fillRect/>
          </a:stretch>
        </p:blipFill>
        <p:spPr>
          <a:xfrm>
            <a:off x="3275856" y="1201316"/>
            <a:ext cx="5256386" cy="405293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153644"/>
            <a:ext cx="1872208" cy="1224136"/>
          </a:xfrm>
        </p:spPr>
        <p:txBody>
          <a:bodyPr>
            <a:normAutofit fontScale="85000" lnSpcReduction="20000"/>
          </a:bodyPr>
          <a:lstStyle/>
          <a:p>
            <a:r>
              <a:rPr lang="cs-CZ" sz="1600" dirty="0" smtClean="0">
                <a:solidFill>
                  <a:srgbClr val="FF0066"/>
                </a:solidFill>
              </a:rPr>
              <a:t>Překryjeme jej čistým formátem, tak aby lícoval s připravenými značkami podkladového papíru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</a:p>
          <a:p>
            <a:endParaRPr lang="cs-CZ" dirty="0"/>
          </a:p>
        </p:txBody>
      </p:sp>
      <p:pic>
        <p:nvPicPr>
          <p:cNvPr id="7" name="Zástupný symbol pro obrázek 6" descr="DSC05082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784" r="784"/>
          <a:stretch>
            <a:fillRect/>
          </a:stretch>
        </p:blipFill>
        <p:spPr>
          <a:xfrm>
            <a:off x="3203848" y="1201316"/>
            <a:ext cx="5417815" cy="41280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441676"/>
            <a:ext cx="1296144" cy="864096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Vše zakryjeme fólií</a:t>
            </a:r>
            <a:endParaRPr lang="cs-CZ" sz="1400" b="0" dirty="0">
              <a:solidFill>
                <a:srgbClr val="FF0066"/>
              </a:solidFill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4008" y="4513684"/>
            <a:ext cx="1512168" cy="864096"/>
          </a:xfrm>
        </p:spPr>
        <p:txBody>
          <a:bodyPr>
            <a:normAutofit fontScale="92500"/>
          </a:bodyPr>
          <a:lstStyle/>
          <a:p>
            <a:endParaRPr lang="cs-CZ" sz="1400" b="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sz="1500" b="0" dirty="0" smtClean="0">
                <a:solidFill>
                  <a:srgbClr val="FF0066"/>
                </a:solidFill>
              </a:rPr>
              <a:t>a filcem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2" name="Zástupný symbol pro obsah 11" descr="DSC0508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5536" y="1201316"/>
            <a:ext cx="3936437" cy="2952328"/>
          </a:xfrm>
        </p:spPr>
      </p:pic>
      <p:pic>
        <p:nvPicPr>
          <p:cNvPr id="13" name="Zástupný symbol pro obsah 12" descr="DSC05085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716016" y="1201316"/>
            <a:ext cx="3960440" cy="297033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513684"/>
            <a:ext cx="1800200" cy="864096"/>
          </a:xfrm>
        </p:spPr>
        <p:txBody>
          <a:bodyPr>
            <a:no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Projedeme grafickým lisem v obou směrech</a:t>
            </a:r>
            <a:endParaRPr lang="cs-CZ" sz="1400" b="0" dirty="0">
              <a:solidFill>
                <a:srgbClr val="FF0066"/>
              </a:solidFill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4008" y="4513684"/>
            <a:ext cx="1512168" cy="864096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Zástupný symbol pro obsah 9" descr="DSC0508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5536" y="1273324"/>
            <a:ext cx="3816424" cy="2862318"/>
          </a:xfrm>
        </p:spPr>
      </p:pic>
      <p:pic>
        <p:nvPicPr>
          <p:cNvPr id="11" name="Zástupný symbol pro obsah 10" descr="DSC05088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788024" y="1273324"/>
            <a:ext cx="3816424" cy="2862318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513684"/>
            <a:ext cx="1800200" cy="864096"/>
          </a:xfrm>
        </p:spPr>
        <p:txBody>
          <a:bodyPr>
            <a:no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Odkryjeme fólii a opatrně oddělíme výkres od linorytu</a:t>
            </a:r>
            <a:endParaRPr lang="cs-CZ" sz="1400" b="0" dirty="0">
              <a:solidFill>
                <a:srgbClr val="FF0066"/>
              </a:solidFill>
            </a:endParaRPr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4008" y="4513684"/>
            <a:ext cx="1512168" cy="864096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2" name="Zástupný symbol pro obsah 11" descr="DSC0508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95536" y="1201316"/>
            <a:ext cx="3936437" cy="2952328"/>
          </a:xfrm>
        </p:spPr>
      </p:pic>
      <p:pic>
        <p:nvPicPr>
          <p:cNvPr id="13" name="Zástupný symbol pro obsah 12" descr="DSC05090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716016" y="1201316"/>
            <a:ext cx="3960440" cy="297033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4441676"/>
            <a:ext cx="1728192" cy="108012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rgbClr val="FF0066"/>
                </a:solidFill>
              </a:rPr>
              <a:t>Matrice a</a:t>
            </a:r>
          </a:p>
          <a:p>
            <a:r>
              <a:rPr lang="cs-CZ" sz="1800" dirty="0" smtClean="0">
                <a:solidFill>
                  <a:srgbClr val="FF0066"/>
                </a:solidFill>
              </a:rPr>
              <a:t>výsledný tisk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Zástupný symbol pro obrázek 8" descr="DSC05092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14717" t="4809" r="27145" b="7983"/>
          <a:stretch>
            <a:fillRect/>
          </a:stretch>
        </p:blipFill>
        <p:spPr>
          <a:xfrm rot="16200000">
            <a:off x="1835696" y="-166836"/>
            <a:ext cx="2880320" cy="5760640"/>
          </a:xfrm>
        </p:spPr>
      </p:pic>
      <p:sp>
        <p:nvSpPr>
          <p:cNvPr id="10" name="TextovéPole 9"/>
          <p:cNvSpPr txBox="1"/>
          <p:nvPr/>
        </p:nvSpPr>
        <p:spPr>
          <a:xfrm>
            <a:off x="6372200" y="1201316"/>
            <a:ext cx="23042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1600" dirty="0" smtClean="0">
                <a:solidFill>
                  <a:schemeClr val="bg1">
                    <a:lumMod val="50000"/>
                  </a:schemeClr>
                </a:solidFill>
              </a:rPr>
              <a:t>je </a:t>
            </a:r>
            <a:r>
              <a:rPr lang="cs-CZ" sz="1600" dirty="0" smtClean="0">
                <a:solidFill>
                  <a:schemeClr val="bg1">
                    <a:lumMod val="50000"/>
                  </a:schemeClr>
                </a:solidFill>
              </a:rPr>
              <a:t>těžké nanést barvu rovnoměrně - velký nános barvy může způsobit špatnou ostrost obrázku, málo barvy naopak nedotištěné plochy</a:t>
            </a:r>
          </a:p>
          <a:p>
            <a:pPr>
              <a:buFontTx/>
              <a:buChar char="-"/>
            </a:pPr>
            <a:r>
              <a:rPr lang="cs-CZ" sz="1600" dirty="0" smtClean="0">
                <a:solidFill>
                  <a:schemeClr val="bg1">
                    <a:lumMod val="50000"/>
                  </a:schemeClr>
                </a:solidFill>
              </a:rPr>
              <a:t>po smirkování je dobré plochu matrice odmastit</a:t>
            </a:r>
          </a:p>
          <a:p>
            <a:pPr>
              <a:buFontTx/>
              <a:buChar char="-"/>
            </a:pPr>
            <a:r>
              <a:rPr lang="cs-CZ" sz="1600" dirty="0" smtClean="0">
                <a:solidFill>
                  <a:schemeClr val="bg1">
                    <a:lumMod val="50000"/>
                  </a:schemeClr>
                </a:solidFill>
              </a:rPr>
              <a:t>nezapomínejme, že obrázek se tiskne zrcadlově</a:t>
            </a:r>
            <a:endParaRPr lang="cs-CZ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585692"/>
            <a:ext cx="1512168" cy="936104"/>
          </a:xfrm>
        </p:spPr>
        <p:txBody>
          <a:bodyPr>
            <a:normAutofit fontScale="92500" lnSpcReduction="20000"/>
          </a:bodyPr>
          <a:lstStyle/>
          <a:p>
            <a:endParaRPr lang="cs-CZ" sz="1600" dirty="0" smtClean="0"/>
          </a:p>
          <a:p>
            <a:r>
              <a:rPr lang="cs-CZ" sz="1500" b="0" dirty="0" smtClean="0">
                <a:solidFill>
                  <a:srgbClr val="FF0066"/>
                </a:solidFill>
              </a:rPr>
              <a:t>Náčrt tužkou</a:t>
            </a:r>
          </a:p>
          <a:p>
            <a:pPr lvl="0"/>
            <a:r>
              <a:rPr lang="cs-CZ" sz="1500" b="0" dirty="0" smtClean="0">
                <a:solidFill>
                  <a:prstClr val="white">
                    <a:lumMod val="50000"/>
                  </a:prstClr>
                </a:solidFill>
              </a:rPr>
              <a:t>Zdroj: vlastní archiv</a:t>
            </a:r>
          </a:p>
          <a:p>
            <a:endParaRPr lang="cs-CZ" sz="16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788024" y="4513684"/>
            <a:ext cx="1512168" cy="864096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Výsledný tisk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Zástupný symbol pro obsah 9" descr="DSC0296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0611" t="7507" r="4997" b="14977"/>
          <a:stretch>
            <a:fillRect/>
          </a:stretch>
        </p:blipFill>
        <p:spPr>
          <a:xfrm>
            <a:off x="395536" y="1417340"/>
            <a:ext cx="3816424" cy="2629092"/>
          </a:xfrm>
        </p:spPr>
      </p:pic>
      <p:pic>
        <p:nvPicPr>
          <p:cNvPr id="11" name="Zástupný symbol pro obsah 10" descr="DSC02911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rcRect l="12504" t="12826" r="12495" b="20507"/>
          <a:stretch>
            <a:fillRect/>
          </a:stretch>
        </p:blipFill>
        <p:spPr>
          <a:xfrm>
            <a:off x="4716016" y="1417340"/>
            <a:ext cx="3888432" cy="2592288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585692"/>
            <a:ext cx="1296144" cy="1080120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Náčrt tuší</a:t>
            </a:r>
          </a:p>
          <a:p>
            <a:pPr lvl="0"/>
            <a:r>
              <a:rPr lang="cs-CZ" sz="1400" b="0" dirty="0" smtClean="0">
                <a:solidFill>
                  <a:prstClr val="white">
                    <a:lumMod val="50000"/>
                  </a:prstClr>
                </a:solidFill>
              </a:rPr>
              <a:t>Zdroj: vlastní archiv</a:t>
            </a:r>
          </a:p>
          <a:p>
            <a:endParaRPr lang="cs-CZ" sz="16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716016" y="4513684"/>
            <a:ext cx="1512168" cy="864096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Výsledný tisk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2" name="Zástupný symbol pro obsah 11" descr="DSC0294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3821" t="1627" r="3500" b="10446"/>
          <a:stretch>
            <a:fillRect/>
          </a:stretch>
        </p:blipFill>
        <p:spPr>
          <a:xfrm>
            <a:off x="395536" y="1273324"/>
            <a:ext cx="3845616" cy="2736304"/>
          </a:xfrm>
        </p:spPr>
      </p:pic>
      <p:pic>
        <p:nvPicPr>
          <p:cNvPr id="13" name="Zástupný symbol pro obsah 12" descr="DSC02930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rcRect l="8883" t="4022" r="14509" b="24714"/>
          <a:stretch>
            <a:fillRect/>
          </a:stretch>
        </p:blipFill>
        <p:spPr>
          <a:xfrm>
            <a:off x="4716016" y="1273324"/>
            <a:ext cx="3922036" cy="2736304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DSC0292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2353" t="7669" r="11829" b="11411"/>
          <a:stretch>
            <a:fillRect/>
          </a:stretch>
        </p:blipFill>
        <p:spPr>
          <a:xfrm>
            <a:off x="539552" y="1201316"/>
            <a:ext cx="2880320" cy="4098917"/>
          </a:xfrm>
        </p:spPr>
      </p:pic>
      <p:pic>
        <p:nvPicPr>
          <p:cNvPr id="8" name="Zástupný symbol pro obsah 7" descr="DSC02936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rcRect l="8945" t="5482" r="15237" b="13598"/>
          <a:stretch>
            <a:fillRect/>
          </a:stretch>
        </p:blipFill>
        <p:spPr>
          <a:xfrm>
            <a:off x="4211960" y="1201316"/>
            <a:ext cx="2880320" cy="4098917"/>
          </a:xfrm>
        </p:spPr>
      </p:pic>
      <p:sp>
        <p:nvSpPr>
          <p:cNvPr id="10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7631832" y="2497460"/>
            <a:ext cx="1188640" cy="1224136"/>
          </a:xfrm>
        </p:spPr>
        <p:txBody>
          <a:bodyPr>
            <a:normAutofit lnSpcReduction="10000"/>
          </a:bodyPr>
          <a:lstStyle/>
          <a:p>
            <a:r>
              <a:rPr lang="cs-CZ" sz="1500" b="0" dirty="0" smtClean="0">
                <a:solidFill>
                  <a:srgbClr val="FF0066"/>
                </a:solidFill>
              </a:rPr>
              <a:t>Linoryt na téma </a:t>
            </a:r>
          </a:p>
          <a:p>
            <a:r>
              <a:rPr lang="cs-CZ" sz="1500" b="0" dirty="0" smtClean="0">
                <a:solidFill>
                  <a:srgbClr val="FF0066"/>
                </a:solidFill>
              </a:rPr>
              <a:t>Moje město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7668344" y="4081636"/>
            <a:ext cx="1188640" cy="1224136"/>
          </a:xfrm>
        </p:spPr>
        <p:txBody>
          <a:bodyPr>
            <a:normAutofit lnSpcReduction="10000"/>
          </a:bodyPr>
          <a:lstStyle/>
          <a:p>
            <a:r>
              <a:rPr lang="cs-CZ" sz="1500" b="0" dirty="0" smtClean="0">
                <a:solidFill>
                  <a:srgbClr val="FF0066"/>
                </a:solidFill>
              </a:rPr>
              <a:t>Linoryt na téma </a:t>
            </a:r>
          </a:p>
          <a:p>
            <a:r>
              <a:rPr lang="cs-CZ" sz="1500" b="0" dirty="0" smtClean="0">
                <a:solidFill>
                  <a:srgbClr val="FF0066"/>
                </a:solidFill>
              </a:rPr>
              <a:t>Moje město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95536" y="4706888"/>
            <a:ext cx="1296144" cy="1008112"/>
          </a:xfrm>
        </p:spPr>
        <p:txBody>
          <a:bodyPr>
            <a:normAutofit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Soutisky více barev</a:t>
            </a:r>
          </a:p>
          <a:p>
            <a:pPr lvl="0"/>
            <a:r>
              <a:rPr lang="cs-CZ" sz="1400" b="0" dirty="0" smtClean="0">
                <a:solidFill>
                  <a:prstClr val="white">
                    <a:lumMod val="50000"/>
                  </a:prstClr>
                </a:solidFill>
              </a:rPr>
              <a:t>Zdroj: vlastní archiv</a:t>
            </a:r>
          </a:p>
          <a:p>
            <a:endParaRPr lang="cs-CZ" sz="16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4008" y="4369668"/>
            <a:ext cx="1512168" cy="864096"/>
          </a:xfrm>
        </p:spPr>
        <p:txBody>
          <a:bodyPr>
            <a:normAutofit fontScale="92500"/>
          </a:bodyPr>
          <a:lstStyle/>
          <a:p>
            <a:r>
              <a:rPr lang="cs-CZ" sz="1500" b="0" dirty="0" smtClean="0">
                <a:solidFill>
                  <a:srgbClr val="FF0066"/>
                </a:solidFill>
              </a:rPr>
              <a:t>Soutisky více barev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0" name="Zástupný symbol pro obsah 9" descr="DSC0118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l="18079" t="4004" r="15976" b="5693"/>
          <a:stretch>
            <a:fillRect/>
          </a:stretch>
        </p:blipFill>
        <p:spPr>
          <a:xfrm>
            <a:off x="827584" y="1273324"/>
            <a:ext cx="2808312" cy="2884212"/>
          </a:xfrm>
        </p:spPr>
      </p:pic>
      <p:pic>
        <p:nvPicPr>
          <p:cNvPr id="11" name="Zástupný symbol pro obsah 10" descr="Vydařelá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rcRect l="4179" t="3294" r="8657" b="4850"/>
          <a:stretch>
            <a:fillRect/>
          </a:stretch>
        </p:blipFill>
        <p:spPr>
          <a:xfrm>
            <a:off x="5220072" y="1273324"/>
            <a:ext cx="2880320" cy="288032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23528" y="4657700"/>
            <a:ext cx="1296144" cy="1008112"/>
          </a:xfrm>
        </p:spPr>
        <p:txBody>
          <a:bodyPr>
            <a:normAutofit lnSpcReduction="10000"/>
          </a:bodyPr>
          <a:lstStyle/>
          <a:p>
            <a:r>
              <a:rPr lang="cs-CZ" sz="1400" b="0" dirty="0" smtClean="0">
                <a:solidFill>
                  <a:srgbClr val="FF0066"/>
                </a:solidFill>
              </a:rPr>
              <a:t>Experimenty</a:t>
            </a:r>
          </a:p>
          <a:p>
            <a:r>
              <a:rPr lang="cs-CZ" sz="1400" b="0" dirty="0" smtClean="0">
                <a:solidFill>
                  <a:srgbClr val="FF0066"/>
                </a:solidFill>
              </a:rPr>
              <a:t>abstrakce</a:t>
            </a:r>
          </a:p>
          <a:p>
            <a:pPr lvl="0"/>
            <a:r>
              <a:rPr lang="cs-CZ" sz="1400" b="0" dirty="0" smtClean="0">
                <a:solidFill>
                  <a:prstClr val="white">
                    <a:lumMod val="50000"/>
                  </a:prstClr>
                </a:solidFill>
              </a:rPr>
              <a:t>Zdroj: vlastní archiv</a:t>
            </a:r>
          </a:p>
          <a:p>
            <a:endParaRPr lang="cs-CZ" sz="1600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3"/>
          </p:nvPr>
        </p:nvSpPr>
        <p:spPr>
          <a:xfrm>
            <a:off x="4644008" y="4369668"/>
            <a:ext cx="1512168" cy="864096"/>
          </a:xfrm>
        </p:spPr>
        <p:txBody>
          <a:bodyPr>
            <a:normAutofit fontScale="92500"/>
          </a:bodyPr>
          <a:lstStyle/>
          <a:p>
            <a:r>
              <a:rPr lang="cs-CZ" sz="1500" b="0" dirty="0" smtClean="0">
                <a:solidFill>
                  <a:srgbClr val="FF0066"/>
                </a:solidFill>
              </a:rPr>
              <a:t>Experimenty</a:t>
            </a:r>
          </a:p>
          <a:p>
            <a:r>
              <a:rPr lang="cs-CZ" sz="1500" b="0" dirty="0" smtClean="0">
                <a:solidFill>
                  <a:srgbClr val="FF0066"/>
                </a:solidFill>
              </a:rPr>
              <a:t>abstrakce</a:t>
            </a:r>
          </a:p>
          <a:p>
            <a:r>
              <a:rPr lang="cs-CZ" sz="1400" b="0" dirty="0" smtClean="0">
                <a:solidFill>
                  <a:schemeClr val="bg1">
                    <a:lumMod val="50000"/>
                  </a:schemeClr>
                </a:solidFill>
              </a:rPr>
              <a:t>Zdroj: vlastní archiv</a:t>
            </a:r>
            <a:endParaRPr lang="cs-CZ" sz="1400" b="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Zástupný symbol pro obsah 12" descr="7_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6016" y="1273324"/>
            <a:ext cx="3888432" cy="2592288"/>
          </a:xfrm>
        </p:spPr>
      </p:pic>
      <p:pic>
        <p:nvPicPr>
          <p:cNvPr id="14" name="Obrázek 13" descr="7_5.jpg"/>
          <p:cNvPicPr>
            <a:picLocks noChangeAspect="1"/>
          </p:cNvPicPr>
          <p:nvPr/>
        </p:nvPicPr>
        <p:blipFill>
          <a:blip r:embed="rId4" cstate="print"/>
          <a:srcRect l="5341" t="5691" r="7300" b="5249"/>
          <a:stretch>
            <a:fillRect/>
          </a:stretch>
        </p:blipFill>
        <p:spPr>
          <a:xfrm>
            <a:off x="395536" y="1273324"/>
            <a:ext cx="3888432" cy="264275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267744" y="1129308"/>
            <a:ext cx="5904656" cy="4104456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>
                    <a:lumMod val="50000"/>
                  </a:schemeClr>
                </a:solidFill>
              </a:rPr>
              <a:t>Úkol: Naskenujte váš vlastní linoryt a zkuste jej v programu </a:t>
            </a:r>
            <a:r>
              <a:rPr lang="cs-CZ" sz="2400" dirty="0" err="1" smtClean="0">
                <a:solidFill>
                  <a:schemeClr val="bg1">
                    <a:lumMod val="50000"/>
                  </a:schemeClr>
                </a:solidFill>
              </a:rPr>
              <a:t>CorelDraw</a:t>
            </a:r>
            <a:r>
              <a:rPr lang="cs-CZ" sz="2400" dirty="0" smtClean="0">
                <a:solidFill>
                  <a:schemeClr val="bg1">
                    <a:lumMod val="50000"/>
                  </a:schemeClr>
                </a:solidFill>
              </a:rPr>
              <a:t> vytrasovat. Můžete zkusit měnit barvy a tím i celkovou atmosféru obrázku. Výsledky přiložte k sobě a porovnejte.</a:t>
            </a:r>
          </a:p>
          <a:p>
            <a:endParaRPr lang="cs-CZ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bg1">
                    <a:lumMod val="50000"/>
                  </a:schemeClr>
                </a:solidFill>
              </a:rPr>
              <a:t>Úkol: Vyhledejte na internetu, kteří ze slavných umělců této techniky využívali a jaké náměty volili.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8.png"/>
          <p:cNvPicPr>
            <a:picLocks noChangeAspect="1"/>
          </p:cNvPicPr>
          <p:nvPr/>
        </p:nvPicPr>
        <p:blipFill>
          <a:blip r:embed="rId3" cstate="print"/>
          <a:srcRect l="27950" t="34880" r="32675"/>
          <a:stretch>
            <a:fillRect/>
          </a:stretch>
        </p:blipFill>
        <p:spPr>
          <a:xfrm>
            <a:off x="2555776" y="1993404"/>
            <a:ext cx="3600400" cy="37215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493</Words>
  <Application>Microsoft Office PowerPoint</Application>
  <PresentationFormat>Předvádění na obrazovce (16:10)</PresentationFormat>
  <Paragraphs>109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Kristýnka</dc:creator>
  <cp:lastModifiedBy>prak01</cp:lastModifiedBy>
  <cp:revision>54</cp:revision>
  <dcterms:created xsi:type="dcterms:W3CDTF">2012-02-22T12:25:13Z</dcterms:created>
  <dcterms:modified xsi:type="dcterms:W3CDTF">2012-05-15T10:23:52Z</dcterms:modified>
</cp:coreProperties>
</file>