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69" r:id="rId2"/>
    <p:sldId id="256" r:id="rId3"/>
    <p:sldId id="257" r:id="rId4"/>
    <p:sldId id="258" r:id="rId5"/>
    <p:sldId id="273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72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290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A783861-A562-4C77-BCA2-2DC67FDDD76E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F09C0E2-9B67-4D4C-B8FC-37866C90A5D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275453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10.1.2012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VY_32_INOVACE_06_ČESKÝ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slova </a:t>
                      </a:r>
                      <a:r>
                        <a:rPr lang="cs-CZ" sz="24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přejatá-cvičení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8.-9.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dirty="0" smtClean="0"/>
              <a:t>SLOVA PŘEJATÁ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dirty="0" smtClean="0"/>
              <a:t>CVIČENÍ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Autofit/>
          </a:bodyPr>
          <a:lstStyle/>
          <a:p>
            <a:r>
              <a:rPr lang="cs-CZ" sz="3200" i="1" dirty="0" smtClean="0">
                <a:solidFill>
                  <a:srgbClr val="FF0000"/>
                </a:solidFill>
              </a:rPr>
              <a:t>Odhadni a označ správnou možnost.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268760"/>
            <a:ext cx="4040188" cy="50915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200" b="1" dirty="0" smtClean="0"/>
              <a:t>východ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diktát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exit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region</a:t>
            </a:r>
          </a:p>
          <a:p>
            <a:pPr marL="514350" indent="-514350">
              <a:lnSpc>
                <a:spcPts val="3840"/>
              </a:lnSpc>
              <a:buClrTx/>
              <a:buNone/>
            </a:pPr>
            <a:endParaRPr lang="cs-CZ" sz="3200" dirty="0" smtClean="0"/>
          </a:p>
          <a:p>
            <a:pPr marL="514350" indent="-514350">
              <a:lnSpc>
                <a:spcPts val="3840"/>
              </a:lnSpc>
              <a:buClrTx/>
              <a:buNone/>
            </a:pPr>
            <a:r>
              <a:rPr lang="cs-CZ" sz="3200" b="1" dirty="0" smtClean="0"/>
              <a:t>slaný koláč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idol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pizza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menu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196752"/>
            <a:ext cx="4041775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/>
              <a:t>roleta na okno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žaluzie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err="1" smtClean="0"/>
              <a:t>koniféra</a:t>
            </a:r>
            <a:endParaRPr lang="cs-CZ" sz="3200" dirty="0" smtClean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bariéra</a:t>
            </a:r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r>
              <a:rPr lang="cs-CZ" sz="3200" b="1" dirty="0" smtClean="0"/>
              <a:t>zákusek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želé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ragú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dezert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Autofit/>
          </a:bodyPr>
          <a:lstStyle/>
          <a:p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268760"/>
            <a:ext cx="4040188" cy="50915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200" b="1" dirty="0" smtClean="0"/>
              <a:t>východ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diktát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exit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region</a:t>
            </a:r>
          </a:p>
          <a:p>
            <a:pPr marL="514350" indent="-514350">
              <a:lnSpc>
                <a:spcPts val="3840"/>
              </a:lnSpc>
              <a:buClrTx/>
              <a:buNone/>
            </a:pPr>
            <a:endParaRPr lang="cs-CZ" sz="3200" dirty="0" smtClean="0"/>
          </a:p>
          <a:p>
            <a:pPr marL="514350" indent="-514350">
              <a:lnSpc>
                <a:spcPts val="3840"/>
              </a:lnSpc>
              <a:buClrTx/>
              <a:buNone/>
            </a:pPr>
            <a:r>
              <a:rPr lang="cs-CZ" sz="3200" b="1" dirty="0" smtClean="0"/>
              <a:t>slaný koláč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idol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pizza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menu</a:t>
            </a: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196752"/>
            <a:ext cx="4041775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/>
              <a:t>roleta na okno</a:t>
            </a:r>
          </a:p>
          <a:p>
            <a:pPr marL="514350" indent="-514350">
              <a:buClr>
                <a:srgbClr val="FF0000"/>
              </a:buClr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žaluzie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err="1" smtClean="0"/>
              <a:t>koniféra</a:t>
            </a:r>
            <a:endParaRPr lang="cs-CZ" sz="3200" dirty="0" smtClean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bariéra</a:t>
            </a:r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r>
              <a:rPr lang="cs-CZ" sz="3200" b="1" dirty="0" smtClean="0"/>
              <a:t>zákusek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želé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dirty="0" smtClean="0"/>
              <a:t>ragú</a:t>
            </a:r>
          </a:p>
          <a:p>
            <a:pPr marL="514350" indent="-514350">
              <a:buClr>
                <a:srgbClr val="FF0000"/>
              </a:buClr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dezert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 smtClean="0"/>
          </a:p>
          <a:p>
            <a:pPr marL="514350" indent="-514350">
              <a:buClr>
                <a:schemeClr val="tx1"/>
              </a:buClr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cs-CZ" sz="2800" i="1" smtClean="0">
                <a:solidFill>
                  <a:srgbClr val="FF0000"/>
                </a:solidFill>
              </a:rPr>
              <a:t>Označ správnou možnost. Pracuj se slovníkem cizích slov.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12776"/>
            <a:ext cx="4040188" cy="5184576"/>
          </a:xfrm>
        </p:spPr>
        <p:txBody>
          <a:bodyPr>
            <a:normAutofit lnSpcReduction="10000"/>
          </a:bodyPr>
          <a:lstStyle/>
          <a:p>
            <a:pPr marL="514350" indent="-514350">
              <a:buClrTx/>
              <a:buNone/>
            </a:pPr>
            <a:r>
              <a:rPr lang="cs-CZ" sz="3200" b="1" dirty="0" smtClean="0"/>
              <a:t>emigrace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pobyt v cizině</a:t>
            </a:r>
          </a:p>
          <a:p>
            <a:pPr marL="514350" indent="-514350">
              <a:lnSpc>
                <a:spcPct val="110000"/>
              </a:lnSpc>
              <a:buClrTx/>
              <a:buFont typeface="+mj-lt"/>
              <a:buAutoNum type="alphaLcParenR"/>
            </a:pPr>
            <a:r>
              <a:rPr lang="cs-CZ" sz="3200" dirty="0" smtClean="0"/>
              <a:t>pobyt na horách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dovolená</a:t>
            </a:r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r>
              <a:rPr lang="cs-CZ" sz="3200" b="1" dirty="0" smtClean="0"/>
              <a:t>centrum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začátek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konec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střed</a:t>
            </a:r>
          </a:p>
          <a:p>
            <a:pPr marL="514350" indent="-514350">
              <a:buClrTx/>
              <a:buFont typeface="+mj-lt"/>
              <a:buAutoNum type="alphaLcParenR"/>
            </a:pPr>
            <a:endParaRPr lang="cs-CZ" sz="3200" dirty="0" smtClean="0"/>
          </a:p>
          <a:p>
            <a:pPr marL="514350" indent="-514350">
              <a:buNone/>
            </a:pP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340768"/>
            <a:ext cx="4041775" cy="50405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b="1" dirty="0" smtClean="0"/>
              <a:t>anonymní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známý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významný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bezejmenný</a:t>
            </a:r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lnSpc>
                <a:spcPts val="3840"/>
              </a:lnSpc>
              <a:buClrTx/>
              <a:buNone/>
            </a:pPr>
            <a:r>
              <a:rPr lang="cs-CZ" sz="3200" b="1" smtClean="0"/>
              <a:t>monolog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smtClean="0"/>
              <a:t>rozkaz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smtClean="0"/>
              <a:t>rozhovor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smtClean="0"/>
              <a:t>samomluva</a:t>
            </a:r>
            <a:endParaRPr lang="cs-CZ" sz="3200" dirty="0" smtClean="0"/>
          </a:p>
          <a:p>
            <a:pPr marL="514350" indent="-514350">
              <a:lnSpc>
                <a:spcPts val="3840"/>
              </a:lnSpc>
              <a:buClrTx/>
              <a:buNone/>
            </a:pPr>
            <a:endParaRPr lang="cs-CZ" sz="3200" dirty="0" smtClean="0"/>
          </a:p>
          <a:p>
            <a:pPr marL="514350" indent="-514350">
              <a:lnSpc>
                <a:spcPts val="3840"/>
              </a:lnSpc>
              <a:buClrTx/>
              <a:buNone/>
            </a:pPr>
            <a:endParaRPr lang="cs-CZ" sz="3200" b="1" dirty="0" smtClean="0"/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cs-CZ" sz="2800" i="1" smtClean="0">
                <a:solidFill>
                  <a:srgbClr val="FF0000"/>
                </a:solidFill>
              </a:rPr>
              <a:t>Řešení.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12776"/>
            <a:ext cx="4040188" cy="5184576"/>
          </a:xfrm>
        </p:spPr>
        <p:txBody>
          <a:bodyPr>
            <a:normAutofit lnSpcReduction="10000"/>
          </a:bodyPr>
          <a:lstStyle/>
          <a:p>
            <a:pPr marL="514350" indent="-514350">
              <a:buClrTx/>
              <a:buNone/>
            </a:pPr>
            <a:r>
              <a:rPr lang="cs-CZ" sz="3200" b="1" dirty="0" smtClean="0"/>
              <a:t>emigrace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pobyt v cizině</a:t>
            </a:r>
          </a:p>
          <a:p>
            <a:pPr marL="514350" indent="-514350">
              <a:lnSpc>
                <a:spcPct val="110000"/>
              </a:lnSpc>
              <a:buClrTx/>
              <a:buFont typeface="+mj-lt"/>
              <a:buAutoNum type="alphaLcParenR"/>
            </a:pPr>
            <a:r>
              <a:rPr lang="cs-CZ" sz="3200" dirty="0" smtClean="0"/>
              <a:t>pobyt na horách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dovolená</a:t>
            </a:r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r>
              <a:rPr lang="cs-CZ" sz="3200" b="1" dirty="0" smtClean="0"/>
              <a:t>centrum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začátek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konec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střed</a:t>
            </a:r>
          </a:p>
          <a:p>
            <a:pPr marL="514350" indent="-514350">
              <a:buClrTx/>
              <a:buFont typeface="+mj-lt"/>
              <a:buAutoNum type="alphaLcParenR"/>
            </a:pPr>
            <a:endParaRPr lang="cs-CZ" sz="3200" dirty="0" smtClean="0"/>
          </a:p>
          <a:p>
            <a:pPr marL="514350" indent="-514350">
              <a:buNone/>
            </a:pP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340768"/>
            <a:ext cx="4041775" cy="504056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b="1" dirty="0" smtClean="0"/>
              <a:t>anonymní</a:t>
            </a:r>
          </a:p>
          <a:p>
            <a:pPr marL="514350" indent="-514350">
              <a:buClrTx/>
              <a:buFont typeface="+mj-lt"/>
              <a:buAutoNum type="alphaLcParenR"/>
            </a:pPr>
            <a:r>
              <a:rPr lang="cs-CZ" sz="3200" dirty="0" smtClean="0"/>
              <a:t>známý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významný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bezejmenný</a:t>
            </a:r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lnSpc>
                <a:spcPts val="3840"/>
              </a:lnSpc>
              <a:buClrTx/>
              <a:buNone/>
            </a:pPr>
            <a:r>
              <a:rPr lang="cs-CZ" sz="3200" b="1" dirty="0" smtClean="0"/>
              <a:t>monolog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rozkaz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/>
              <a:t>rozhovor</a:t>
            </a:r>
          </a:p>
          <a:p>
            <a:pPr marL="514350" indent="-514350">
              <a:lnSpc>
                <a:spcPts val="3840"/>
              </a:lnSpc>
              <a:buClrTx/>
              <a:buFont typeface="+mj-lt"/>
              <a:buAutoNum type="alphaLcParenR"/>
            </a:pPr>
            <a:r>
              <a:rPr lang="cs-CZ" sz="3200" dirty="0" smtClean="0">
                <a:solidFill>
                  <a:srgbClr val="FF0000"/>
                </a:solidFill>
              </a:rPr>
              <a:t>samomluva</a:t>
            </a:r>
          </a:p>
          <a:p>
            <a:pPr marL="514350" indent="-514350">
              <a:lnSpc>
                <a:spcPts val="3840"/>
              </a:lnSpc>
              <a:buClrTx/>
              <a:buNone/>
            </a:pPr>
            <a:endParaRPr lang="cs-CZ" sz="3200" dirty="0" smtClean="0"/>
          </a:p>
          <a:p>
            <a:pPr marL="514350" indent="-514350">
              <a:lnSpc>
                <a:spcPts val="3840"/>
              </a:lnSpc>
              <a:buClrTx/>
              <a:buNone/>
            </a:pPr>
            <a:endParaRPr lang="cs-CZ" sz="3200" b="1" dirty="0" smtClean="0"/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endParaRPr lang="cs-CZ" sz="3200" dirty="0" smtClean="0"/>
          </a:p>
          <a:p>
            <a:pPr marL="514350" indent="-514350">
              <a:buClrTx/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0656"/>
          </a:xfrm>
        </p:spPr>
        <p:txBody>
          <a:bodyPr>
            <a:no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Spoj, co k sobě patří, pracuj se slovníkem cizích slov.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268760"/>
            <a:ext cx="4040188" cy="5091560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finále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err="1" smtClean="0"/>
              <a:t>talkshow</a:t>
            </a:r>
            <a:endParaRPr lang="cs-CZ" sz="3200" dirty="0" smtClean="0"/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párty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infekce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komedie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err="1" smtClean="0"/>
              <a:t>computer</a:t>
            </a:r>
            <a:endParaRPr lang="cs-CZ" sz="3200" dirty="0" smtClean="0"/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cirkus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klima</a:t>
            </a:r>
          </a:p>
          <a:p>
            <a:pPr>
              <a:buClr>
                <a:srgbClr val="002060"/>
              </a:buClr>
            </a:pP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196752"/>
            <a:ext cx="4041775" cy="5163568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err="1" smtClean="0"/>
              <a:t>diskuzní</a:t>
            </a:r>
            <a:r>
              <a:rPr lang="cs-CZ" sz="3200" dirty="0" smtClean="0"/>
              <a:t> pořad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oslava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zakončení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počítač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nákaza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veselohra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podnebí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zábavní podnik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endParaRPr lang="cs-CZ" sz="3200" dirty="0" smtClean="0"/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20656"/>
          </a:xfrm>
        </p:spPr>
        <p:txBody>
          <a:bodyPr>
            <a:no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Řešení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95536" y="1340768"/>
            <a:ext cx="4040188" cy="5091560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finále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err="1" smtClean="0"/>
              <a:t>talkshow</a:t>
            </a:r>
            <a:endParaRPr lang="cs-CZ" sz="3200" dirty="0" smtClean="0"/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párty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infekce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komedie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err="1" smtClean="0"/>
              <a:t>computer</a:t>
            </a:r>
            <a:endParaRPr lang="cs-CZ" sz="3200" dirty="0" smtClean="0"/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cirkus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klima</a:t>
            </a:r>
          </a:p>
          <a:p>
            <a:pPr>
              <a:buClr>
                <a:srgbClr val="002060"/>
              </a:buClr>
            </a:pPr>
            <a:endParaRPr lang="cs-CZ" sz="32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196752"/>
            <a:ext cx="4041775" cy="5163568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err="1" smtClean="0"/>
              <a:t>diskuzní</a:t>
            </a:r>
            <a:r>
              <a:rPr lang="cs-CZ" sz="3200" dirty="0" smtClean="0"/>
              <a:t> pořad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oslava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zakončení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počítač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nákaza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veselohra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podnebí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r>
              <a:rPr lang="cs-CZ" sz="3200" dirty="0" smtClean="0"/>
              <a:t>zábavní podnik</a:t>
            </a:r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endParaRPr lang="cs-CZ" sz="3200" dirty="0" smtClean="0"/>
          </a:p>
          <a:p>
            <a:pPr>
              <a:buClr>
                <a:srgbClr val="002060"/>
              </a:buClr>
              <a:buFont typeface="Arial" pitchFamily="34" charset="0"/>
              <a:buChar char="•"/>
            </a:pPr>
            <a:endParaRPr lang="cs-CZ" sz="3200" dirty="0"/>
          </a:p>
        </p:txBody>
      </p:sp>
      <p:cxnSp>
        <p:nvCxnSpPr>
          <p:cNvPr id="12" name="Přímá spojovací šipka 11"/>
          <p:cNvCxnSpPr/>
          <p:nvPr/>
        </p:nvCxnSpPr>
        <p:spPr>
          <a:xfrm flipV="1">
            <a:off x="2555776" y="1412776"/>
            <a:ext cx="223224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2195736" y="1484784"/>
            <a:ext cx="2664296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flipV="1">
            <a:off x="2051720" y="2060848"/>
            <a:ext cx="273630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2267744" y="3356992"/>
            <a:ext cx="25202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>
            <a:off x="2483768" y="3933056"/>
            <a:ext cx="230425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2051720" y="5157192"/>
            <a:ext cx="273630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flipV="1">
            <a:off x="2699792" y="3212976"/>
            <a:ext cx="2088232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V="1">
            <a:off x="1979712" y="5013176"/>
            <a:ext cx="280831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Autofit/>
          </a:bodyPr>
          <a:lstStyle/>
          <a:p>
            <a:r>
              <a:rPr lang="cs-CZ" sz="2400" i="1" dirty="0" smtClean="0">
                <a:solidFill>
                  <a:srgbClr val="FF0000"/>
                </a:solidFill>
              </a:rPr>
              <a:t>Doplň do vět slova z nabídky, pracuj se slovníkem cizích slov.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(</a:t>
            </a:r>
            <a:r>
              <a:rPr lang="cs-CZ" sz="2800" b="1" i="1" dirty="0" smtClean="0"/>
              <a:t>historie, alibi, veterinář, akvárium, erupce</a:t>
            </a:r>
          </a:p>
          <a:p>
            <a:pPr>
              <a:buNone/>
            </a:pPr>
            <a:r>
              <a:rPr lang="cs-CZ" sz="2800" b="1" i="1" dirty="0" smtClean="0"/>
              <a:t>  zrekonstruovat, tým, interview)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O zvířata pečuje  _________.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Vyšetřovatel ověřoval  _____ podezřelého.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Mnoho budov se musí  ____________.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Na Slunci bývají silné __________.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Ve svém pokoji má nové __________.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Poskytl nám zajímavé   _________.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Jak si v turnaji vedl váš  _________?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Výstava je určena milovníkům ________.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92664"/>
          </a:xfrm>
        </p:spPr>
        <p:txBody>
          <a:bodyPr>
            <a:noAutofit/>
          </a:bodyPr>
          <a:lstStyle/>
          <a:p>
            <a:r>
              <a:rPr lang="cs-CZ" sz="2400" i="1" smtClean="0">
                <a:solidFill>
                  <a:srgbClr val="FF0000"/>
                </a:solidFill>
              </a:rPr>
              <a:t>Řešení.</a:t>
            </a:r>
            <a:endParaRPr lang="cs-CZ" sz="24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(</a:t>
            </a:r>
            <a:r>
              <a:rPr lang="cs-CZ" sz="2800" b="1" i="1" dirty="0" smtClean="0"/>
              <a:t>historie, alibi, veterinář, akvárium, erupce</a:t>
            </a:r>
          </a:p>
          <a:p>
            <a:pPr>
              <a:buNone/>
            </a:pPr>
            <a:r>
              <a:rPr lang="cs-CZ" sz="2800" b="1" i="1" dirty="0" smtClean="0"/>
              <a:t>  zrekonstruovat, tým, interview)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O zvířata pečuje </a:t>
            </a:r>
            <a:r>
              <a:rPr lang="cs-CZ" sz="3200" b="1" dirty="0" smtClean="0">
                <a:solidFill>
                  <a:srgbClr val="FF0000"/>
                </a:solidFill>
              </a:rPr>
              <a:t>veterinář</a:t>
            </a:r>
            <a:r>
              <a:rPr lang="cs-CZ" sz="3200" dirty="0" smtClean="0"/>
              <a:t>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Vyšetřovatel ověřoval </a:t>
            </a:r>
            <a:r>
              <a:rPr lang="cs-CZ" sz="3200" b="1" dirty="0" smtClean="0">
                <a:solidFill>
                  <a:srgbClr val="FF0000"/>
                </a:solidFill>
              </a:rPr>
              <a:t>alibi</a:t>
            </a:r>
            <a:r>
              <a:rPr lang="cs-CZ" sz="3200" dirty="0" smtClean="0"/>
              <a:t> podezřelého.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Mnoho budov se musí </a:t>
            </a:r>
            <a:r>
              <a:rPr lang="cs-CZ" sz="3200" b="1" dirty="0" smtClean="0">
                <a:solidFill>
                  <a:srgbClr val="FF0000"/>
                </a:solidFill>
              </a:rPr>
              <a:t>zrekonstruovat</a:t>
            </a:r>
            <a:r>
              <a:rPr lang="cs-CZ" sz="3200" dirty="0" smtClean="0"/>
              <a:t>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Na Slunci bývají silné  </a:t>
            </a:r>
            <a:r>
              <a:rPr lang="cs-CZ" sz="3200" b="1" dirty="0" smtClean="0">
                <a:solidFill>
                  <a:srgbClr val="FF0000"/>
                </a:solidFill>
              </a:rPr>
              <a:t>erupce</a:t>
            </a:r>
            <a:r>
              <a:rPr lang="cs-CZ" sz="3200" dirty="0" smtClean="0"/>
              <a:t>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Ve svém pokoji má nové  </a:t>
            </a:r>
            <a:r>
              <a:rPr lang="cs-CZ" sz="3200" b="1" dirty="0" smtClean="0">
                <a:solidFill>
                  <a:srgbClr val="FF0000"/>
                </a:solidFill>
              </a:rPr>
              <a:t>akvárium</a:t>
            </a:r>
            <a:r>
              <a:rPr lang="cs-CZ" sz="3200" dirty="0" smtClean="0"/>
              <a:t>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Poskytl nám zajímavé </a:t>
            </a:r>
            <a:r>
              <a:rPr lang="cs-CZ" sz="3200" b="1" dirty="0" smtClean="0">
                <a:solidFill>
                  <a:srgbClr val="FF0000"/>
                </a:solidFill>
              </a:rPr>
              <a:t>interview</a:t>
            </a:r>
            <a:r>
              <a:rPr lang="cs-CZ" sz="3200" dirty="0" smtClean="0"/>
              <a:t>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Jak si v turnaji vel váš </a:t>
            </a:r>
            <a:r>
              <a:rPr lang="cs-CZ" sz="3200" b="1" dirty="0" smtClean="0">
                <a:solidFill>
                  <a:srgbClr val="FF0000"/>
                </a:solidFill>
              </a:rPr>
              <a:t>tým</a:t>
            </a:r>
            <a:r>
              <a:rPr lang="cs-CZ" sz="3200" dirty="0" smtClean="0"/>
              <a:t>?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r>
              <a:rPr lang="cs-CZ" sz="3200" dirty="0" smtClean="0"/>
              <a:t>Výstava je určena milovníkům </a:t>
            </a:r>
            <a:r>
              <a:rPr lang="cs-CZ" sz="3200" b="1" dirty="0" smtClean="0">
                <a:solidFill>
                  <a:srgbClr val="FF0000"/>
                </a:solidFill>
              </a:rPr>
              <a:t>historie</a:t>
            </a:r>
            <a:r>
              <a:rPr lang="cs-CZ" sz="3200" dirty="0" smtClean="0"/>
              <a:t>.</a:t>
            </a:r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Clr>
                <a:schemeClr val="tx1"/>
              </a:buClr>
              <a:buFont typeface="Wingdings" pitchFamily="2" charset="2"/>
              <a:buChar char="§"/>
            </a:pPr>
            <a:endParaRPr lang="cs-CZ" sz="3200" dirty="0" smtClean="0"/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435280" cy="564672"/>
          </a:xfrm>
        </p:spPr>
        <p:txBody>
          <a:bodyPr>
            <a:norm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Rozhodni, zda platí a označ. Pracuj se slovníkem cizích slov.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685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dirty="0" smtClean="0"/>
              <a:t>ANO-NE:  protekce = promítání</a:t>
            </a:r>
          </a:p>
          <a:p>
            <a:pPr>
              <a:buNone/>
            </a:pPr>
            <a:r>
              <a:rPr lang="cs-CZ" sz="3200" dirty="0" smtClean="0"/>
              <a:t>ANO-NE:  absence = přítomnost</a:t>
            </a:r>
          </a:p>
          <a:p>
            <a:pPr>
              <a:buNone/>
            </a:pPr>
            <a:r>
              <a:rPr lang="cs-CZ" sz="3200" dirty="0" smtClean="0"/>
              <a:t>ANO-NE:  export = dovoz, dovezené zboží</a:t>
            </a:r>
          </a:p>
          <a:p>
            <a:pPr>
              <a:buNone/>
            </a:pPr>
            <a:r>
              <a:rPr lang="cs-CZ" sz="3200" dirty="0" smtClean="0"/>
              <a:t>ANO-NE:  idea = základní myšlenka</a:t>
            </a:r>
          </a:p>
          <a:p>
            <a:pPr>
              <a:buNone/>
            </a:pPr>
            <a:r>
              <a:rPr lang="cs-CZ" sz="3200" dirty="0" smtClean="0"/>
              <a:t>ANO-NE:  demise = odstoupení vlády</a:t>
            </a:r>
          </a:p>
          <a:p>
            <a:pPr>
              <a:buNone/>
            </a:pPr>
            <a:r>
              <a:rPr lang="cs-CZ" sz="3200" dirty="0" smtClean="0"/>
              <a:t>ANO-NE:  aukce = výstava</a:t>
            </a:r>
          </a:p>
          <a:p>
            <a:pPr>
              <a:buNone/>
            </a:pPr>
            <a:r>
              <a:rPr lang="cs-CZ" sz="3200" dirty="0" smtClean="0"/>
              <a:t>ANO-NE:  chuligán = slušný člověk</a:t>
            </a:r>
          </a:p>
          <a:p>
            <a:pPr>
              <a:buNone/>
            </a:pPr>
            <a:r>
              <a:rPr lang="cs-CZ" sz="3200" dirty="0" smtClean="0"/>
              <a:t>ANO-NE:  hemoglobin = červené barvivo</a:t>
            </a:r>
          </a:p>
          <a:p>
            <a:pPr>
              <a:buNone/>
            </a:pPr>
            <a:r>
              <a:rPr lang="cs-CZ" sz="3200" dirty="0" smtClean="0"/>
              <a:t>ANO-NE:  fraktura = zlomenina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435280" cy="564672"/>
          </a:xfrm>
        </p:spPr>
        <p:txBody>
          <a:bodyPr>
            <a:normAutofit/>
          </a:bodyPr>
          <a:lstStyle/>
          <a:p>
            <a:r>
              <a:rPr lang="cs-CZ" sz="2800" i="1" dirty="0" smtClean="0">
                <a:solidFill>
                  <a:srgbClr val="FF0000"/>
                </a:solidFill>
              </a:rPr>
              <a:t>Řešení.</a:t>
            </a:r>
            <a:endParaRPr lang="cs-CZ" sz="2800" i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685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 protekce = promítání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 absence = přítomnost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 export = dovoz, dovezené zboží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 idea = základní myšlenka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 demise = odstoupení vlády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 aukce = výstava</a:t>
            </a:r>
          </a:p>
          <a:p>
            <a:pPr>
              <a:buNone/>
            </a:pPr>
            <a:r>
              <a:rPr lang="cs-CZ" sz="3200" dirty="0" smtClean="0"/>
              <a:t>ANO-</a:t>
            </a:r>
            <a:r>
              <a:rPr lang="cs-CZ" sz="3200" b="1" dirty="0" smtClean="0">
                <a:solidFill>
                  <a:srgbClr val="FF0000"/>
                </a:solidFill>
              </a:rPr>
              <a:t>NE</a:t>
            </a:r>
            <a:r>
              <a:rPr lang="cs-CZ" sz="3200" dirty="0" smtClean="0"/>
              <a:t>:  chuligán = slušný člověk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 hemoglobin = červené barvivo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ANO</a:t>
            </a:r>
            <a:r>
              <a:rPr lang="cs-CZ" sz="3200" dirty="0" smtClean="0"/>
              <a:t>-NE:  fraktura = zlomenina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smtClean="0"/>
              <a:t>Zdroj:</a:t>
            </a:r>
          </a:p>
          <a:p>
            <a:pPr>
              <a:buNone/>
            </a:pPr>
            <a:r>
              <a:rPr lang="cs-CZ" sz="3200" smtClean="0"/>
              <a:t>Vlastní tvorba</a:t>
            </a:r>
          </a:p>
          <a:p>
            <a:pPr>
              <a:buNone/>
            </a:pPr>
            <a:r>
              <a:rPr lang="cs-CZ" sz="3200" smtClean="0"/>
              <a:t>Citace:</a:t>
            </a:r>
          </a:p>
          <a:p>
            <a:pPr>
              <a:buNone/>
            </a:pPr>
            <a:r>
              <a:rPr lang="cs-CZ" sz="3200" i="1" smtClean="0"/>
              <a:t>Kuna nese nanuk</a:t>
            </a:r>
            <a:r>
              <a:rPr lang="cs-CZ" sz="3200" smtClean="0"/>
              <a:t>: </a:t>
            </a:r>
            <a:r>
              <a:rPr lang="cs-CZ" sz="3200" i="1" smtClean="0"/>
              <a:t>aneb zábavná cvičení z češtiny</a:t>
            </a:r>
            <a:r>
              <a:rPr lang="cs-CZ" sz="3200" smtClean="0"/>
              <a:t>. Praha: Albatros nakladatelství, a. s., právní nástupce, 2008. ISBN 978-80-00-02126-3</a:t>
            </a:r>
          </a:p>
          <a:p>
            <a:pPr>
              <a:buNone/>
            </a:pPr>
            <a:r>
              <a:rPr lang="cs-CZ" sz="3200" i="1" smtClean="0"/>
              <a:t>Nový akademický slovník cizích slov</a:t>
            </a:r>
            <a:r>
              <a:rPr lang="cs-CZ" sz="3200" smtClean="0"/>
              <a:t>. Praha: Nakladatelství Academia, 2006. ISBN 80-200-1415-2.</a:t>
            </a:r>
          </a:p>
          <a:p>
            <a:pPr>
              <a:buNone/>
            </a:pPr>
            <a:endParaRPr lang="cs-CZ" sz="3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pPr>
              <a:buNone/>
            </a:pPr>
            <a:r>
              <a:rPr lang="cs-CZ" sz="3200" i="1" smtClean="0"/>
              <a:t>Kapesní slovník cizích slov</a:t>
            </a:r>
            <a:r>
              <a:rPr lang="cs-CZ" sz="3200" smtClean="0"/>
              <a:t>. Praha: OTTOVO nakladatelství, s. r. o., 2000. ISBN 80-7181-410-5. </a:t>
            </a:r>
          </a:p>
          <a:p>
            <a:pPr>
              <a:buNone/>
            </a:pPr>
            <a:endParaRPr lang="cs-CZ" sz="3200" smtClean="0"/>
          </a:p>
          <a:p>
            <a:pPr>
              <a:buNone/>
            </a:pPr>
            <a:r>
              <a:rPr lang="cs-CZ" sz="3200" i="1" smtClean="0"/>
              <a:t>Český jazyk 8</a:t>
            </a:r>
            <a:r>
              <a:rPr lang="cs-CZ" sz="3200" smtClean="0"/>
              <a:t>: </a:t>
            </a:r>
            <a:r>
              <a:rPr lang="cs-CZ" sz="3200" i="1" smtClean="0"/>
              <a:t>učebnice pro základní školy a víceletá gymnázia</a:t>
            </a:r>
            <a:r>
              <a:rPr lang="cs-CZ" sz="3200" smtClean="0"/>
              <a:t>. Plzeň: Nakladatelství Fraus, 2005. ISBN 80-7238-419-8. </a:t>
            </a:r>
          </a:p>
          <a:p>
            <a:pPr>
              <a:buNone/>
            </a:pPr>
            <a:r>
              <a:rPr lang="cs-CZ" sz="3200" smtClean="0"/>
              <a:t> 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pPr>
              <a:buNone/>
            </a:pPr>
            <a:r>
              <a:rPr lang="cs-CZ" sz="3200" smtClean="0"/>
              <a:t>Anotace:</a:t>
            </a:r>
          </a:p>
          <a:p>
            <a:pPr>
              <a:buNone/>
            </a:pPr>
            <a:r>
              <a:rPr lang="cs-CZ" sz="3200" smtClean="0"/>
              <a:t>Žáci ve slovníku cizích slov vyhledají správné významy slov přejatých a označí. Spojí slovo přejaté se správným významem. Do vět doplní vhodné přejaté slovo.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575</Words>
  <Application>Microsoft Office PowerPoint</Application>
  <PresentationFormat>Předvádění na obrazovce (4:3)</PresentationFormat>
  <Paragraphs>188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Prezentace aplikace PowerPoint</vt:lpstr>
      <vt:lpstr>SLOVA PŘEJATÁ</vt:lpstr>
      <vt:lpstr>Odhadni a označ správnou možnost.</vt:lpstr>
      <vt:lpstr>Řešení.</vt:lpstr>
      <vt:lpstr>Označ správnou možnost. Pracuj se slovníkem cizích slov.</vt:lpstr>
      <vt:lpstr>Řešení.</vt:lpstr>
      <vt:lpstr>Spoj, co k sobě patří, pracuj se slovníkem cizích slov.</vt:lpstr>
      <vt:lpstr>Řešení</vt:lpstr>
      <vt:lpstr>Doplň do vět slova z nabídky, pracuj se slovníkem cizích slov.</vt:lpstr>
      <vt:lpstr>Řešení.</vt:lpstr>
      <vt:lpstr>Rozhodni, zda platí a označ. Pracuj se slovníkem cizích slov.</vt:lpstr>
      <vt:lpstr>Řešení.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Vesna202261</cp:lastModifiedBy>
  <cp:revision>34</cp:revision>
  <dcterms:created xsi:type="dcterms:W3CDTF">2011-12-27T11:28:18Z</dcterms:created>
  <dcterms:modified xsi:type="dcterms:W3CDTF">2012-02-27T07:41:37Z</dcterms:modified>
</cp:coreProperties>
</file>