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6" r:id="rId2"/>
    <p:sldId id="257" r:id="rId3"/>
    <p:sldId id="258" r:id="rId4"/>
    <p:sldId id="276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84" r:id="rId13"/>
    <p:sldId id="285" r:id="rId14"/>
    <p:sldId id="286" r:id="rId15"/>
    <p:sldId id="287" r:id="rId16"/>
    <p:sldId id="288" r:id="rId17"/>
    <p:sldId id="289" r:id="rId18"/>
    <p:sldId id="290" r:id="rId19"/>
    <p:sldId id="292" r:id="rId20"/>
    <p:sldId id="291" r:id="rId21"/>
    <p:sldId id="293" r:id="rId22"/>
    <p:sldId id="294" r:id="rId23"/>
    <p:sldId id="295" r:id="rId24"/>
    <p:sldId id="273" r:id="rId25"/>
    <p:sldId id="274" r:id="rId26"/>
    <p:sldId id="275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32" y="5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A33E34-4A57-4E2F-94C4-4E7C712FBE3B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F26F7F-5EC1-49F0-8CDF-EBF279B719D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F26F7F-5EC1-49F0-8CDF-EBF279B719D7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24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2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" Target="slide25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slide" Target="slide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24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2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24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2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" Target="slide25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slide" Target="slide2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" Target="slide25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slide" Target="slide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24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2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24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2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" Target="slide25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slide" Target="slide2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" Target="slide25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slide" Target="slide2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24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2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24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2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24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2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24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2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24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2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" Target="slide25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slide" Target="slide2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24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2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" Target="slide25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slide" Target="slide2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24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2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24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2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audio" Target="../media/audio2.wav"/><Relationship Id="rId5" Type="http://schemas.openxmlformats.org/officeDocument/2006/relationships/slide" Target="slide25.xml"/><Relationship Id="rId4" Type="http://schemas.openxmlformats.org/officeDocument/2006/relationships/audio" Target="../media/audio1.wav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VY_52_INOVACE_32_2_TEST – ČELEDI ROSTLIN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BOTANIKA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</a:t>
            </a:r>
            <a:r>
              <a:rPr lang="cs-CZ" sz="1700" dirty="0" smtClean="0"/>
              <a:t>materiálu: PREZENTACE– testování znalostí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2913" indent="-442913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testu procvičování nebo ověřování znalostí z čeledí rostlin. Procvičování: přes </a:t>
            </a:r>
            <a:r>
              <a:rPr lang="cs-CZ" sz="1700" dirty="0" err="1" smtClean="0"/>
              <a:t>dataprojektor</a:t>
            </a:r>
            <a:r>
              <a:rPr lang="cs-CZ" sz="1700" dirty="0" smtClean="0"/>
              <a:t> promítnutí testu, učitel položí otázku, vybraný žák odpoví, pokud správně, ozve se aplaus a obrázek kluka s palci nahoru, kliknutím  na obrázek se vrátíte zpět na otázku. Další otázka se zobrazí kliknutím na šipku v pravém dolním rohu. Pokud žák vybere špatnou odpověď, ukáže se kluk s prstem dolů a kliknutím  na obrázek se opět vrátíte na otázku a  žák se může opravit. Testování: žák si sedne k PC a test sám vyzkouší. Hypertextovými odkazy jsou nastaveny barevná pole.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7.C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 7. 6. 2012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 	  7. 6. 2012	          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1556793"/>
            <a:ext cx="7772400" cy="2043658"/>
          </a:xfrm>
        </p:spPr>
        <p:txBody>
          <a:bodyPr>
            <a:normAutofit/>
          </a:bodyPr>
          <a:lstStyle/>
          <a:p>
            <a:r>
              <a:rPr lang="cs-CZ" dirty="0" smtClean="0"/>
              <a:t>OVĚŘOVÁNÍ ZNALOSTÍ Z ČELEDÍ ROSTLIN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BOTANIKA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8092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1. </a:t>
            </a:r>
            <a:r>
              <a:rPr lang="cs-CZ" b="1" dirty="0" smtClean="0">
                <a:latin typeface="Arial" charset="0"/>
              </a:rPr>
              <a:t>Jaký plod  mají většinou brukvovité rostliny?</a:t>
            </a:r>
            <a:endParaRPr lang="cs-CZ" dirty="0"/>
          </a:p>
        </p:txBody>
      </p:sp>
      <p:sp>
        <p:nvSpPr>
          <p:cNvPr id="7" name="Vývojový diagram: postup 6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2411760" y="1916832"/>
            <a:ext cx="2952328" cy="1152128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PECKOVICI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4860032" y="3284984"/>
            <a:ext cx="3024336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ŠEŠULI NEBO ŠEŠULKU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Vývojový diagram: postup 8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2411760" y="4653136"/>
            <a:ext cx="302433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TOBOLKA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Rámeček 9">
            <a:hlinkClick r:id="" action="ppaction://noaction">
              <a:snd r:embed="rId5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fram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Rámeček 10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2915816" y="3573016"/>
            <a:ext cx="1152128" cy="792088"/>
          </a:xfrm>
          <a:prstGeom prst="fram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Rámeček 11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fra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8092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2. </a:t>
            </a:r>
            <a:r>
              <a:rPr lang="cs-CZ" b="1" dirty="0" smtClean="0">
                <a:latin typeface="Arial" charset="0"/>
              </a:rPr>
              <a:t>Mezi  hospodářsky významné brukvovité rostliny patří:</a:t>
            </a:r>
            <a:endParaRPr lang="cs-CZ" dirty="0"/>
          </a:p>
        </p:txBody>
      </p:sp>
      <p:sp>
        <p:nvSpPr>
          <p:cNvPr id="7" name="Vývojový diagram: postup 6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2411760" y="1916832"/>
            <a:ext cx="4608512" cy="1152128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BRUKEV ŘEPKA OLEJKA, HLÁVKOVÉ ZELÍ, RŮŽIČKOVÁ KAPUSTA, </a:t>
            </a:r>
            <a:r>
              <a:rPr lang="cs-CZ" b="1" dirty="0" err="1" smtClean="0">
                <a:solidFill>
                  <a:schemeClr val="tx1"/>
                </a:solidFill>
              </a:rPr>
              <a:t>KAPUSTA</a:t>
            </a:r>
            <a:r>
              <a:rPr lang="cs-CZ" b="1" dirty="0" smtClean="0">
                <a:solidFill>
                  <a:schemeClr val="tx1"/>
                </a:solidFill>
              </a:rPr>
              <a:t> HLÁVKOVÁ,ŘEDKEV SETÁ, KŘEN SELSKÝ…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4860032" y="3284984"/>
            <a:ext cx="3024336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KOPRETINA BÍLÁ, KŘEN SELSKÝ, RMEN POLNÍ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Vývojový diagram: postup 8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2411760" y="4653136"/>
            <a:ext cx="302433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RŮŽE ŠÍPKOVÁ, KAPUSTA, ŘEDKEV SETÁ, PÓREK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Rámeček 9">
            <a:hlinkClick r:id="" action="ppaction://noaction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fram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Rámeček 10">
            <a:hlinkClick r:id="" action="ppaction://noaction">
              <a:snd r:embed="rId5" name="explode.wav"/>
            </a:hlinkClick>
          </p:cNvPr>
          <p:cNvSpPr/>
          <p:nvPr/>
        </p:nvSpPr>
        <p:spPr>
          <a:xfrm>
            <a:off x="2915816" y="3573016"/>
            <a:ext cx="1152128" cy="792088"/>
          </a:xfrm>
          <a:prstGeom prst="fram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Rámeček 11">
            <a:hlinkClick r:id="" action="ppaction://noaction">
              <a:snd r:embed="rId5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fra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8092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3. </a:t>
            </a:r>
            <a:r>
              <a:rPr lang="cs-CZ" b="1" dirty="0" smtClean="0">
                <a:latin typeface="Arial" charset="0"/>
              </a:rPr>
              <a:t>Kdo žije s kořeny bobovitých rostlin v symbióze?</a:t>
            </a:r>
            <a:r>
              <a:rPr lang="cs-CZ" dirty="0" smtClean="0">
                <a:latin typeface="Arial" charset="0"/>
              </a:rPr>
              <a:t> </a:t>
            </a:r>
            <a:endParaRPr lang="cs-CZ" dirty="0"/>
          </a:p>
        </p:txBody>
      </p:sp>
      <p:sp>
        <p:nvSpPr>
          <p:cNvPr id="7" name="Vývojový diagram: postup 6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2411760" y="1916832"/>
            <a:ext cx="2952328" cy="1152128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HOUBY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4860032" y="3284984"/>
            <a:ext cx="3024336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MIŘÍKOVITÉ ROSTLINY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Vývojový diagram: postup 8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2483768" y="4653136"/>
            <a:ext cx="302433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HLÍZKOVITÉ BAKTERIE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Rámeček 9">
            <a:hlinkClick r:id="" action="ppaction://noaction">
              <a:snd r:embed="rId5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fram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Rámeček 10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2915816" y="3573016"/>
            <a:ext cx="1152128" cy="792088"/>
          </a:xfrm>
          <a:prstGeom prst="fram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Rámeček 11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fra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8092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4. </a:t>
            </a:r>
            <a:r>
              <a:rPr lang="cs-CZ" b="1" dirty="0" smtClean="0">
                <a:latin typeface="Arial" charset="0"/>
              </a:rPr>
              <a:t>Popiš květ bobovitých rostlin.</a:t>
            </a:r>
            <a:endParaRPr lang="cs-CZ" dirty="0"/>
          </a:p>
        </p:txBody>
      </p:sp>
      <p:sp>
        <p:nvSpPr>
          <p:cNvPr id="7" name="Vývojový diagram: postup 6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2411760" y="1916832"/>
            <a:ext cx="2952328" cy="1152128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NEROZLIŠENÝ, PĚTIČETNÝ, </a:t>
            </a:r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OBOUPOHLAVNÝ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4860032" y="3284984"/>
            <a:ext cx="3024336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Arial" charset="0"/>
              </a:rPr>
              <a:t>ROZLIŠENÝ, PĚTIČETNÝ, </a:t>
            </a:r>
            <a:r>
              <a:rPr lang="cs-CZ" dirty="0" smtClean="0">
                <a:solidFill>
                  <a:schemeClr val="bg1"/>
                </a:solidFill>
                <a:latin typeface="Arial" charset="0"/>
              </a:rPr>
              <a:t>OBOUPOHLAVNÝ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Vývojový diagram: postup 8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2411760" y="4653136"/>
            <a:ext cx="302433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ROZLIŠENÝ, TROJČETNÝ, </a:t>
            </a:r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OBOUPOHLAVNÝ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Rámeček 9">
            <a:hlinkClick r:id="" action="ppaction://noaction">
              <a:snd r:embed="rId5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fram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Rámeček 10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2915816" y="3573016"/>
            <a:ext cx="1152128" cy="792088"/>
          </a:xfrm>
          <a:prstGeom prst="fram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Rámeček 11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fra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8092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5.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 čeledi pryskyřníkovité patří: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Vývojový diagram: postup 6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2411760" y="1916832"/>
            <a:ext cx="4104456" cy="1152128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ORSEJ JARNÍ,  SASANKA HAJNÍ, BLATOUCH BAHENNÍ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4860032" y="3284984"/>
            <a:ext cx="3024336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MATEŘÍDOUŠKA,  SASANKA HAJNÍ, BLATOUCH BAHENNÍ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Vývojový diagram: postup 8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2411760" y="4653136"/>
            <a:ext cx="302433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ORSEJ JARNÍ,  SASANKA HAJNÍ, LILEK BRAMBOR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Rámeček 9">
            <a:hlinkClick r:id="" action="ppaction://noaction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fram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Rámeček 10">
            <a:hlinkClick r:id="" action="ppaction://noaction">
              <a:snd r:embed="rId5" name="explode.wav"/>
            </a:hlinkClick>
          </p:cNvPr>
          <p:cNvSpPr/>
          <p:nvPr/>
        </p:nvSpPr>
        <p:spPr>
          <a:xfrm>
            <a:off x="2915816" y="3573016"/>
            <a:ext cx="1152128" cy="792088"/>
          </a:xfrm>
          <a:prstGeom prst="fram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Rámeček 11">
            <a:hlinkClick r:id="" action="ppaction://noaction">
              <a:snd r:embed="rId5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fra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8092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6. </a:t>
            </a:r>
            <a:r>
              <a:rPr lang="cs-CZ" b="1" dirty="0" smtClean="0">
                <a:latin typeface="Arial" charset="0"/>
              </a:rPr>
              <a:t>Mezi hospodářsky významné druhy růžovitých patří:</a:t>
            </a:r>
            <a:endParaRPr lang="cs-CZ" dirty="0"/>
          </a:p>
        </p:txBody>
      </p:sp>
      <p:sp>
        <p:nvSpPr>
          <p:cNvPr id="7" name="Vývojový diagram: postup 6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2411760" y="1916832"/>
            <a:ext cx="2952328" cy="1152128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JABLOŇ, HRUŠEŇ, SLIVOŇ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4860032" y="3284984"/>
            <a:ext cx="3024336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JABLOŇ, HRUŠEŇ, SLIVOŇ, BROSKVOŇ, RAJČE JEDLÉ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Vývojový diagram: postup 8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2411760" y="4653136"/>
            <a:ext cx="302433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SÓJA, ČESNEK, JABLOŇ, HRUŠEŇ, SLIVOŇ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Rámeček 9">
            <a:hlinkClick r:id="" action="ppaction://noaction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fram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Rámeček 10">
            <a:hlinkClick r:id="" action="ppaction://noaction">
              <a:snd r:embed="rId5" name="explode.wav"/>
            </a:hlinkClick>
          </p:cNvPr>
          <p:cNvSpPr/>
          <p:nvPr/>
        </p:nvSpPr>
        <p:spPr>
          <a:xfrm>
            <a:off x="2915816" y="3573016"/>
            <a:ext cx="1152128" cy="792088"/>
          </a:xfrm>
          <a:prstGeom prst="fram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Rámeček 11">
            <a:hlinkClick r:id="" action="ppaction://noaction">
              <a:snd r:embed="rId5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fra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8092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7. </a:t>
            </a:r>
            <a:r>
              <a:rPr lang="cs-CZ" b="1" dirty="0" smtClean="0">
                <a:latin typeface="Arial" charset="0"/>
              </a:rPr>
              <a:t>Jaký plod je jahoda?</a:t>
            </a:r>
            <a:endParaRPr lang="cs-CZ" dirty="0"/>
          </a:p>
        </p:txBody>
      </p:sp>
      <p:sp>
        <p:nvSpPr>
          <p:cNvPr id="7" name="Vývojový diagram: postup 6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2411760" y="1916832"/>
            <a:ext cx="2952328" cy="1152128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PECKOVICE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4860032" y="3284984"/>
            <a:ext cx="3024336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ŠEŠULE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Vývojový diagram: postup 8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2411760" y="4653136"/>
            <a:ext cx="302433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SOUPLODÍ NAŽEK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Rámeček 9">
            <a:hlinkClick r:id="" action="ppaction://noaction">
              <a:snd r:embed="rId5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fram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Rámeček 10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2915816" y="3573016"/>
            <a:ext cx="1152128" cy="792088"/>
          </a:xfrm>
          <a:prstGeom prst="fram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Rámeček 11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fra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8092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8. </a:t>
            </a:r>
            <a:r>
              <a:rPr lang="cs-CZ" b="1" dirty="0" smtClean="0">
                <a:latin typeface="Arial" charset="0"/>
              </a:rPr>
              <a:t>Popiš květ liliovitých rostlin.</a:t>
            </a:r>
            <a:r>
              <a:rPr lang="cs-CZ" dirty="0" smtClean="0">
                <a:latin typeface="Arial" charset="0"/>
              </a:rPr>
              <a:t> </a:t>
            </a:r>
            <a:endParaRPr lang="cs-CZ" dirty="0"/>
          </a:p>
        </p:txBody>
      </p:sp>
      <p:sp>
        <p:nvSpPr>
          <p:cNvPr id="7" name="Vývojový diagram: postup 6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2411760" y="1916832"/>
            <a:ext cx="2952328" cy="1152128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PĚTIČETNÝ, NEROZLIŠENÝ, </a:t>
            </a:r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OBOUPOHLAVNÝ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4860032" y="3284984"/>
            <a:ext cx="3024336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Arial" charset="0"/>
              </a:rPr>
              <a:t>TROJČETNÝ, NEROZLIŠENÝ, </a:t>
            </a:r>
            <a:r>
              <a:rPr lang="cs-CZ" dirty="0" smtClean="0">
                <a:solidFill>
                  <a:schemeClr val="bg1"/>
                </a:solidFill>
                <a:latin typeface="Arial" charset="0"/>
              </a:rPr>
              <a:t>OBOUPOHLAVNÝ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Vývojový diagram: postup 8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2411760" y="4725144"/>
            <a:ext cx="302433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TROJČETNÝ, ROZLIŠENÝ, </a:t>
            </a:r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OBOUPOHLAVNÝ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Rámeček 9">
            <a:hlinkClick r:id="" action="ppaction://noaction">
              <a:snd r:embed="rId5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fram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Rámeček 10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2915816" y="3573016"/>
            <a:ext cx="1152128" cy="792088"/>
          </a:xfrm>
          <a:prstGeom prst="fram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Rámeček 11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fra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8092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9. </a:t>
            </a:r>
            <a:r>
              <a:rPr lang="cs-CZ" b="1" dirty="0" smtClean="0">
                <a:latin typeface="Arial" charset="0"/>
              </a:rPr>
              <a:t>Mezi hospodářsky významné druhy liliovitých patří.</a:t>
            </a:r>
            <a:endParaRPr lang="cs-CZ" dirty="0"/>
          </a:p>
        </p:txBody>
      </p:sp>
      <p:sp>
        <p:nvSpPr>
          <p:cNvPr id="7" name="Vývojový diagram: postup 6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2555776" y="1916832"/>
            <a:ext cx="2952328" cy="1152128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charset="0"/>
              </a:rPr>
              <a:t>ČESNEK, CIBULE, PÓR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4860032" y="3284984"/>
            <a:ext cx="3024336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LOCIKA SALÁT, ČEKANKA OBECNÁ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Vývojový diagram: postup 8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2411760" y="4653136"/>
            <a:ext cx="302433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RŮŽE ŠÍPKOVÁ, JABLOŇ, TŘEŠEŇ, …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Rámeček 9">
            <a:hlinkClick r:id="" action="ppaction://noaction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fram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Rámeček 10">
            <a:hlinkClick r:id="" action="ppaction://noaction">
              <a:snd r:embed="rId5" name="explode.wav"/>
            </a:hlinkClick>
          </p:cNvPr>
          <p:cNvSpPr/>
          <p:nvPr/>
        </p:nvSpPr>
        <p:spPr>
          <a:xfrm>
            <a:off x="2915816" y="3573016"/>
            <a:ext cx="1152128" cy="792088"/>
          </a:xfrm>
          <a:prstGeom prst="fram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Rámeček 11">
            <a:hlinkClick r:id="" action="ppaction://noaction">
              <a:snd r:embed="rId5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fra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8092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10. </a:t>
            </a:r>
            <a:r>
              <a:rPr lang="cs-CZ" b="1" dirty="0" smtClean="0">
                <a:latin typeface="Arial" charset="0"/>
              </a:rPr>
              <a:t>Jaká květenství mají </a:t>
            </a:r>
            <a:r>
              <a:rPr lang="cs-CZ" b="1" dirty="0" err="1" smtClean="0">
                <a:latin typeface="Arial" charset="0"/>
              </a:rPr>
              <a:t>lipnicovité</a:t>
            </a:r>
            <a:r>
              <a:rPr lang="cs-CZ" b="1" dirty="0" smtClean="0">
                <a:latin typeface="Arial" charset="0"/>
              </a:rPr>
              <a:t> rostliny? </a:t>
            </a:r>
            <a:endParaRPr lang="cs-CZ" dirty="0"/>
          </a:p>
        </p:txBody>
      </p:sp>
      <p:sp>
        <p:nvSpPr>
          <p:cNvPr id="7" name="Vývojový diagram: postup 6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2411760" y="1916832"/>
            <a:ext cx="2952328" cy="1152128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KLAS NEBO LATU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4860032" y="3284984"/>
            <a:ext cx="3024336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ŠEŠULI NEBO ŠEŠULKU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Vývojový diagram: postup 8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2411760" y="4653136"/>
            <a:ext cx="302433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TOBOLKU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Rámeček 9">
            <a:hlinkClick r:id="" action="ppaction://noaction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fram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Rámeček 10">
            <a:hlinkClick r:id="" action="ppaction://noaction">
              <a:snd r:embed="rId5" name="explode.wav"/>
            </a:hlinkClick>
          </p:cNvPr>
          <p:cNvSpPr/>
          <p:nvPr/>
        </p:nvSpPr>
        <p:spPr>
          <a:xfrm>
            <a:off x="2915816" y="3573016"/>
            <a:ext cx="1152128" cy="792088"/>
          </a:xfrm>
          <a:prstGeom prst="fram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Rámeček 11">
            <a:hlinkClick r:id="" action="ppaction://noaction">
              <a:snd r:embed="rId5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fra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8092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11.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Jaký plod mají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lipnicovité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rostliny?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Vývojový diagram: postup 6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2411760" y="1916832"/>
            <a:ext cx="2952328" cy="1152128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PECKOVICI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4860032" y="3284984"/>
            <a:ext cx="3024336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ŠEŠULI NEBO ŠEŠULKU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Vývojový diagram: postup 8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2411760" y="4725144"/>
            <a:ext cx="302433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OBILKU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Rámeček 9">
            <a:hlinkClick r:id="" action="ppaction://noaction">
              <a:snd r:embed="rId5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fram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Rámeček 10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2915816" y="3573016"/>
            <a:ext cx="1152128" cy="792088"/>
          </a:xfrm>
          <a:prstGeom prst="fram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Rámeček 11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fra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8092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12. </a:t>
            </a:r>
            <a:r>
              <a:rPr lang="cs-CZ" b="1" dirty="0" smtClean="0">
                <a:latin typeface="Arial" charset="0"/>
              </a:rPr>
              <a:t>Mezi tzv. kulturní trávy patří: </a:t>
            </a:r>
            <a:endParaRPr lang="cs-CZ" dirty="0"/>
          </a:p>
        </p:txBody>
      </p:sp>
      <p:sp>
        <p:nvSpPr>
          <p:cNvPr id="7" name="Vývojový diagram: postup 6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2411760" y="1916832"/>
            <a:ext cx="2952328" cy="1152128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BOJÍNEK LUČNÍ, ŽITO SETÉ, OVES SETÝ, KUKUŘICE SETÁ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4860032" y="3284984"/>
            <a:ext cx="3024336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PŠENICE SETÁ, ŽITO SETÉ, OVES SETÝ, KUKUŘICE SETÁ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Vývojový diagram: postup 8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2411760" y="4653136"/>
            <a:ext cx="302433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ČENEK, PÓR, CIBULE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Rámeček 9">
            <a:hlinkClick r:id="" action="ppaction://noaction">
              <a:snd r:embed="rId5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fram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Rámeček 10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2915816" y="3573016"/>
            <a:ext cx="1152128" cy="792088"/>
          </a:xfrm>
          <a:prstGeom prst="fram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Rámeček 11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fra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8092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13.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Kdo je hlavním opylovačem vstavačovitých rostlin?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Vývojový diagram: postup 6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2411760" y="1916832"/>
            <a:ext cx="2952328" cy="1152128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VODA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4860032" y="3212976"/>
            <a:ext cx="3024336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VÍTR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Vývojový diagram: postup 8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2411760" y="4581128"/>
            <a:ext cx="302433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HMYZ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Rámeček 9">
            <a:hlinkClick r:id="" action="ppaction://noaction">
              <a:snd r:embed="rId5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fram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Rámeček 10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2915816" y="3573016"/>
            <a:ext cx="1152128" cy="792088"/>
          </a:xfrm>
          <a:prstGeom prst="fram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Rámeček 11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fra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8092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14. </a:t>
            </a:r>
            <a:r>
              <a:rPr lang="cs-CZ" b="1" dirty="0" smtClean="0">
                <a:latin typeface="Arial" charset="0"/>
              </a:rPr>
              <a:t>Jaké květenství je typické pro </a:t>
            </a:r>
            <a:r>
              <a:rPr lang="cs-CZ" b="1" dirty="0" err="1" smtClean="0">
                <a:latin typeface="Arial" charset="0"/>
              </a:rPr>
              <a:t>miříkovité</a:t>
            </a:r>
            <a:r>
              <a:rPr lang="cs-CZ" b="1" dirty="0" smtClean="0">
                <a:latin typeface="Arial" charset="0"/>
              </a:rPr>
              <a:t> rostliny? </a:t>
            </a:r>
            <a:endParaRPr lang="cs-CZ" dirty="0"/>
          </a:p>
        </p:txBody>
      </p:sp>
      <p:sp>
        <p:nvSpPr>
          <p:cNvPr id="7" name="Vývojový diagram: postup 6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2411760" y="1916832"/>
            <a:ext cx="2952328" cy="1152128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HLÁVKA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4860032" y="3284984"/>
            <a:ext cx="3024336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ÚBOR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Vývojový diagram: postup 8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2411760" y="4653136"/>
            <a:ext cx="302433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OKOLÍK, SLOŽENÝ OKOLÍK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Rámeček 9">
            <a:hlinkClick r:id="" action="ppaction://noaction">
              <a:snd r:embed="rId5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fram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Rámeček 10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2915816" y="3573016"/>
            <a:ext cx="1152128" cy="792088"/>
          </a:xfrm>
          <a:prstGeom prst="fram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Rámeček 11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fra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8092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15. </a:t>
            </a:r>
            <a:r>
              <a:rPr lang="cs-CZ" b="1" dirty="0" smtClean="0">
                <a:latin typeface="Arial" charset="0"/>
              </a:rPr>
              <a:t>Jaký plod je typický pro </a:t>
            </a:r>
            <a:r>
              <a:rPr lang="cs-CZ" b="1" dirty="0" err="1" smtClean="0">
                <a:latin typeface="Arial" charset="0"/>
              </a:rPr>
              <a:t>miříkovité</a:t>
            </a:r>
            <a:r>
              <a:rPr lang="cs-CZ" b="1" dirty="0" smtClean="0">
                <a:latin typeface="Arial" charset="0"/>
              </a:rPr>
              <a:t> rostliny? </a:t>
            </a:r>
            <a:endParaRPr lang="cs-CZ" dirty="0"/>
          </a:p>
        </p:txBody>
      </p:sp>
      <p:sp>
        <p:nvSpPr>
          <p:cNvPr id="7" name="Vývojový diagram: postup 6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2411760" y="1916832"/>
            <a:ext cx="2952328" cy="1152128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OBILKA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4860032" y="3284984"/>
            <a:ext cx="3024336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DVOUNAŽKA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Vývojový diagram: postup 8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2411760" y="4653136"/>
            <a:ext cx="302433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LUSK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Rámeček 9">
            <a:hlinkClick r:id="" action="ppaction://noaction">
              <a:snd r:embed="rId5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fram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Rámeček 10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2915816" y="3573016"/>
            <a:ext cx="1152128" cy="792088"/>
          </a:xfrm>
          <a:prstGeom prst="fram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Rámeček 11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fra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8092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16. </a:t>
            </a:r>
            <a:r>
              <a:rPr lang="cs-CZ" b="1" dirty="0" smtClean="0">
                <a:latin typeface="Arial" charset="0"/>
              </a:rPr>
              <a:t>Mezi hospodářsky významné </a:t>
            </a:r>
            <a:r>
              <a:rPr lang="cs-CZ" b="1" dirty="0" err="1" smtClean="0">
                <a:latin typeface="Arial" charset="0"/>
              </a:rPr>
              <a:t>miříkovité</a:t>
            </a:r>
            <a:r>
              <a:rPr lang="cs-CZ" b="1" dirty="0" smtClean="0">
                <a:latin typeface="Arial" charset="0"/>
              </a:rPr>
              <a:t> rostliny patří: </a:t>
            </a:r>
            <a:endParaRPr lang="cs-CZ" dirty="0"/>
          </a:p>
        </p:txBody>
      </p:sp>
      <p:sp>
        <p:nvSpPr>
          <p:cNvPr id="7" name="Vývojový diagram: postup 6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2411760" y="1916832"/>
            <a:ext cx="2952328" cy="1152128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MRKEV, CELER, KMÍN, ANÝZ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4860032" y="3284984"/>
            <a:ext cx="3024336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PETRŽEL, SALÁT, KAPUSTA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Vývojový diagram: postup 8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2411760" y="4653136"/>
            <a:ext cx="302433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MRKEV, CELER, JAHODA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Rámeček 9">
            <a:hlinkClick r:id="" action="ppaction://noaction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fram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Rámeček 10">
            <a:hlinkClick r:id="" action="ppaction://noaction">
              <a:snd r:embed="rId5" name="explode.wav"/>
            </a:hlinkClick>
          </p:cNvPr>
          <p:cNvSpPr/>
          <p:nvPr/>
        </p:nvSpPr>
        <p:spPr>
          <a:xfrm>
            <a:off x="2915816" y="3573016"/>
            <a:ext cx="1152128" cy="792088"/>
          </a:xfrm>
          <a:prstGeom prst="fram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Rámeček 11">
            <a:hlinkClick r:id="" action="ppaction://noaction">
              <a:snd r:embed="rId5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fra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8092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17. </a:t>
            </a:r>
            <a:r>
              <a:rPr lang="cs-CZ" b="1" dirty="0" smtClean="0">
                <a:latin typeface="Arial" charset="0"/>
              </a:rPr>
              <a:t>Popiš květ hluchavky bílé.</a:t>
            </a:r>
            <a:endParaRPr lang="cs-CZ" dirty="0"/>
          </a:p>
        </p:txBody>
      </p:sp>
      <p:sp>
        <p:nvSpPr>
          <p:cNvPr id="7" name="Vývojový diagram: postup 6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2411760" y="1916832"/>
            <a:ext cx="2952328" cy="1152128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ROZLIŠENÝ, </a:t>
            </a:r>
            <a:r>
              <a:rPr lang="cs-CZ" dirty="0" smtClean="0">
                <a:solidFill>
                  <a:schemeClr val="tx1"/>
                </a:solidFill>
              </a:rPr>
              <a:t>OBOUPOHLAVNÝ, </a:t>
            </a:r>
            <a:r>
              <a:rPr lang="cs-CZ" dirty="0" smtClean="0">
                <a:solidFill>
                  <a:schemeClr val="tx1"/>
                </a:solidFill>
              </a:rPr>
              <a:t>TROJČETNÝ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4860032" y="3284984"/>
            <a:ext cx="3600400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NEROZLIŠENÝ, </a:t>
            </a:r>
            <a:r>
              <a:rPr lang="cs-CZ" dirty="0" smtClean="0">
                <a:solidFill>
                  <a:schemeClr val="bg1"/>
                </a:solidFill>
              </a:rPr>
              <a:t>OBOUPOHLAVNÝ, </a:t>
            </a:r>
            <a:r>
              <a:rPr lang="cs-CZ" dirty="0" smtClean="0">
                <a:solidFill>
                  <a:schemeClr val="bg1"/>
                </a:solidFill>
              </a:rPr>
              <a:t>PĚTIČETNÝ, KORUNNÍ LÍSTKY SROSTLÉ V DOLNÍ A HORNÍ PYSK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Vývojový diagram: postup 8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2411760" y="4653136"/>
            <a:ext cx="4248472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ROZLIŠENÝ, </a:t>
            </a:r>
            <a:r>
              <a:rPr lang="cs-CZ" dirty="0" smtClean="0">
                <a:solidFill>
                  <a:schemeClr val="tx1"/>
                </a:solidFill>
              </a:rPr>
              <a:t>OBOUPOHLAVNÝ, </a:t>
            </a:r>
            <a:r>
              <a:rPr lang="cs-CZ" dirty="0" smtClean="0">
                <a:solidFill>
                  <a:schemeClr val="tx1"/>
                </a:solidFill>
              </a:rPr>
              <a:t>PĚTIČETNÝ, KORUNNÍ LÍSTKY SROSTLÉ V DOLNÍ A HORNÍ PYSK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Rámeček 9">
            <a:hlinkClick r:id="" action="ppaction://noaction">
              <a:snd r:embed="rId5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fram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Rámeček 10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2915816" y="3573016"/>
            <a:ext cx="1152128" cy="792088"/>
          </a:xfrm>
          <a:prstGeom prst="fram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Rámeček 11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fra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8092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18. </a:t>
            </a:r>
            <a:r>
              <a:rPr lang="cs-CZ" b="1" dirty="0" smtClean="0">
                <a:latin typeface="Arial" charset="0"/>
              </a:rPr>
              <a:t>Jak se jmenuje květenství </a:t>
            </a:r>
            <a:r>
              <a:rPr lang="cs-CZ" b="1" dirty="0" err="1" smtClean="0">
                <a:latin typeface="Arial" charset="0"/>
              </a:rPr>
              <a:t>hvězdnicovitých</a:t>
            </a:r>
            <a:r>
              <a:rPr lang="cs-CZ" b="1" dirty="0" smtClean="0">
                <a:latin typeface="Arial" charset="0"/>
              </a:rPr>
              <a:t> rostlin.</a:t>
            </a:r>
            <a:endParaRPr lang="cs-CZ" dirty="0"/>
          </a:p>
        </p:txBody>
      </p:sp>
      <p:sp>
        <p:nvSpPr>
          <p:cNvPr id="7" name="Vývojový diagram: postup 6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2411760" y="1916832"/>
            <a:ext cx="2952328" cy="1152128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ÚBOR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4860032" y="3284984"/>
            <a:ext cx="3024336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HROZEN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Vývojový diagram: postup 8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2411760" y="4653136"/>
            <a:ext cx="302433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VIJAN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Rámeček 9">
            <a:hlinkClick r:id="" action="ppaction://noaction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fram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Rámeček 10">
            <a:hlinkClick r:id="" action="ppaction://noaction">
              <a:snd r:embed="rId5" name="explode.wav"/>
            </a:hlinkClick>
          </p:cNvPr>
          <p:cNvSpPr/>
          <p:nvPr/>
        </p:nvSpPr>
        <p:spPr>
          <a:xfrm>
            <a:off x="2915816" y="3573016"/>
            <a:ext cx="1152128" cy="792088"/>
          </a:xfrm>
          <a:prstGeom prst="fram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Rámeček 11">
            <a:hlinkClick r:id="" action="ppaction://noaction">
              <a:snd r:embed="rId5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fra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8092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19. </a:t>
            </a:r>
            <a:r>
              <a:rPr lang="cs-CZ" b="1" dirty="0" smtClean="0">
                <a:latin typeface="Arial" charset="0"/>
              </a:rPr>
              <a:t>Jaký plod  mají </a:t>
            </a:r>
            <a:r>
              <a:rPr lang="cs-CZ" b="1" dirty="0" err="1" smtClean="0">
                <a:latin typeface="Arial" charset="0"/>
              </a:rPr>
              <a:t>hvězdnicovité</a:t>
            </a:r>
            <a:r>
              <a:rPr lang="cs-CZ" b="1" dirty="0" smtClean="0">
                <a:latin typeface="Arial" charset="0"/>
              </a:rPr>
              <a:t> rostliny?</a:t>
            </a:r>
            <a:endParaRPr lang="cs-CZ" dirty="0"/>
          </a:p>
        </p:txBody>
      </p:sp>
      <p:sp>
        <p:nvSpPr>
          <p:cNvPr id="7" name="Vývojový diagram: postup 6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2411760" y="1916832"/>
            <a:ext cx="2952328" cy="1152128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PECKOVICI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4932040" y="3356992"/>
            <a:ext cx="3024336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NAŽKU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Vývojový diagram: postup 8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2411760" y="4653136"/>
            <a:ext cx="302433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TOBOLKU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Rámeček 9">
            <a:hlinkClick r:id="" action="ppaction://noaction">
              <a:snd r:embed="rId5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fram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Rámeček 10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2915816" y="3573016"/>
            <a:ext cx="1152128" cy="792088"/>
          </a:xfrm>
          <a:prstGeom prst="fram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Rámeček 11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fra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8092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20. </a:t>
            </a:r>
            <a:r>
              <a:rPr lang="cs-CZ" b="1" dirty="0" smtClean="0">
                <a:latin typeface="Arial" charset="0"/>
              </a:rPr>
              <a:t>Mezi jedovaté lilkovité rostliny patří: </a:t>
            </a:r>
            <a:endParaRPr lang="cs-CZ" dirty="0"/>
          </a:p>
        </p:txBody>
      </p:sp>
      <p:sp>
        <p:nvSpPr>
          <p:cNvPr id="7" name="Vývojový diagram: postup 6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2411760" y="1916832"/>
            <a:ext cx="2952328" cy="1152128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PRYSKYŘNÍK PRUDKÝ, SASANKA HAJNÍ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4860032" y="3284984"/>
            <a:ext cx="3456384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RULÍK ZLOMOCNÝ, DURMAN OBECNÝ, BLÍN ČERNÝ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Vývojový diagram: postup 8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2411760" y="4581128"/>
            <a:ext cx="302433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LILEK BRAMBOR</a:t>
            </a:r>
            <a:r>
              <a:rPr lang="cs-CZ" b="1" smtClean="0">
                <a:solidFill>
                  <a:schemeClr val="tx1"/>
                </a:solidFill>
              </a:rPr>
              <a:t>, RAJČE</a:t>
            </a:r>
          </a:p>
          <a:p>
            <a:pPr algn="ctr"/>
            <a:r>
              <a:rPr lang="cs-CZ" b="1" smtClean="0">
                <a:solidFill>
                  <a:schemeClr val="tx1"/>
                </a:solidFill>
              </a:rPr>
              <a:t>JEDLÉ</a:t>
            </a:r>
            <a:r>
              <a:rPr lang="cs-CZ" b="1" dirty="0" smtClean="0">
                <a:solidFill>
                  <a:schemeClr val="tx1"/>
                </a:solidFill>
              </a:rPr>
              <a:t>, KOPRETINA BÍLÁ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Rámeček 9">
            <a:hlinkClick r:id="" action="ppaction://noaction">
              <a:snd r:embed="rId5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fram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Rámeček 10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2915816" y="3573016"/>
            <a:ext cx="1152128" cy="792088"/>
          </a:xfrm>
          <a:prstGeom prst="fram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Rámeček 11">
            <a:hlinkClick r:id="" action="ppaction://noaction">
              <a:snd r:embed="rId3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fra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8092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21. </a:t>
            </a:r>
            <a:r>
              <a:rPr lang="cs-CZ" b="1" dirty="0" smtClean="0">
                <a:latin typeface="Arial" charset="0"/>
              </a:rPr>
              <a:t>Mezi hospodářsky významné lilkovité rostliny patří: 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2411760" y="1916832"/>
            <a:ext cx="2952328" cy="1152128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LILEK BRAMBOR, RAJČE JEDLÉ, DURMAN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4860032" y="3284984"/>
            <a:ext cx="3024336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Arial" charset="0"/>
              </a:rPr>
              <a:t>SLUNEČNICE ROČNÍ, RAJČE JEDLÉ, PAPRIKA SETÁ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Vývojový diagram: postup 8">
            <a:hlinkClick r:id="rId5" action="ppaction://hlinksldjump">
              <a:snd r:embed="rId6" name="applause.wav"/>
            </a:hlinkClick>
          </p:cNvPr>
          <p:cNvSpPr/>
          <p:nvPr/>
        </p:nvSpPr>
        <p:spPr>
          <a:xfrm>
            <a:off x="2411760" y="4653136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LILEK BRAMBOR, RAJČE JEDLÉ, PAPRIKA SETÁ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Rámeček 9">
            <a:hlinkClick r:id="" action="ppaction://noaction">
              <a:snd r:embed="rId6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fram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Rámeček 10">
            <a:hlinkClick r:id="" action="ppaction://noaction">
              <a:snd r:embed="rId4" name="explode.wav"/>
            </a:hlinkClick>
          </p:cNvPr>
          <p:cNvSpPr/>
          <p:nvPr/>
        </p:nvSpPr>
        <p:spPr>
          <a:xfrm>
            <a:off x="2915816" y="3573016"/>
            <a:ext cx="1152128" cy="792088"/>
          </a:xfrm>
          <a:prstGeom prst="fram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Rámeček 11">
            <a:hlinkClick r:id="" action="ppaction://noaction">
              <a:snd r:embed="rId4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fra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ZKUS TO ZNOVU.</a:t>
            </a:r>
            <a:endParaRPr lang="cs-CZ" dirty="0"/>
          </a:p>
        </p:txBody>
      </p:sp>
      <p:pic>
        <p:nvPicPr>
          <p:cNvPr id="1027" name="Picture 3" descr="C:\Documents and Settings\User\Local Settings\Temporary Internet Files\Content.IE5\RBOXAEU4\MC900430085[1].wmf">
            <a:hlinkClick r:id="" action="ppaction://hlinkshowjump?jump=lastslideviewed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990402"/>
            <a:ext cx="4320480" cy="379904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SKVĚLE, POKRAČUJ DÁL.</a:t>
            </a:r>
            <a:endParaRPr lang="cs-CZ" dirty="0"/>
          </a:p>
        </p:txBody>
      </p:sp>
      <p:pic>
        <p:nvPicPr>
          <p:cNvPr id="2050" name="Picture 2" descr="C:\Documents and Settings\User\Local Settings\Temporary Internet Files\Content.IE5\RBOXAEU4\MC900430075[1].wmf">
            <a:hlinkClick r:id="" action="ppaction://hlinkshowjump?jump=lastslideviewed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484784"/>
            <a:ext cx="3816423" cy="489957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Pokud není uvedeno jinak vlastní práce autora.</a:t>
            </a:r>
          </a:p>
          <a:p>
            <a:r>
              <a:rPr lang="cs-CZ" sz="1200" dirty="0" smtClean="0"/>
              <a:t>Obrázky použité v prezentaci jsou dostupné pod licencí Microsoft Office 2007 na Office.</a:t>
            </a:r>
            <a:r>
              <a:rPr lang="cs-CZ" sz="1200" dirty="0" err="1" smtClean="0"/>
              <a:t>com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678</Words>
  <Application>Microsoft Office PowerPoint</Application>
  <PresentationFormat>Předvádění na obrazovce (4:3)</PresentationFormat>
  <Paragraphs>185</Paragraphs>
  <Slides>26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OVĚŘOVÁNÍ ZNALOSTÍ Z ČELEDÍ ROSTLIN</vt:lpstr>
      <vt:lpstr>1. Jaký plod  mají většinou brukvovité rostliny?</vt:lpstr>
      <vt:lpstr>2. Mezi  hospodářsky významné brukvovité rostliny patří:</vt:lpstr>
      <vt:lpstr>3. Kdo žije s kořeny bobovitých rostlin v symbióze? </vt:lpstr>
      <vt:lpstr>4. Popiš květ bobovitých rostlin.</vt:lpstr>
      <vt:lpstr>5. Do čeledi pryskyřníkovité patří:</vt:lpstr>
      <vt:lpstr>6. Mezi hospodářsky významné druhy růžovitých patří:</vt:lpstr>
      <vt:lpstr>7. Jaký plod je jahoda?</vt:lpstr>
      <vt:lpstr>8. Popiš květ liliovitých rostlin. </vt:lpstr>
      <vt:lpstr>9. Mezi hospodářsky významné druhy liliovitých patří.</vt:lpstr>
      <vt:lpstr>10. Jaká květenství mají lipnicovité rostliny? </vt:lpstr>
      <vt:lpstr>11. Jaký plod mají lipnicovité rostliny?</vt:lpstr>
      <vt:lpstr>12. Mezi tzv. kulturní trávy patří: </vt:lpstr>
      <vt:lpstr>13. Kdo je hlavním opylovačem vstavačovitých rostlin?</vt:lpstr>
      <vt:lpstr>14. Jaké květenství je typické pro miříkovité rostliny? </vt:lpstr>
      <vt:lpstr>15. Jaký plod je typický pro miříkovité rostliny? </vt:lpstr>
      <vt:lpstr>16. Mezi hospodářsky významné miříkovité rostliny patří: </vt:lpstr>
      <vt:lpstr>17. Popiš květ hluchavky bílé.</vt:lpstr>
      <vt:lpstr>18. Jak se jmenuje květenství hvězdnicovitých rostlin.</vt:lpstr>
      <vt:lpstr>19. Jaký plod  mají hvězdnicovité rostliny?</vt:lpstr>
      <vt:lpstr>20. Mezi jedovaté lilkovité rostliny patří: </vt:lpstr>
      <vt:lpstr>21. Mezi hospodářsky významné lilkovité rostliny patří: </vt:lpstr>
      <vt:lpstr>  ZKUS TO ZNOVU.</vt:lpstr>
      <vt:lpstr>SKVĚLE, POKRAČUJ DÁL.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PC-PRIRODOPIS</cp:lastModifiedBy>
  <cp:revision>23</cp:revision>
  <dcterms:modified xsi:type="dcterms:W3CDTF">2012-06-07T11:00:46Z</dcterms:modified>
</cp:coreProperties>
</file>