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handoutMasterIdLst>
    <p:handoutMasterId r:id="rId15"/>
  </p:handoutMasterIdLst>
  <p:sldIdLst>
    <p:sldId id="273" r:id="rId2"/>
    <p:sldId id="256" r:id="rId3"/>
    <p:sldId id="257" r:id="rId4"/>
    <p:sldId id="259" r:id="rId5"/>
    <p:sldId id="260" r:id="rId6"/>
    <p:sldId id="261" r:id="rId7"/>
    <p:sldId id="270" r:id="rId8"/>
    <p:sldId id="269" r:id="rId9"/>
    <p:sldId id="263" r:id="rId10"/>
    <p:sldId id="266" r:id="rId11"/>
    <p:sldId id="272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632" autoAdjust="0"/>
    <p:restoredTop sz="94660"/>
  </p:normalViewPr>
  <p:slideViewPr>
    <p:cSldViewPr>
      <p:cViewPr>
        <p:scale>
          <a:sx n="86" d="100"/>
          <a:sy n="86" d="100"/>
        </p:scale>
        <p:origin x="-1092" y="4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904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4FF6E4-8C61-4F51-9A90-0541CCD50D35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D15CF5-BFA5-4585-BC1D-253DBBF3F4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59676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9FDC6E-7E46-4190-80D0-ADED465EEA36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06FD79-25A8-43E4-8F80-7A4EF5194C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1156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9D010-C1BE-4FA4-8CFF-ECEC3789B20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4AF52-4F91-4815-9B1F-51E7A9273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9D010-C1BE-4FA4-8CFF-ECEC3789B20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4AF52-4F91-4815-9B1F-51E7A9273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9D010-C1BE-4FA4-8CFF-ECEC3789B20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4AF52-4F91-4815-9B1F-51E7A9273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9D010-C1BE-4FA4-8CFF-ECEC3789B20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4AF52-4F91-4815-9B1F-51E7A9273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9D010-C1BE-4FA4-8CFF-ECEC3789B20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4AF52-4F91-4815-9B1F-51E7A9273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9D010-C1BE-4FA4-8CFF-ECEC3789B20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4AF52-4F91-4815-9B1F-51E7A9273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9D010-C1BE-4FA4-8CFF-ECEC3789B20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4AF52-4F91-4815-9B1F-51E7A9273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9D010-C1BE-4FA4-8CFF-ECEC3789B20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4AF52-4F91-4815-9B1F-51E7A9273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9D010-C1BE-4FA4-8CFF-ECEC3789B20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034AF52-4F91-4815-9B1F-51E7A92735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9D010-C1BE-4FA4-8CFF-ECEC3789B20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4AF52-4F91-4815-9B1F-51E7A9273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9D010-C1BE-4FA4-8CFF-ECEC3789B20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4AF52-4F91-4815-9B1F-51E7A92735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FC9D010-C1BE-4FA4-8CFF-ECEC3789B20E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034AF52-4F91-4815-9B1F-51E7A92735A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6119765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Langerová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13.1.2012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VY_32_INOVACE_09_ČESKÝ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TVAROSLOVÍ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přídavná jména-cvičení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8.-9.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PŘÍDAVNÁ JMÉNA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alibri" pitchFamily="34" charset="0"/>
                <a:cs typeface="Calibri" pitchFamily="34" charset="0"/>
              </a:rPr>
              <a:t>CVIČENÍ</a:t>
            </a:r>
            <a:endParaRPr lang="cs-CZ" sz="6000" dirty="0">
              <a:solidFill>
                <a:schemeClr val="accent3">
                  <a:lumMod val="40000"/>
                  <a:lumOff val="6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8326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i="1" dirty="0" smtClean="0">
                <a:solidFill>
                  <a:srgbClr val="FF0000"/>
                </a:solidFill>
              </a:rPr>
              <a:t>    Z podstatných jmen v závorce utvoř přídavné jméno v náležitém tvaru.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piš (psaní) _______  písmem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v (mléko) _______  výrobcích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pro (led)  ________  medvěda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z (prach) ________  husího peří</a:t>
            </a:r>
          </a:p>
          <a:p>
            <a:pPr>
              <a:buFont typeface="Wingdings" pitchFamily="2" charset="2"/>
              <a:buChar char="§"/>
            </a:pPr>
            <a:r>
              <a:rPr lang="cs-CZ" sz="3200" smtClean="0"/>
              <a:t>(cukrář)   </a:t>
            </a:r>
            <a:r>
              <a:rPr lang="cs-CZ" sz="3200" dirty="0" smtClean="0"/>
              <a:t>________  dorty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bez (sob)  ________ spřežení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na (léto)   ________ táboře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pro (věda) _______   pracovníka</a:t>
            </a:r>
          </a:p>
          <a:p>
            <a:pPr>
              <a:buFont typeface="Wingdings" pitchFamily="2" charset="2"/>
              <a:buChar char="§"/>
            </a:pPr>
            <a:endParaRPr lang="cs-CZ" sz="3200" dirty="0" smtClean="0"/>
          </a:p>
          <a:p>
            <a:pPr>
              <a:buFont typeface="Wingdings" pitchFamily="2" charset="2"/>
              <a:buChar char="§"/>
            </a:pPr>
            <a:endParaRPr lang="cs-CZ" sz="3200" dirty="0" smtClean="0"/>
          </a:p>
          <a:p>
            <a:pPr>
              <a:buFont typeface="Wingdings" pitchFamily="2" charset="2"/>
              <a:buChar char="§"/>
            </a:pPr>
            <a:endParaRPr lang="cs-CZ" sz="3200" dirty="0" smtClean="0"/>
          </a:p>
          <a:p>
            <a:pPr>
              <a:buFont typeface="Wingdings" pitchFamily="2" charset="2"/>
              <a:buChar char="§"/>
            </a:pPr>
            <a:endParaRPr lang="cs-CZ" sz="3200" dirty="0" smtClean="0"/>
          </a:p>
          <a:p>
            <a:pPr>
              <a:buNone/>
            </a:pPr>
            <a:endParaRPr lang="cs-CZ" sz="3200" i="1" dirty="0" smtClean="0">
              <a:solidFill>
                <a:srgbClr val="FF0000"/>
              </a:solidFill>
            </a:endParaRPr>
          </a:p>
          <a:p>
            <a:pPr algn="just">
              <a:buNone/>
            </a:pP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8788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i="1" smtClean="0">
                <a:solidFill>
                  <a:srgbClr val="FF0000"/>
                </a:solidFill>
              </a:rPr>
              <a:t> Řešení.</a:t>
            </a:r>
            <a:endParaRPr lang="cs-CZ" sz="3200" i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piš (psaní) </a:t>
            </a:r>
            <a:r>
              <a:rPr lang="cs-CZ" sz="3200" b="1" i="1" dirty="0" smtClean="0">
                <a:solidFill>
                  <a:srgbClr val="FF0000"/>
                </a:solidFill>
              </a:rPr>
              <a:t>psacím</a:t>
            </a:r>
            <a:r>
              <a:rPr lang="cs-CZ" sz="3200" dirty="0" smtClean="0"/>
              <a:t>  písmem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v (mléko) </a:t>
            </a:r>
            <a:r>
              <a:rPr lang="cs-CZ" sz="3200" b="1" i="1" dirty="0" smtClean="0">
                <a:solidFill>
                  <a:srgbClr val="FF0000"/>
                </a:solidFill>
              </a:rPr>
              <a:t>mléčných</a:t>
            </a:r>
            <a:r>
              <a:rPr lang="cs-CZ" sz="3200" i="1" dirty="0" smtClean="0"/>
              <a:t> </a:t>
            </a:r>
            <a:r>
              <a:rPr lang="cs-CZ" sz="3200" dirty="0" smtClean="0"/>
              <a:t> výrobcích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pro (led)  </a:t>
            </a:r>
            <a:r>
              <a:rPr lang="cs-CZ" sz="3200" b="1" i="1" dirty="0" smtClean="0">
                <a:solidFill>
                  <a:srgbClr val="FF0000"/>
                </a:solidFill>
              </a:rPr>
              <a:t>ledního</a:t>
            </a:r>
            <a:r>
              <a:rPr lang="cs-CZ" sz="3200" dirty="0" smtClean="0"/>
              <a:t>  medvěda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z (prach) </a:t>
            </a:r>
            <a:r>
              <a:rPr lang="cs-CZ" sz="3200" b="1" i="1" dirty="0" smtClean="0">
                <a:solidFill>
                  <a:srgbClr val="FF0000"/>
                </a:solidFill>
              </a:rPr>
              <a:t>prachového</a:t>
            </a:r>
            <a:r>
              <a:rPr lang="cs-CZ" sz="3200" i="1" dirty="0" smtClean="0"/>
              <a:t> </a:t>
            </a:r>
            <a:r>
              <a:rPr lang="cs-CZ" sz="3200" dirty="0" smtClean="0"/>
              <a:t> husího peří</a:t>
            </a:r>
          </a:p>
          <a:p>
            <a:pPr>
              <a:buFont typeface="Wingdings" pitchFamily="2" charset="2"/>
              <a:buChar char="§"/>
            </a:pPr>
            <a:r>
              <a:rPr lang="cs-CZ" sz="3200" smtClean="0"/>
              <a:t>(cukrář)   </a:t>
            </a:r>
            <a:r>
              <a:rPr lang="cs-CZ" sz="3200" b="1" i="1" smtClean="0">
                <a:solidFill>
                  <a:srgbClr val="FF0000"/>
                </a:solidFill>
              </a:rPr>
              <a:t>cukrářovy</a:t>
            </a:r>
            <a:r>
              <a:rPr lang="cs-CZ" sz="3200" i="1" smtClean="0"/>
              <a:t>  </a:t>
            </a:r>
            <a:r>
              <a:rPr lang="cs-CZ" sz="3200" dirty="0" smtClean="0"/>
              <a:t>dorty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bez (sob)  </a:t>
            </a:r>
            <a:r>
              <a:rPr lang="cs-CZ" sz="3200" b="1" i="1" dirty="0" smtClean="0">
                <a:solidFill>
                  <a:srgbClr val="FF0000"/>
                </a:solidFill>
              </a:rPr>
              <a:t>sobího</a:t>
            </a:r>
            <a:r>
              <a:rPr lang="cs-CZ" sz="3200" dirty="0" smtClean="0"/>
              <a:t> spřežení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na (léto)   </a:t>
            </a:r>
            <a:r>
              <a:rPr lang="cs-CZ" sz="3200" b="1" i="1" dirty="0" smtClean="0">
                <a:solidFill>
                  <a:srgbClr val="FF0000"/>
                </a:solidFill>
              </a:rPr>
              <a:t>letním</a:t>
            </a:r>
            <a:r>
              <a:rPr lang="cs-CZ" sz="3200" dirty="0" smtClean="0"/>
              <a:t> táboře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/>
              <a:t>pro (věda) </a:t>
            </a:r>
            <a:r>
              <a:rPr lang="cs-CZ" sz="3200" b="1" i="1" dirty="0" smtClean="0">
                <a:solidFill>
                  <a:srgbClr val="FF0000"/>
                </a:solidFill>
              </a:rPr>
              <a:t>vědeckého</a:t>
            </a:r>
            <a:r>
              <a:rPr lang="cs-CZ" sz="3200" dirty="0" smtClean="0"/>
              <a:t>   pracovníka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878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i="1" dirty="0" smtClean="0">
                <a:solidFill>
                  <a:srgbClr val="FF0000"/>
                </a:solidFill>
              </a:rPr>
              <a:t>Doplň y,ý,i,</a:t>
            </a:r>
            <a:r>
              <a:rPr lang="cs-CZ" sz="3200" i="1" dirty="0" err="1" smtClean="0">
                <a:solidFill>
                  <a:srgbClr val="FF0000"/>
                </a:solidFill>
              </a:rPr>
              <a:t>í</a:t>
            </a:r>
            <a:r>
              <a:rPr lang="cs-CZ" sz="3200" i="1" dirty="0" smtClean="0">
                <a:solidFill>
                  <a:srgbClr val="FF0000"/>
                </a:solidFill>
              </a:rPr>
              <a:t>.</a:t>
            </a:r>
          </a:p>
          <a:p>
            <a:pPr>
              <a:buNone/>
            </a:pPr>
            <a:r>
              <a:rPr lang="cs-CZ" sz="3200" dirty="0" smtClean="0"/>
              <a:t>losos_ maso, do vos_ho hnízda, </a:t>
            </a:r>
            <a:r>
              <a:rPr lang="cs-CZ" sz="3200" dirty="0" err="1" smtClean="0"/>
              <a:t>sousedov</a:t>
            </a:r>
            <a:r>
              <a:rPr lang="cs-CZ" sz="3200" dirty="0" smtClean="0"/>
              <a:t>_</a:t>
            </a:r>
          </a:p>
          <a:p>
            <a:pPr>
              <a:buNone/>
            </a:pPr>
            <a:r>
              <a:rPr lang="cs-CZ" sz="3200" dirty="0" smtClean="0"/>
              <a:t>koně, pomal_ hlemýžď, </a:t>
            </a:r>
            <a:r>
              <a:rPr lang="cs-CZ" sz="3200" dirty="0" err="1" smtClean="0"/>
              <a:t>domýšliv</a:t>
            </a:r>
            <a:r>
              <a:rPr lang="cs-CZ" sz="3200" dirty="0" smtClean="0"/>
              <a:t>_ lidé, sov_</a:t>
            </a:r>
          </a:p>
          <a:p>
            <a:pPr>
              <a:buNone/>
            </a:pPr>
            <a:r>
              <a:rPr lang="cs-CZ" sz="3200" dirty="0" smtClean="0"/>
              <a:t>mládě, s </a:t>
            </a:r>
            <a:r>
              <a:rPr lang="cs-CZ" sz="3200" dirty="0" err="1" smtClean="0"/>
              <a:t>dědečkov</a:t>
            </a:r>
            <a:r>
              <a:rPr lang="cs-CZ" sz="3200" dirty="0" smtClean="0"/>
              <a:t>_m deštníkem, </a:t>
            </a:r>
            <a:r>
              <a:rPr lang="cs-CZ" sz="3200" dirty="0" err="1" smtClean="0"/>
              <a:t>Jiráskov</a:t>
            </a:r>
            <a:r>
              <a:rPr lang="cs-CZ" sz="3200" dirty="0" smtClean="0"/>
              <a:t>_</a:t>
            </a:r>
          </a:p>
          <a:p>
            <a:pPr>
              <a:buNone/>
            </a:pPr>
            <a:r>
              <a:rPr lang="cs-CZ" sz="3200" dirty="0" smtClean="0"/>
              <a:t>knihy, rozkvetl_ </a:t>
            </a:r>
            <a:r>
              <a:rPr lang="cs-CZ" sz="3200" dirty="0" err="1" smtClean="0"/>
              <a:t>lipov</a:t>
            </a:r>
            <a:r>
              <a:rPr lang="cs-CZ" sz="3200" dirty="0" smtClean="0"/>
              <a:t>_ květ, </a:t>
            </a:r>
            <a:r>
              <a:rPr lang="cs-CZ" sz="3200" dirty="0" err="1" smtClean="0"/>
              <a:t>devítihlav</a:t>
            </a:r>
            <a:r>
              <a:rPr lang="cs-CZ" sz="3200" dirty="0" smtClean="0"/>
              <a:t>_</a:t>
            </a:r>
          </a:p>
          <a:p>
            <a:pPr>
              <a:buNone/>
            </a:pPr>
            <a:r>
              <a:rPr lang="cs-CZ" sz="3200" dirty="0" smtClean="0"/>
              <a:t>drak, krokodýl</a:t>
            </a:r>
            <a:r>
              <a:rPr lang="cs-CZ" sz="3200" smtClean="0"/>
              <a:t>_ slzy, s vesel_m_ </a:t>
            </a:r>
            <a:r>
              <a:rPr lang="cs-CZ" sz="3200" dirty="0" smtClean="0"/>
              <a:t>dětmi, mil_</a:t>
            </a:r>
          </a:p>
          <a:p>
            <a:pPr>
              <a:buNone/>
            </a:pPr>
            <a:r>
              <a:rPr lang="cs-CZ" sz="3200" dirty="0" smtClean="0"/>
              <a:t>úsměv, v nov_ch botách, </a:t>
            </a:r>
            <a:r>
              <a:rPr lang="cs-CZ" sz="3200" dirty="0" err="1" smtClean="0"/>
              <a:t>bíl</a:t>
            </a:r>
            <a:r>
              <a:rPr lang="cs-CZ" sz="3200" dirty="0" smtClean="0"/>
              <a:t>_m hus_m peřím,</a:t>
            </a:r>
          </a:p>
          <a:p>
            <a:pPr>
              <a:buNone/>
            </a:pPr>
            <a:r>
              <a:rPr lang="cs-CZ" sz="3200" dirty="0" err="1" smtClean="0"/>
              <a:t>Lubošov</a:t>
            </a:r>
            <a:r>
              <a:rPr lang="cs-CZ" sz="3200" dirty="0" smtClean="0"/>
              <a:t>_ kamarádi, ryb_ kosti, vyhýbej se</a:t>
            </a:r>
          </a:p>
          <a:p>
            <a:pPr>
              <a:buNone/>
            </a:pPr>
            <a:r>
              <a:rPr lang="cs-CZ" sz="3200" dirty="0" err="1" smtClean="0"/>
              <a:t>ciz</a:t>
            </a:r>
            <a:r>
              <a:rPr lang="cs-CZ" sz="3200" dirty="0" smtClean="0"/>
              <a:t>_m </a:t>
            </a:r>
            <a:r>
              <a:rPr lang="cs-CZ" sz="3200" dirty="0" err="1" smtClean="0"/>
              <a:t>drz</a:t>
            </a:r>
            <a:r>
              <a:rPr lang="cs-CZ" sz="3200" dirty="0" smtClean="0"/>
              <a:t>_m lidem, do </a:t>
            </a:r>
            <a:r>
              <a:rPr lang="cs-CZ" sz="3200" dirty="0" err="1" smtClean="0"/>
              <a:t>Bezručov</a:t>
            </a:r>
            <a:r>
              <a:rPr lang="cs-CZ" sz="3200" dirty="0" smtClean="0"/>
              <a:t>_ ulice  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5598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i="1" smtClean="0">
                <a:solidFill>
                  <a:srgbClr val="FF0000"/>
                </a:solidFill>
              </a:rPr>
              <a:t>Řešení.</a:t>
            </a:r>
            <a:endParaRPr lang="cs-CZ" sz="3200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200" dirty="0" smtClean="0"/>
              <a:t>losos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 maso, do vos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ho hnízda, sousedov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</a:p>
          <a:p>
            <a:pPr>
              <a:buNone/>
            </a:pPr>
            <a:r>
              <a:rPr lang="cs-CZ" sz="3200" dirty="0" smtClean="0"/>
              <a:t>koně, pomal</a:t>
            </a:r>
            <a:r>
              <a:rPr lang="cs-CZ" sz="3200" b="1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 hlemýžď, domýšliv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 lidé, sov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</a:p>
          <a:p>
            <a:pPr>
              <a:buNone/>
            </a:pPr>
            <a:r>
              <a:rPr lang="cs-CZ" sz="3200" dirty="0" smtClean="0"/>
              <a:t>mládě, s dědečkov</a:t>
            </a:r>
            <a:r>
              <a:rPr lang="cs-CZ" sz="3200" b="1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m deštníkem, Jiráskov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knihy, rozkvetl</a:t>
            </a:r>
            <a:r>
              <a:rPr lang="cs-CZ" sz="3200" b="1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 lipov</a:t>
            </a:r>
            <a:r>
              <a:rPr lang="cs-CZ" sz="3200" b="1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 květ, devítihlav</a:t>
            </a:r>
            <a:r>
              <a:rPr lang="cs-CZ" sz="3200" b="1" dirty="0" smtClean="0">
                <a:solidFill>
                  <a:srgbClr val="FF0000"/>
                </a:solidFill>
              </a:rPr>
              <a:t>ý</a:t>
            </a: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drak, krokodýl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 slzy, s vesel</a:t>
            </a:r>
            <a:r>
              <a:rPr lang="cs-CZ" sz="3200" b="1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m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 dětmi, mil</a:t>
            </a:r>
            <a:r>
              <a:rPr lang="cs-CZ" sz="3200" b="1" dirty="0" smtClean="0">
                <a:solidFill>
                  <a:srgbClr val="FF0000"/>
                </a:solidFill>
              </a:rPr>
              <a:t>ý</a:t>
            </a:r>
          </a:p>
          <a:p>
            <a:pPr>
              <a:buNone/>
            </a:pPr>
            <a:r>
              <a:rPr lang="cs-CZ" sz="3200" dirty="0" smtClean="0"/>
              <a:t>úsměv, v nov</a:t>
            </a:r>
            <a:r>
              <a:rPr lang="cs-CZ" sz="3200" b="1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ch botách, bíl</a:t>
            </a:r>
            <a:r>
              <a:rPr lang="cs-CZ" sz="3200" b="1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m hus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m peřím,</a:t>
            </a:r>
          </a:p>
          <a:p>
            <a:pPr>
              <a:buNone/>
            </a:pPr>
            <a:r>
              <a:rPr lang="cs-CZ" sz="3200" dirty="0" smtClean="0"/>
              <a:t>Lubošov</a:t>
            </a:r>
            <a:r>
              <a:rPr lang="cs-CZ" sz="3200" b="1" dirty="0" smtClean="0">
                <a:solidFill>
                  <a:srgbClr val="FF0000"/>
                </a:solidFill>
              </a:rPr>
              <a:t>i </a:t>
            </a:r>
            <a:r>
              <a:rPr lang="cs-CZ" sz="3200" dirty="0" smtClean="0"/>
              <a:t>kamarádi, ryb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 kosti, vyhýbej se</a:t>
            </a:r>
          </a:p>
          <a:p>
            <a:pPr>
              <a:buNone/>
            </a:pPr>
            <a:r>
              <a:rPr lang="cs-CZ" sz="3200" dirty="0" smtClean="0"/>
              <a:t>ciz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m drz</a:t>
            </a:r>
            <a:r>
              <a:rPr lang="cs-CZ" sz="3200" b="1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m lidem, do </a:t>
            </a:r>
            <a:r>
              <a:rPr lang="cs-CZ" sz="3200" dirty="0" err="1" smtClean="0"/>
              <a:t>Bezručov</a:t>
            </a:r>
            <a:r>
              <a:rPr lang="cs-CZ" sz="3200" b="1" dirty="0" err="1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 ulice   </a:t>
            </a:r>
          </a:p>
          <a:p>
            <a:pPr>
              <a:buNone/>
            </a:pP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92696"/>
            <a:ext cx="7787208" cy="504056"/>
          </a:xfrm>
        </p:spPr>
        <p:txBody>
          <a:bodyPr>
            <a:noAutofit/>
          </a:bodyPr>
          <a:lstStyle/>
          <a:p>
            <a:r>
              <a:rPr lang="cs-CZ" sz="2000" i="1" smtClean="0">
                <a:solidFill>
                  <a:srgbClr val="FF0000"/>
                </a:solidFill>
              </a:rPr>
              <a:t>Spoj a vytvoř vhodná slovní spojení. Doplň koncovky přídavných jmen.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340768"/>
            <a:ext cx="4040188" cy="5328592"/>
          </a:xfrm>
        </p:spPr>
        <p:txBody>
          <a:bodyPr>
            <a:noAutofit/>
          </a:bodyPr>
          <a:lstStyle/>
          <a:p>
            <a:r>
              <a:rPr lang="cs-CZ" sz="3200" dirty="0" smtClean="0"/>
              <a:t>pod </a:t>
            </a:r>
            <a:r>
              <a:rPr lang="cs-CZ" sz="3200" dirty="0" err="1" smtClean="0"/>
              <a:t>šípkov</a:t>
            </a:r>
            <a:r>
              <a:rPr lang="cs-CZ" sz="3200" dirty="0" smtClean="0"/>
              <a:t>_m</a:t>
            </a:r>
            <a:r>
              <a:rPr lang="cs-CZ" sz="3200" b="1" dirty="0" smtClean="0"/>
              <a:t>_</a:t>
            </a:r>
          </a:p>
          <a:p>
            <a:r>
              <a:rPr lang="cs-CZ" sz="3200" dirty="0" smtClean="0"/>
              <a:t>před </a:t>
            </a:r>
            <a:r>
              <a:rPr lang="cs-CZ" sz="3200" dirty="0" err="1" smtClean="0"/>
              <a:t>hladov</a:t>
            </a:r>
            <a:r>
              <a:rPr lang="cs-CZ" sz="3200" dirty="0" smtClean="0"/>
              <a:t>_m_</a:t>
            </a:r>
          </a:p>
          <a:p>
            <a:r>
              <a:rPr lang="cs-CZ" sz="3200" dirty="0" smtClean="0"/>
              <a:t>ryb_ </a:t>
            </a:r>
          </a:p>
          <a:p>
            <a:r>
              <a:rPr lang="cs-CZ" sz="3200" dirty="0" smtClean="0"/>
              <a:t>včel_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                                  </a:t>
            </a:r>
          </a:p>
          <a:p>
            <a:r>
              <a:rPr lang="cs-CZ" sz="3200" dirty="0" err="1" smtClean="0"/>
              <a:t>mraziv</a:t>
            </a:r>
            <a:r>
              <a:rPr lang="cs-CZ" sz="3200" dirty="0" smtClean="0"/>
              <a:t>_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                             </a:t>
            </a:r>
          </a:p>
          <a:p>
            <a:r>
              <a:rPr lang="cs-CZ" sz="3200" dirty="0" smtClean="0"/>
              <a:t>žab_                                    </a:t>
            </a:r>
          </a:p>
          <a:p>
            <a:r>
              <a:rPr lang="cs-CZ" sz="3200" dirty="0" smtClean="0"/>
              <a:t>znám_                                 </a:t>
            </a:r>
          </a:p>
          <a:p>
            <a:r>
              <a:rPr lang="cs-CZ" sz="3200" dirty="0" err="1" smtClean="0"/>
              <a:t>Nerudov</a:t>
            </a:r>
            <a:r>
              <a:rPr lang="cs-CZ" sz="3200" dirty="0" smtClean="0"/>
              <a:t>_</a:t>
            </a:r>
          </a:p>
          <a:p>
            <a:r>
              <a:rPr lang="cs-CZ" sz="3200" dirty="0" smtClean="0"/>
              <a:t>pro </a:t>
            </a:r>
            <a:r>
              <a:rPr lang="cs-CZ" sz="3200" dirty="0" err="1" smtClean="0"/>
              <a:t>lékařov</a:t>
            </a:r>
            <a:r>
              <a:rPr lang="cs-CZ" sz="3200" dirty="0" smtClean="0"/>
              <a:t>_</a:t>
            </a:r>
          </a:p>
          <a:p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340768"/>
            <a:ext cx="4041775" cy="5256584"/>
          </a:xfrm>
        </p:spPr>
        <p:txBody>
          <a:bodyPr>
            <a:noAutofit/>
          </a:bodyPr>
          <a:lstStyle/>
          <a:p>
            <a:pPr algn="just"/>
            <a:r>
              <a:rPr lang="cs-CZ" sz="3200" dirty="0" smtClean="0"/>
              <a:t>vlky</a:t>
            </a:r>
          </a:p>
          <a:p>
            <a:pPr algn="just"/>
            <a:r>
              <a:rPr lang="cs-CZ" sz="3200" dirty="0" smtClean="0"/>
              <a:t>šupina</a:t>
            </a:r>
          </a:p>
          <a:p>
            <a:pPr algn="just"/>
            <a:r>
              <a:rPr lang="cs-CZ" sz="3200" dirty="0" smtClean="0"/>
              <a:t>keři</a:t>
            </a:r>
          </a:p>
          <a:p>
            <a:pPr algn="just"/>
            <a:r>
              <a:rPr lang="cs-CZ" sz="3200" dirty="0" smtClean="0"/>
              <a:t>skřehotání</a:t>
            </a:r>
          </a:p>
          <a:p>
            <a:pPr algn="just"/>
            <a:r>
              <a:rPr lang="cs-CZ" sz="3200" dirty="0" smtClean="0"/>
              <a:t>med</a:t>
            </a:r>
          </a:p>
          <a:p>
            <a:pPr algn="just"/>
            <a:r>
              <a:rPr lang="cs-CZ" sz="3200" dirty="0" smtClean="0"/>
              <a:t>den</a:t>
            </a:r>
          </a:p>
          <a:p>
            <a:pPr algn="just"/>
            <a:r>
              <a:rPr lang="cs-CZ" sz="3200" dirty="0" smtClean="0"/>
              <a:t>předpisy</a:t>
            </a:r>
          </a:p>
          <a:p>
            <a:pPr algn="just"/>
            <a:r>
              <a:rPr lang="cs-CZ" sz="3200" dirty="0" smtClean="0"/>
              <a:t>skladatelé</a:t>
            </a:r>
          </a:p>
          <a:p>
            <a:pPr algn="just"/>
            <a:r>
              <a:rPr lang="cs-CZ" sz="3200" dirty="0" smtClean="0"/>
              <a:t>básně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92696"/>
            <a:ext cx="7787208" cy="504056"/>
          </a:xfrm>
        </p:spPr>
        <p:txBody>
          <a:bodyPr>
            <a:noAutofit/>
          </a:bodyPr>
          <a:lstStyle/>
          <a:p>
            <a:r>
              <a:rPr lang="cs-CZ" sz="3200" i="1" smtClean="0">
                <a:solidFill>
                  <a:srgbClr val="FF0000"/>
                </a:solidFill>
              </a:rPr>
              <a:t>Řešení.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340768"/>
            <a:ext cx="4040188" cy="5328592"/>
          </a:xfrm>
        </p:spPr>
        <p:txBody>
          <a:bodyPr>
            <a:noAutofit/>
          </a:bodyPr>
          <a:lstStyle/>
          <a:p>
            <a:r>
              <a:rPr lang="cs-CZ" sz="3200" dirty="0" smtClean="0"/>
              <a:t>pod šípkov</a:t>
            </a:r>
            <a:r>
              <a:rPr lang="cs-CZ" sz="3200" b="1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m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</a:p>
          <a:p>
            <a:r>
              <a:rPr lang="cs-CZ" sz="3200" dirty="0" smtClean="0"/>
              <a:t>před hladov</a:t>
            </a:r>
            <a:r>
              <a:rPr lang="cs-CZ" sz="3200" b="1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m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</a:p>
          <a:p>
            <a:r>
              <a:rPr lang="cs-CZ" sz="3200" dirty="0" smtClean="0"/>
              <a:t>ryb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dirty="0" smtClean="0"/>
          </a:p>
          <a:p>
            <a:r>
              <a:rPr lang="cs-CZ" sz="3200" dirty="0" smtClean="0"/>
              <a:t>včel</a:t>
            </a:r>
            <a:r>
              <a:rPr lang="cs-CZ" sz="3200" b="1" dirty="0" smtClean="0">
                <a:solidFill>
                  <a:srgbClr val="FF0000"/>
                </a:solidFill>
              </a:rPr>
              <a:t>í </a:t>
            </a:r>
            <a:r>
              <a:rPr lang="cs-CZ" sz="3200" dirty="0" smtClean="0"/>
              <a:t>                                  </a:t>
            </a:r>
          </a:p>
          <a:p>
            <a:r>
              <a:rPr lang="cs-CZ" sz="3200" dirty="0" smtClean="0"/>
              <a:t>mraziv</a:t>
            </a:r>
            <a:r>
              <a:rPr lang="cs-CZ" sz="3200" b="1" dirty="0" smtClean="0">
                <a:solidFill>
                  <a:srgbClr val="FF0000"/>
                </a:solidFill>
              </a:rPr>
              <a:t>ý </a:t>
            </a:r>
            <a:r>
              <a:rPr lang="cs-CZ" sz="3200" dirty="0" smtClean="0"/>
              <a:t>                             </a:t>
            </a:r>
          </a:p>
          <a:p>
            <a:r>
              <a:rPr lang="cs-CZ" sz="3200" dirty="0" smtClean="0"/>
              <a:t>žab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                                    </a:t>
            </a:r>
          </a:p>
          <a:p>
            <a:r>
              <a:rPr lang="cs-CZ" sz="3200" dirty="0" smtClean="0"/>
              <a:t>znám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                                 </a:t>
            </a:r>
          </a:p>
          <a:p>
            <a:r>
              <a:rPr lang="cs-CZ" sz="3200" dirty="0" smtClean="0"/>
              <a:t>Nerudov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endParaRPr lang="cs-CZ" sz="3200" dirty="0" smtClean="0"/>
          </a:p>
          <a:p>
            <a:r>
              <a:rPr lang="cs-CZ" sz="3200" dirty="0" smtClean="0"/>
              <a:t>pro lékařov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endParaRPr lang="cs-CZ" sz="3200" dirty="0" smtClean="0"/>
          </a:p>
          <a:p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340768"/>
            <a:ext cx="4041775" cy="5256584"/>
          </a:xfrm>
        </p:spPr>
        <p:txBody>
          <a:bodyPr>
            <a:noAutofit/>
          </a:bodyPr>
          <a:lstStyle/>
          <a:p>
            <a:pPr algn="just"/>
            <a:r>
              <a:rPr lang="cs-CZ" sz="3200" dirty="0" smtClean="0"/>
              <a:t>vlky</a:t>
            </a:r>
          </a:p>
          <a:p>
            <a:pPr algn="just"/>
            <a:r>
              <a:rPr lang="cs-CZ" sz="3200" dirty="0" smtClean="0"/>
              <a:t>šupina</a:t>
            </a:r>
          </a:p>
          <a:p>
            <a:pPr algn="just"/>
            <a:r>
              <a:rPr lang="cs-CZ" sz="3200" dirty="0" smtClean="0"/>
              <a:t>keři</a:t>
            </a:r>
          </a:p>
          <a:p>
            <a:pPr algn="just"/>
            <a:r>
              <a:rPr lang="cs-CZ" sz="3200" dirty="0" smtClean="0"/>
              <a:t>skřehotání</a:t>
            </a:r>
          </a:p>
          <a:p>
            <a:pPr algn="just"/>
            <a:r>
              <a:rPr lang="cs-CZ" sz="3200" dirty="0" smtClean="0"/>
              <a:t>med</a:t>
            </a:r>
          </a:p>
          <a:p>
            <a:pPr algn="just"/>
            <a:r>
              <a:rPr lang="cs-CZ" sz="3200" dirty="0" smtClean="0"/>
              <a:t>den</a:t>
            </a:r>
          </a:p>
          <a:p>
            <a:pPr algn="just"/>
            <a:r>
              <a:rPr lang="cs-CZ" sz="3200" dirty="0" smtClean="0"/>
              <a:t>předpisy</a:t>
            </a:r>
          </a:p>
          <a:p>
            <a:pPr algn="just"/>
            <a:r>
              <a:rPr lang="cs-CZ" sz="3200" dirty="0" smtClean="0"/>
              <a:t>skladatelé</a:t>
            </a:r>
          </a:p>
          <a:p>
            <a:pPr algn="just"/>
            <a:r>
              <a:rPr lang="cs-CZ" sz="3200" dirty="0" smtClean="0"/>
              <a:t>básně</a:t>
            </a:r>
            <a:endParaRPr lang="cs-CZ" sz="3200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3563888" y="1556792"/>
            <a:ext cx="1224136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1835696" y="2204864"/>
            <a:ext cx="2952328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3707904" y="1628800"/>
            <a:ext cx="108012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1763688" y="3356992"/>
            <a:ext cx="302433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2411760" y="4005064"/>
            <a:ext cx="237626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V="1">
            <a:off x="1835696" y="3356992"/>
            <a:ext cx="2952328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2123728" y="5157192"/>
            <a:ext cx="266429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2699792" y="5733256"/>
            <a:ext cx="208823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flipV="1">
            <a:off x="3131840" y="5085184"/>
            <a:ext cx="1656184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6319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i="1" dirty="0" smtClean="0">
                <a:solidFill>
                  <a:srgbClr val="FF0000"/>
                </a:solidFill>
              </a:rPr>
              <a:t>   </a:t>
            </a:r>
            <a:r>
              <a:rPr lang="cs-CZ" sz="2800" i="1" dirty="0" smtClean="0">
                <a:solidFill>
                  <a:srgbClr val="FF0000"/>
                </a:solidFill>
              </a:rPr>
              <a:t>V závorce označ správný tvar přídavného jména.</a:t>
            </a:r>
          </a:p>
          <a:p>
            <a:pPr>
              <a:buNone/>
            </a:pPr>
            <a:r>
              <a:rPr lang="cs-CZ" sz="3200" dirty="0" smtClean="0"/>
              <a:t>Sokoli jsou </a:t>
            </a:r>
            <a:r>
              <a:rPr lang="cs-CZ" sz="3200" smtClean="0"/>
              <a:t>(dravý/draví</a:t>
            </a:r>
            <a:r>
              <a:rPr lang="cs-CZ" sz="3200" dirty="0" smtClean="0"/>
              <a:t>) ptáci. Šperky byly</a:t>
            </a:r>
          </a:p>
          <a:p>
            <a:pPr>
              <a:buNone/>
            </a:pPr>
            <a:r>
              <a:rPr lang="cs-CZ" sz="3200" dirty="0" smtClean="0"/>
              <a:t>z </a:t>
            </a:r>
            <a:r>
              <a:rPr lang="cs-CZ" sz="3200" smtClean="0"/>
              <a:t>(ryzýho/ryzího</a:t>
            </a:r>
            <a:r>
              <a:rPr lang="cs-CZ" sz="3200" dirty="0" smtClean="0"/>
              <a:t>) zlata. Šlápl do </a:t>
            </a:r>
            <a:r>
              <a:rPr lang="cs-CZ" sz="3200" smtClean="0"/>
              <a:t>(vosýho</a:t>
            </a:r>
            <a:r>
              <a:rPr lang="cs-CZ" sz="3200" dirty="0" smtClean="0"/>
              <a:t>/</a:t>
            </a:r>
            <a:r>
              <a:rPr lang="cs-CZ" sz="3200" smtClean="0"/>
              <a:t> </a:t>
            </a: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vosího) hnízda. Koupil si </a:t>
            </a:r>
            <a:r>
              <a:rPr lang="cs-CZ" sz="3200" smtClean="0"/>
              <a:t>(nový/noví</a:t>
            </a:r>
            <a:r>
              <a:rPr lang="cs-CZ" sz="3200" dirty="0" smtClean="0"/>
              <a:t>) oblek.</a:t>
            </a:r>
          </a:p>
          <a:p>
            <a:pPr>
              <a:buNone/>
            </a:pPr>
            <a:r>
              <a:rPr lang="cs-CZ" sz="3200" dirty="0" smtClean="0"/>
              <a:t>J</a:t>
            </a:r>
            <a:r>
              <a:rPr lang="cs-CZ" sz="3200" smtClean="0"/>
              <a:t>e </a:t>
            </a:r>
            <a:r>
              <a:rPr lang="cs-CZ" sz="3200" dirty="0" smtClean="0"/>
              <a:t>konec </a:t>
            </a:r>
            <a:r>
              <a:rPr lang="cs-CZ" sz="3200" smtClean="0"/>
              <a:t>(babýho/babího </a:t>
            </a:r>
            <a:r>
              <a:rPr lang="cs-CZ" sz="3200" dirty="0" smtClean="0"/>
              <a:t>léta). Z křoví se</a:t>
            </a:r>
          </a:p>
          <a:p>
            <a:pPr>
              <a:buNone/>
            </a:pPr>
            <a:r>
              <a:rPr lang="cs-CZ" sz="3200" dirty="0" smtClean="0"/>
              <a:t>ozýval </a:t>
            </a:r>
            <a:r>
              <a:rPr lang="cs-CZ" sz="3200" smtClean="0"/>
              <a:t>(kosý/kosí</a:t>
            </a:r>
            <a:r>
              <a:rPr lang="cs-CZ" sz="3200" dirty="0" smtClean="0"/>
              <a:t>) zpěv. Mám rád </a:t>
            </a:r>
            <a:r>
              <a:rPr lang="cs-CZ" sz="3200" smtClean="0"/>
              <a:t>(bylinkový/</a:t>
            </a: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bylinkoví) čaj. Přišel se podívat na </a:t>
            </a:r>
            <a:r>
              <a:rPr lang="cs-CZ" sz="3200" smtClean="0"/>
              <a:t>(Pavlovy/</a:t>
            </a: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Pavlovi) holuby. V dáli slyšel </a:t>
            </a:r>
            <a:r>
              <a:rPr lang="cs-CZ" sz="3200" smtClean="0"/>
              <a:t>(zuřivý/zuřiví</a:t>
            </a:r>
            <a:r>
              <a:rPr lang="cs-CZ" sz="3200" dirty="0" smtClean="0"/>
              <a:t>)</a:t>
            </a:r>
          </a:p>
          <a:p>
            <a:pPr>
              <a:buNone/>
            </a:pPr>
            <a:r>
              <a:rPr lang="cs-CZ" sz="3200" dirty="0" smtClean="0"/>
              <a:t>štěkot psa. Přišla v </a:t>
            </a:r>
            <a:r>
              <a:rPr lang="cs-CZ" sz="3200" smtClean="0"/>
              <a:t>(tmavých/tmavích</a:t>
            </a:r>
            <a:r>
              <a:rPr lang="cs-CZ" sz="3200" dirty="0" smtClean="0"/>
              <a:t>) šatech.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8788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i="1" smtClean="0">
                <a:solidFill>
                  <a:srgbClr val="FF0000"/>
                </a:solidFill>
              </a:rPr>
              <a:t> Řešení.</a:t>
            </a:r>
            <a:endParaRPr lang="cs-CZ" sz="3200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200" dirty="0" smtClean="0"/>
              <a:t>Sokoli jsou </a:t>
            </a:r>
            <a:r>
              <a:rPr lang="cs-CZ" sz="3200" smtClean="0"/>
              <a:t>(dravý/</a:t>
            </a:r>
            <a:r>
              <a:rPr lang="cs-CZ" sz="3200" smtClean="0">
                <a:solidFill>
                  <a:srgbClr val="FF0000"/>
                </a:solidFill>
              </a:rPr>
              <a:t>draví</a:t>
            </a:r>
            <a:r>
              <a:rPr lang="cs-CZ" sz="3200" dirty="0" smtClean="0"/>
              <a:t>) ptáci. Šperky byly</a:t>
            </a:r>
          </a:p>
          <a:p>
            <a:pPr>
              <a:buNone/>
            </a:pPr>
            <a:r>
              <a:rPr lang="cs-CZ" sz="3200" dirty="0" smtClean="0"/>
              <a:t>z </a:t>
            </a:r>
            <a:r>
              <a:rPr lang="cs-CZ" sz="3200" smtClean="0"/>
              <a:t>(ryzýho/</a:t>
            </a:r>
            <a:r>
              <a:rPr lang="cs-CZ" sz="3200" smtClean="0">
                <a:solidFill>
                  <a:srgbClr val="FF0000"/>
                </a:solidFill>
              </a:rPr>
              <a:t>ryzího</a:t>
            </a:r>
            <a:r>
              <a:rPr lang="cs-CZ" sz="3200" dirty="0" smtClean="0"/>
              <a:t>) zlata. Šlápl do </a:t>
            </a:r>
            <a:r>
              <a:rPr lang="cs-CZ" sz="3200" smtClean="0"/>
              <a:t>(vosýho</a:t>
            </a:r>
            <a:r>
              <a:rPr lang="cs-CZ" sz="3200" dirty="0" smtClean="0"/>
              <a:t>/</a:t>
            </a:r>
            <a:r>
              <a:rPr lang="cs-CZ" sz="3200" smtClean="0"/>
              <a:t> </a:t>
            </a:r>
            <a:endParaRPr lang="cs-CZ" sz="3200" dirty="0" smtClean="0"/>
          </a:p>
          <a:p>
            <a:pPr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vosího</a:t>
            </a:r>
            <a:r>
              <a:rPr lang="cs-CZ" sz="3200" dirty="0" smtClean="0"/>
              <a:t>) hnízda. Koupil si </a:t>
            </a:r>
            <a:r>
              <a:rPr lang="cs-CZ" sz="3200" smtClean="0"/>
              <a:t>(</a:t>
            </a:r>
            <a:r>
              <a:rPr lang="cs-CZ" sz="3200" smtClean="0">
                <a:solidFill>
                  <a:srgbClr val="FF0000"/>
                </a:solidFill>
              </a:rPr>
              <a:t>nový</a:t>
            </a:r>
            <a:r>
              <a:rPr lang="cs-CZ" sz="3200" smtClean="0"/>
              <a:t>/noví</a:t>
            </a:r>
            <a:r>
              <a:rPr lang="cs-CZ" sz="3200" dirty="0" smtClean="0"/>
              <a:t>) oblek.</a:t>
            </a:r>
          </a:p>
          <a:p>
            <a:pPr>
              <a:buNone/>
            </a:pPr>
            <a:r>
              <a:rPr lang="cs-CZ" sz="3200" dirty="0" smtClean="0"/>
              <a:t>J</a:t>
            </a:r>
            <a:r>
              <a:rPr lang="cs-CZ" sz="3200" smtClean="0"/>
              <a:t>e </a:t>
            </a:r>
            <a:r>
              <a:rPr lang="cs-CZ" sz="3200" dirty="0" smtClean="0"/>
              <a:t>konec </a:t>
            </a:r>
            <a:r>
              <a:rPr lang="cs-CZ" sz="3200" smtClean="0"/>
              <a:t>(babýho</a:t>
            </a:r>
            <a:r>
              <a:rPr lang="cs-CZ" sz="3200" b="1" smtClean="0"/>
              <a:t>/</a:t>
            </a:r>
            <a:r>
              <a:rPr lang="cs-CZ" sz="3200" smtClean="0">
                <a:solidFill>
                  <a:srgbClr val="FF0000"/>
                </a:solidFill>
              </a:rPr>
              <a:t>babího </a:t>
            </a:r>
            <a:r>
              <a:rPr lang="cs-CZ" sz="3200" dirty="0" smtClean="0"/>
              <a:t>léta). Z křoví se</a:t>
            </a:r>
          </a:p>
          <a:p>
            <a:pPr>
              <a:buNone/>
            </a:pPr>
            <a:r>
              <a:rPr lang="cs-CZ" sz="3200" dirty="0" smtClean="0"/>
              <a:t>ozýval </a:t>
            </a:r>
            <a:r>
              <a:rPr lang="cs-CZ" sz="3200" smtClean="0"/>
              <a:t>(kosý/</a:t>
            </a:r>
            <a:r>
              <a:rPr lang="cs-CZ" sz="3200" smtClean="0">
                <a:solidFill>
                  <a:srgbClr val="FF0000"/>
                </a:solidFill>
              </a:rPr>
              <a:t>kosí</a:t>
            </a:r>
            <a:r>
              <a:rPr lang="cs-CZ" sz="3200" dirty="0" smtClean="0"/>
              <a:t>) zpěv. Mám rád </a:t>
            </a:r>
            <a:r>
              <a:rPr lang="cs-CZ" sz="3200" smtClean="0"/>
              <a:t>(</a:t>
            </a:r>
            <a:r>
              <a:rPr lang="cs-CZ" sz="3200" smtClean="0">
                <a:solidFill>
                  <a:srgbClr val="FF0000"/>
                </a:solidFill>
              </a:rPr>
              <a:t>šípkový</a:t>
            </a:r>
            <a:r>
              <a:rPr lang="cs-CZ" sz="3200" dirty="0" smtClean="0"/>
              <a:t>/</a:t>
            </a:r>
          </a:p>
          <a:p>
            <a:pPr>
              <a:buNone/>
            </a:pPr>
            <a:r>
              <a:rPr lang="cs-CZ" sz="3200" dirty="0" smtClean="0"/>
              <a:t>šípkoví) čaj. Přišel se podívat na </a:t>
            </a:r>
            <a:r>
              <a:rPr lang="cs-CZ" sz="3200" smtClean="0"/>
              <a:t>(</a:t>
            </a:r>
            <a:r>
              <a:rPr lang="cs-CZ" sz="3200" smtClean="0">
                <a:solidFill>
                  <a:srgbClr val="FF0000"/>
                </a:solidFill>
              </a:rPr>
              <a:t>Pavlovy</a:t>
            </a:r>
            <a:r>
              <a:rPr lang="cs-CZ" sz="3200" dirty="0" smtClean="0"/>
              <a:t>/</a:t>
            </a:r>
          </a:p>
          <a:p>
            <a:pPr>
              <a:buNone/>
            </a:pPr>
            <a:r>
              <a:rPr lang="cs-CZ" sz="3200" dirty="0" smtClean="0"/>
              <a:t>Pavlovi) holuby. V dáli slyšel </a:t>
            </a:r>
            <a:r>
              <a:rPr lang="cs-CZ" sz="3200" smtClean="0"/>
              <a:t>(</a:t>
            </a:r>
            <a:r>
              <a:rPr lang="cs-CZ" sz="3200" smtClean="0">
                <a:solidFill>
                  <a:srgbClr val="FF0000"/>
                </a:solidFill>
              </a:rPr>
              <a:t>zuřivý</a:t>
            </a:r>
            <a:r>
              <a:rPr lang="cs-CZ" sz="3200" smtClean="0"/>
              <a:t>/zuřiví</a:t>
            </a:r>
            <a:r>
              <a:rPr lang="cs-CZ" sz="3200" dirty="0" smtClean="0"/>
              <a:t>)</a:t>
            </a:r>
          </a:p>
          <a:p>
            <a:pPr>
              <a:buNone/>
            </a:pPr>
            <a:r>
              <a:rPr lang="cs-CZ" sz="3200" dirty="0" smtClean="0"/>
              <a:t>štěkot psa. Přišla v </a:t>
            </a:r>
            <a:r>
              <a:rPr lang="cs-CZ" sz="3200" smtClean="0"/>
              <a:t>(</a:t>
            </a:r>
            <a:r>
              <a:rPr lang="cs-CZ" sz="3200" smtClean="0">
                <a:solidFill>
                  <a:srgbClr val="FF0000"/>
                </a:solidFill>
              </a:rPr>
              <a:t>tmavých</a:t>
            </a:r>
            <a:r>
              <a:rPr lang="cs-CZ" sz="3200" smtClean="0"/>
              <a:t>/tmavích</a:t>
            </a:r>
            <a:r>
              <a:rPr lang="cs-CZ" sz="3200" dirty="0" smtClean="0"/>
              <a:t>) šatech.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/>
          <a:lstStyle/>
          <a:p>
            <a:pPr>
              <a:buNone/>
            </a:pPr>
            <a:r>
              <a:rPr lang="cs-CZ" sz="3200" smtClean="0"/>
              <a:t>Zdroj:</a:t>
            </a:r>
          </a:p>
          <a:p>
            <a:pPr>
              <a:buNone/>
            </a:pPr>
            <a:r>
              <a:rPr lang="cs-CZ" sz="3200" smtClean="0"/>
              <a:t>Vlastní tvorba</a:t>
            </a:r>
          </a:p>
          <a:p>
            <a:pPr>
              <a:buNone/>
            </a:pPr>
            <a:r>
              <a:rPr lang="cs-CZ" sz="3200" smtClean="0"/>
              <a:t>Citace:</a:t>
            </a:r>
          </a:p>
          <a:p>
            <a:pPr>
              <a:buNone/>
            </a:pPr>
            <a:r>
              <a:rPr lang="cs-CZ" sz="3200" smtClean="0"/>
              <a:t> </a:t>
            </a:r>
            <a:r>
              <a:rPr lang="cs-CZ" sz="3200" i="1" smtClean="0"/>
              <a:t>Klíč k češtině</a:t>
            </a:r>
            <a:r>
              <a:rPr lang="cs-CZ" sz="3200" smtClean="0"/>
              <a:t>: </a:t>
            </a:r>
            <a:r>
              <a:rPr lang="cs-CZ" sz="3200" i="1" smtClean="0"/>
              <a:t>aneb Na češtinu od lesa</a:t>
            </a:r>
            <a:r>
              <a:rPr lang="cs-CZ" sz="3200" smtClean="0"/>
              <a:t>. Praha: Albatros nakladatelství, a. s., právní nástupce, 2005. ISBN 80-00-01593-5. </a:t>
            </a:r>
          </a:p>
          <a:p>
            <a:pPr>
              <a:buNone/>
            </a:pPr>
            <a:r>
              <a:rPr lang="cs-CZ" sz="3200" i="1" smtClean="0"/>
              <a:t>Český jazyk</a:t>
            </a:r>
            <a:r>
              <a:rPr lang="cs-CZ" sz="3200" smtClean="0"/>
              <a:t>: </a:t>
            </a:r>
            <a:r>
              <a:rPr lang="cs-CZ" sz="3200" i="1" smtClean="0"/>
              <a:t>Přehled učiva základní školy</a:t>
            </a:r>
            <a:r>
              <a:rPr lang="cs-CZ" sz="3200" smtClean="0"/>
              <a:t>. Praha: Nakladatelství Fortuna, 2000. ISBN 80-7168-527-5.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i="1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smtClean="0"/>
              <a:t>Anotace:</a:t>
            </a:r>
          </a:p>
          <a:p>
            <a:pPr>
              <a:buNone/>
            </a:pPr>
            <a:r>
              <a:rPr lang="cs-CZ" sz="3200" smtClean="0"/>
              <a:t>Žáci dokáží vytvořit správný tvar přídavného jména. Ve slovních spojeních doplní koncovku přídavného jména. Přídavné jméno spojí s podstatným jménem a doplní koncovku přídavného jména. Ve větách označí správný tvar přídavného jména.</a:t>
            </a:r>
          </a:p>
          <a:p>
            <a:pPr>
              <a:buNone/>
            </a:pPr>
            <a:endParaRPr lang="cs-CZ" sz="3200" smtClean="0"/>
          </a:p>
          <a:p>
            <a:pPr>
              <a:buNone/>
            </a:pP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212</TotalTime>
  <Words>599</Words>
  <Application>Microsoft Office PowerPoint</Application>
  <PresentationFormat>Předvádění na obrazovce (4:3)</PresentationFormat>
  <Paragraphs>114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Prezentace aplikace PowerPoint</vt:lpstr>
      <vt:lpstr>PŘÍDAVNÁ JMÉNA</vt:lpstr>
      <vt:lpstr>Prezentace aplikace PowerPoint</vt:lpstr>
      <vt:lpstr>Prezentace aplikace PowerPoint</vt:lpstr>
      <vt:lpstr>Prezentace aplikace PowerPoint</vt:lpstr>
      <vt:lpstr>Prezentace aplikace PowerPoint</vt:lpstr>
      <vt:lpstr>Spoj a vytvoř vhodná slovní spojení. Doplň koncovky přídavných jmen.</vt:lpstr>
      <vt:lpstr>Řešení.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Vesna202261</cp:lastModifiedBy>
  <cp:revision>35</cp:revision>
  <dcterms:created xsi:type="dcterms:W3CDTF">2011-12-27T11:33:38Z</dcterms:created>
  <dcterms:modified xsi:type="dcterms:W3CDTF">2012-02-27T07:46:40Z</dcterms:modified>
</cp:coreProperties>
</file>