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65" r:id="rId3"/>
    <p:sldId id="258" r:id="rId4"/>
    <p:sldId id="260" r:id="rId5"/>
    <p:sldId id="261" r:id="rId6"/>
    <p:sldId id="262" r:id="rId7"/>
    <p:sldId id="263" r:id="rId8"/>
    <p:sldId id="264" r:id="rId9"/>
    <p:sldId id="266" r:id="rId10"/>
    <p:sldId id="268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660" y="12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841E5-BC5E-49D2-8AAB-FAC35F2E7E58}" type="datetimeFigureOut">
              <a:rPr lang="cs-CZ" smtClean="0"/>
              <a:pPr/>
              <a:t>27.2.2012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30010-9789-4DEF-9570-FEC1B73CA0B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841E5-BC5E-49D2-8AAB-FAC35F2E7E58}" type="datetimeFigureOut">
              <a:rPr lang="cs-CZ" smtClean="0"/>
              <a:pPr/>
              <a:t>27.2.2012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30010-9789-4DEF-9570-FEC1B73CA0B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841E5-BC5E-49D2-8AAB-FAC35F2E7E58}" type="datetimeFigureOut">
              <a:rPr lang="cs-CZ" smtClean="0"/>
              <a:pPr/>
              <a:t>27.2.2012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30010-9789-4DEF-9570-FEC1B73CA0B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841E5-BC5E-49D2-8AAB-FAC35F2E7E58}" type="datetimeFigureOut">
              <a:rPr lang="cs-CZ" smtClean="0"/>
              <a:pPr/>
              <a:t>27.2.2012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30010-9789-4DEF-9570-FEC1B73CA0B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841E5-BC5E-49D2-8AAB-FAC35F2E7E58}" type="datetimeFigureOut">
              <a:rPr lang="cs-CZ" smtClean="0"/>
              <a:pPr/>
              <a:t>27.2.2012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30010-9789-4DEF-9570-FEC1B73CA0B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841E5-BC5E-49D2-8AAB-FAC35F2E7E58}" type="datetimeFigureOut">
              <a:rPr lang="cs-CZ" smtClean="0"/>
              <a:pPr/>
              <a:t>27.2.2012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30010-9789-4DEF-9570-FEC1B73CA0B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841E5-BC5E-49D2-8AAB-FAC35F2E7E58}" type="datetimeFigureOut">
              <a:rPr lang="cs-CZ" smtClean="0"/>
              <a:pPr/>
              <a:t>27.2.2012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30010-9789-4DEF-9570-FEC1B73CA0B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841E5-BC5E-49D2-8AAB-FAC35F2E7E58}" type="datetimeFigureOut">
              <a:rPr lang="cs-CZ" smtClean="0"/>
              <a:pPr/>
              <a:t>27.2.2012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30010-9789-4DEF-9570-FEC1B73CA0B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841E5-BC5E-49D2-8AAB-FAC35F2E7E58}" type="datetimeFigureOut">
              <a:rPr lang="cs-CZ" smtClean="0"/>
              <a:pPr/>
              <a:t>27.2.2012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30010-9789-4DEF-9570-FEC1B73CA0B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841E5-BC5E-49D2-8AAB-FAC35F2E7E58}" type="datetimeFigureOut">
              <a:rPr lang="cs-CZ" smtClean="0"/>
              <a:pPr/>
              <a:t>27.2.2012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30010-9789-4DEF-9570-FEC1B73CA0B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841E5-BC5E-49D2-8AAB-FAC35F2E7E58}" type="datetimeFigureOut">
              <a:rPr lang="cs-CZ" smtClean="0"/>
              <a:pPr/>
              <a:t>27.2.2012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30010-9789-4DEF-9570-FEC1B73CA0B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6841E5-BC5E-49D2-8AAB-FAC35F2E7E58}" type="datetimeFigureOut">
              <a:rPr lang="cs-CZ" smtClean="0"/>
              <a:pPr/>
              <a:t>27.2.2012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E30010-9789-4DEF-9570-FEC1B73CA0B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 flipV="1">
            <a:off x="-612576" y="7677472"/>
            <a:ext cx="9937104" cy="504056"/>
          </a:xfrm>
        </p:spPr>
        <p:txBody>
          <a:bodyPr>
            <a:normAutofit fontScale="90000"/>
          </a:bodyPr>
          <a:lstStyle/>
          <a:p>
            <a:pPr algn="l"/>
            <a:endParaRPr lang="cs-CZ" sz="3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 flipV="1">
            <a:off x="3059832" y="7173416"/>
            <a:ext cx="5680720" cy="504056"/>
          </a:xfrm>
        </p:spPr>
        <p:txBody>
          <a:bodyPr>
            <a:normAutofit fontScale="92500" lnSpcReduction="10000"/>
          </a:bodyPr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4606" y="548680"/>
            <a:ext cx="6081713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9388230"/>
              </p:ext>
            </p:extLst>
          </p:nvPr>
        </p:nvGraphicFramePr>
        <p:xfrm>
          <a:off x="611560" y="2276870"/>
          <a:ext cx="7128792" cy="35172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28792"/>
              </a:tblGrid>
              <a:tr h="524178"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školy: 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 škola a Mateřská škola při dětské           léčebně, Janské Lázně, Horní promenáda 268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Autor: 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Mgr. Jitka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Langerová </a:t>
                      </a:r>
                    </a:p>
                    <a:p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Datum: 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16.1.2012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r>
                        <a:rPr lang="cs-CZ" sz="2400" b="1" smtClean="0">
                          <a:latin typeface="Times New Roman" pitchFamily="18" charset="0"/>
                          <a:cs typeface="Times New Roman" pitchFamily="18" charset="0"/>
                        </a:rPr>
                        <a:t>: </a:t>
                      </a:r>
                      <a:r>
                        <a:rPr lang="cs-CZ" sz="2400" smtClean="0">
                          <a:latin typeface="Times New Roman" pitchFamily="18" charset="0"/>
                          <a:cs typeface="Times New Roman" pitchFamily="18" charset="0"/>
                        </a:rPr>
                        <a:t>VY_32_INOVACE_10_ČESKÝ</a:t>
                      </a:r>
                      <a:r>
                        <a:rPr lang="cs-CZ" sz="2400" baseline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JAZYK</a:t>
                      </a:r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Téma: </a:t>
                      </a:r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TVAROSLOVÍ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- zájmena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</a:p>
                    <a:p>
                      <a:pPr algn="l"/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Ročník</a:t>
                      </a:r>
                      <a:r>
                        <a:rPr lang="cs-CZ" sz="2400" b="1" baseline="0" smtClean="0">
                          <a:latin typeface="Times New Roman" pitchFamily="18" charset="0"/>
                          <a:cs typeface="Times New Roman" pitchFamily="18" charset="0"/>
                        </a:rPr>
                        <a:t>: </a:t>
                      </a:r>
                      <a:r>
                        <a:rPr lang="cs-CZ" sz="2400" baseline="0" smtClean="0">
                          <a:latin typeface="Times New Roman" pitchFamily="18" charset="0"/>
                          <a:cs typeface="Times New Roman" pitchFamily="18" charset="0"/>
                        </a:rPr>
                        <a:t>8.-9.</a:t>
                      </a:r>
                      <a:endParaRPr lang="cs-CZ" sz="2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Číslo projektu: </a:t>
                      </a:r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CZ.1.07/1.4.00/21.2979</a:t>
                      </a:r>
                      <a:endParaRPr lang="cs-CZ" sz="2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94054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340768"/>
            <a:ext cx="8229600" cy="2448272"/>
          </a:xfrm>
          <a:solidFill>
            <a:schemeClr val="accent1">
              <a:lumMod val="60000"/>
              <a:lumOff val="40000"/>
            </a:schemeClr>
          </a:solidFill>
        </p:spPr>
        <p:txBody>
          <a:bodyPr>
            <a:noAutofit/>
          </a:bodyPr>
          <a:lstStyle/>
          <a:p>
            <a:r>
              <a:rPr lang="cs-CZ" sz="9600" b="1" dirty="0" smtClean="0"/>
              <a:t>ZÁJMENA</a:t>
            </a:r>
            <a:endParaRPr lang="cs-CZ" sz="9600" b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dirty="0" smtClean="0"/>
              <a:t>3.  Zájmena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Autofit/>
          </a:bodyPr>
          <a:lstStyle/>
          <a:p>
            <a:r>
              <a:rPr lang="cs-CZ" sz="3600" dirty="0" smtClean="0"/>
              <a:t> zastupují podstatná a přídavná jména</a:t>
            </a:r>
          </a:p>
          <a:p>
            <a:r>
              <a:rPr lang="cs-CZ" sz="3600" dirty="0" smtClean="0"/>
              <a:t>naznačují osobu, věc nebo vlastnost,</a:t>
            </a:r>
          </a:p>
          <a:p>
            <a:pPr>
              <a:buNone/>
            </a:pPr>
            <a:r>
              <a:rPr lang="cs-CZ" sz="3600" dirty="0" smtClean="0"/>
              <a:t>    případně na ně odkazují</a:t>
            </a:r>
          </a:p>
          <a:p>
            <a:r>
              <a:rPr lang="cs-CZ" sz="3600" dirty="0" smtClean="0"/>
              <a:t>skloňují se</a:t>
            </a:r>
          </a:p>
          <a:p>
            <a:r>
              <a:rPr lang="cs-CZ" sz="3600" dirty="0" smtClean="0"/>
              <a:t>určujeme u nich       </a:t>
            </a:r>
            <a:r>
              <a:rPr lang="cs-CZ" sz="3600" b="1" dirty="0" smtClean="0">
                <a:solidFill>
                  <a:srgbClr val="C00000"/>
                </a:solidFill>
              </a:rPr>
              <a:t>rod</a:t>
            </a:r>
          </a:p>
          <a:p>
            <a:pPr>
              <a:buNone/>
            </a:pPr>
            <a:r>
              <a:rPr lang="cs-CZ" sz="3600" b="1" dirty="0" smtClean="0">
                <a:solidFill>
                  <a:srgbClr val="C00000"/>
                </a:solidFill>
              </a:rPr>
              <a:t>                                       číslo</a:t>
            </a:r>
          </a:p>
          <a:p>
            <a:pPr>
              <a:buNone/>
            </a:pPr>
            <a:r>
              <a:rPr lang="cs-CZ" sz="3600" b="1" dirty="0" smtClean="0">
                <a:solidFill>
                  <a:srgbClr val="C00000"/>
                </a:solidFill>
              </a:rPr>
              <a:t>                                       pád</a:t>
            </a:r>
            <a:r>
              <a:rPr lang="cs-CZ" sz="3600" dirty="0" smtClean="0"/>
              <a:t> </a:t>
            </a:r>
          </a:p>
          <a:p>
            <a:pPr>
              <a:buNone/>
            </a:pPr>
            <a:r>
              <a:rPr lang="cs-CZ" sz="3600" dirty="0" smtClean="0"/>
              <a:t>   </a:t>
            </a:r>
          </a:p>
          <a:p>
            <a:pPr>
              <a:buNone/>
            </a:pPr>
            <a:r>
              <a:rPr lang="cs-CZ" sz="3600" b="1" i="1" dirty="0" smtClean="0">
                <a:solidFill>
                  <a:srgbClr val="C00000"/>
                </a:solidFill>
              </a:rPr>
              <a:t>                                      </a:t>
            </a:r>
            <a:endParaRPr lang="cs-CZ" sz="3600" dirty="0" smtClean="0"/>
          </a:p>
          <a:p>
            <a:pPr>
              <a:buNone/>
            </a:pPr>
            <a:r>
              <a:rPr lang="cs-CZ" sz="2000" b="1" i="1" dirty="0" smtClean="0">
                <a:solidFill>
                  <a:srgbClr val="C00000"/>
                </a:solidFill>
              </a:rPr>
              <a:t>                                   </a:t>
            </a:r>
            <a:endParaRPr lang="cs-CZ" sz="2000" dirty="0" smtClean="0"/>
          </a:p>
          <a:p>
            <a:pPr>
              <a:buNone/>
            </a:pPr>
            <a:r>
              <a:rPr lang="cs-CZ" sz="2000" b="1" i="1" dirty="0" smtClean="0">
                <a:solidFill>
                  <a:srgbClr val="C00000"/>
                </a:solidFill>
              </a:rPr>
              <a:t>                                 </a:t>
            </a:r>
            <a:endParaRPr lang="cs-CZ" sz="2000" dirty="0" smtClean="0"/>
          </a:p>
          <a:p>
            <a:pPr>
              <a:buNone/>
            </a:pPr>
            <a:r>
              <a:rPr lang="cs-CZ" sz="2000" b="1" i="1" dirty="0" smtClean="0">
                <a:solidFill>
                  <a:srgbClr val="C00000"/>
                </a:solidFill>
              </a:rPr>
              <a:t>                                 </a:t>
            </a:r>
            <a:endParaRPr lang="cs-CZ" sz="2000" dirty="0" smtClean="0"/>
          </a:p>
          <a:p>
            <a:pPr>
              <a:buNone/>
            </a:pPr>
            <a:r>
              <a:rPr lang="cs-CZ" sz="2000" b="1" i="1" dirty="0" smtClean="0">
                <a:solidFill>
                  <a:srgbClr val="C00000"/>
                </a:solidFill>
              </a:rPr>
              <a:t>                                    </a:t>
            </a:r>
            <a:endParaRPr lang="cs-CZ" sz="2000" dirty="0" smtClean="0"/>
          </a:p>
          <a:p>
            <a:pPr>
              <a:buNone/>
            </a:pPr>
            <a:r>
              <a:rPr lang="cs-CZ" sz="2000" dirty="0" smtClean="0"/>
              <a:t>                     </a:t>
            </a:r>
          </a:p>
          <a:p>
            <a:pPr>
              <a:buNone/>
            </a:pPr>
            <a:r>
              <a:rPr lang="cs-CZ" sz="2000" dirty="0" smtClean="0"/>
              <a:t>                                                            </a:t>
            </a:r>
            <a:endParaRPr lang="cs-CZ" sz="2000" dirty="0"/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3923928" y="4581128"/>
            <a:ext cx="64807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>
            <a:off x="3923928" y="4581128"/>
            <a:ext cx="648072" cy="720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>
            <a:off x="3923928" y="4581128"/>
            <a:ext cx="648072" cy="136815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i="1" dirty="0" smtClean="0">
                <a:solidFill>
                  <a:srgbClr val="0033CC"/>
                </a:solidFill>
              </a:rPr>
              <a:t>Druhy zájmen</a:t>
            </a:r>
            <a:endParaRPr lang="cs-CZ" sz="4000" b="1" i="1" dirty="0">
              <a:solidFill>
                <a:srgbClr val="0033CC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ctr">
              <a:buNone/>
            </a:pPr>
            <a:r>
              <a:rPr lang="cs-CZ" b="1" i="1" dirty="0" smtClean="0">
                <a:solidFill>
                  <a:srgbClr val="FF0000"/>
                </a:solidFill>
              </a:rPr>
              <a:t>Zájmena osobní</a:t>
            </a:r>
          </a:p>
          <a:p>
            <a:r>
              <a:rPr lang="cs-CZ" dirty="0" smtClean="0"/>
              <a:t>odkazují k účastníkům komunikace</a:t>
            </a:r>
          </a:p>
          <a:p>
            <a:pPr>
              <a:buNone/>
            </a:pPr>
            <a:r>
              <a:rPr lang="cs-CZ" dirty="0" smtClean="0"/>
              <a:t>    (já, ty, on, ona, ono, my, vy, </a:t>
            </a:r>
            <a:r>
              <a:rPr lang="cs-CZ" smtClean="0"/>
              <a:t>oni, ony</a:t>
            </a:r>
            <a:r>
              <a:rPr lang="cs-CZ" dirty="0" smtClean="0"/>
              <a:t>, ona, se)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                            </a:t>
            </a:r>
            <a:r>
              <a:rPr lang="cs-CZ" b="1" i="1" dirty="0" smtClean="0">
                <a:solidFill>
                  <a:srgbClr val="FF0000"/>
                </a:solidFill>
              </a:rPr>
              <a:t>Zájmena přivlastňovací</a:t>
            </a:r>
          </a:p>
          <a:p>
            <a:r>
              <a:rPr lang="cs-CZ" dirty="0" smtClean="0"/>
              <a:t>přivlastňujeme jimi různým mluvnickým osobám</a:t>
            </a:r>
          </a:p>
          <a:p>
            <a:pPr>
              <a:buNone/>
            </a:pPr>
            <a:r>
              <a:rPr lang="cs-CZ" dirty="0" smtClean="0"/>
              <a:t>    (můj, tvůj, jeho, </a:t>
            </a:r>
            <a:r>
              <a:rPr lang="cs-CZ" smtClean="0"/>
              <a:t>její, náš</a:t>
            </a:r>
            <a:r>
              <a:rPr lang="cs-CZ" dirty="0" smtClean="0"/>
              <a:t>, váš, jeho, jejich, svůj)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cs-CZ" b="1" i="1" dirty="0" smtClean="0">
                <a:solidFill>
                  <a:srgbClr val="FF0000"/>
                </a:solidFill>
              </a:rPr>
              <a:t>Zájmena ukazovací</a:t>
            </a:r>
          </a:p>
          <a:p>
            <a:r>
              <a:rPr lang="cs-CZ" sz="3500" dirty="0" smtClean="0"/>
              <a:t>ukazujeme jimi na určitou osobu, zvíře, věc nebo vlastnost</a:t>
            </a:r>
          </a:p>
          <a:p>
            <a:pPr>
              <a:buNone/>
            </a:pPr>
            <a:r>
              <a:rPr lang="cs-CZ" sz="3500" dirty="0" smtClean="0"/>
              <a:t>    (ten, tento, tenhle, onen, takový)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                         </a:t>
            </a:r>
            <a:r>
              <a:rPr lang="cs-CZ" b="1" i="1" dirty="0" smtClean="0">
                <a:solidFill>
                  <a:srgbClr val="FF0000"/>
                </a:solidFill>
              </a:rPr>
              <a:t>Zájmena tázací</a:t>
            </a:r>
          </a:p>
          <a:p>
            <a:r>
              <a:rPr lang="cs-CZ" sz="3500" dirty="0" smtClean="0"/>
              <a:t>tážeme se jimi po osobě, zvířeti, věci nebo vlastnosti</a:t>
            </a:r>
          </a:p>
          <a:p>
            <a:pPr>
              <a:buNone/>
            </a:pPr>
            <a:r>
              <a:rPr lang="cs-CZ" sz="3500" dirty="0" smtClean="0"/>
              <a:t>     (kdo, co, který, jaký, čí)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                        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760640"/>
          </a:xfrm>
        </p:spPr>
        <p:txBody>
          <a:bodyPr/>
          <a:lstStyle/>
          <a:p>
            <a:pPr algn="ctr">
              <a:buNone/>
            </a:pPr>
            <a:r>
              <a:rPr lang="cs-CZ" b="1" i="1" dirty="0" smtClean="0">
                <a:solidFill>
                  <a:srgbClr val="FF0000"/>
                </a:solidFill>
              </a:rPr>
              <a:t>Zájmena vztažná</a:t>
            </a:r>
          </a:p>
          <a:p>
            <a:r>
              <a:rPr lang="cs-CZ" dirty="0" smtClean="0"/>
              <a:t>připojují k sobě některé věty v souvětí</a:t>
            </a:r>
          </a:p>
          <a:p>
            <a:pPr>
              <a:buNone/>
            </a:pPr>
            <a:r>
              <a:rPr lang="cs-CZ" dirty="0" smtClean="0"/>
              <a:t>    (kdo, co, který, jaký, čí, jenž)</a:t>
            </a:r>
          </a:p>
          <a:p>
            <a:pPr>
              <a:buNone/>
            </a:pPr>
            <a:r>
              <a:rPr lang="cs-CZ" dirty="0" smtClean="0"/>
              <a:t>                            </a:t>
            </a:r>
            <a:r>
              <a:rPr lang="cs-CZ" b="1" i="1" dirty="0" smtClean="0">
                <a:solidFill>
                  <a:srgbClr val="FF0000"/>
                </a:solidFill>
              </a:rPr>
              <a:t>Zájmena neurčitá</a:t>
            </a:r>
          </a:p>
          <a:p>
            <a:r>
              <a:rPr lang="cs-CZ" dirty="0" smtClean="0"/>
              <a:t>blíže jimi neurčujeme o kom nebo o čem je řeč</a:t>
            </a:r>
          </a:p>
          <a:p>
            <a:pPr>
              <a:buNone/>
            </a:pPr>
            <a:r>
              <a:rPr lang="cs-CZ" dirty="0" smtClean="0"/>
              <a:t>    (někdo, něco, některý, </a:t>
            </a:r>
            <a:r>
              <a:rPr lang="cs-CZ" smtClean="0"/>
              <a:t>nějaký, něčí</a:t>
            </a:r>
            <a:r>
              <a:rPr lang="cs-CZ" dirty="0" smtClean="0"/>
              <a:t>, lecco)</a:t>
            </a:r>
          </a:p>
          <a:p>
            <a:pPr>
              <a:buNone/>
            </a:pPr>
            <a:r>
              <a:rPr lang="cs-CZ" dirty="0" smtClean="0"/>
              <a:t>                            </a:t>
            </a:r>
            <a:r>
              <a:rPr lang="cs-CZ" b="1" i="1" dirty="0" smtClean="0">
                <a:solidFill>
                  <a:srgbClr val="FF0000"/>
                </a:solidFill>
              </a:rPr>
              <a:t>Zájmena záporná</a:t>
            </a:r>
          </a:p>
          <a:p>
            <a:r>
              <a:rPr lang="cs-CZ" dirty="0" smtClean="0"/>
              <a:t>p</a:t>
            </a:r>
            <a:r>
              <a:rPr lang="cs-CZ" smtClean="0"/>
              <a:t>opíráme </a:t>
            </a:r>
            <a:r>
              <a:rPr lang="cs-CZ" dirty="0" smtClean="0"/>
              <a:t>jimi existenci nějaké osoby, zvířete, věci nebo vlastnosti</a:t>
            </a:r>
          </a:p>
          <a:p>
            <a:pPr>
              <a:buNone/>
            </a:pPr>
            <a:r>
              <a:rPr lang="cs-CZ" dirty="0" smtClean="0"/>
              <a:t>    (nikdo, nic, nijaký, ničí, žádný)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476672"/>
            <a:ext cx="8229600" cy="6048672"/>
          </a:xfrm>
        </p:spPr>
        <p:txBody>
          <a:bodyPr/>
          <a:lstStyle/>
          <a:p>
            <a:pPr>
              <a:buNone/>
            </a:pPr>
            <a:r>
              <a:rPr lang="cs-CZ" i="1" dirty="0" smtClean="0">
                <a:solidFill>
                  <a:srgbClr val="FF0000"/>
                </a:solidFill>
              </a:rPr>
              <a:t>Ve </a:t>
            </a:r>
            <a:r>
              <a:rPr lang="cs-CZ" i="1" smtClean="0">
                <a:solidFill>
                  <a:srgbClr val="FF0000"/>
                </a:solidFill>
              </a:rPr>
              <a:t>větách vyhledej, označ </a:t>
            </a:r>
            <a:r>
              <a:rPr lang="cs-CZ" i="1" dirty="0" smtClean="0">
                <a:solidFill>
                  <a:srgbClr val="FF0000"/>
                </a:solidFill>
              </a:rPr>
              <a:t>a urči druhy zájmen.</a:t>
            </a:r>
          </a:p>
          <a:p>
            <a:r>
              <a:rPr lang="cs-CZ" dirty="0" smtClean="0"/>
              <a:t>Já zůstanu raději doma.</a:t>
            </a:r>
          </a:p>
          <a:p>
            <a:r>
              <a:rPr lang="cs-CZ" dirty="0" smtClean="0"/>
              <a:t>Co budeš dělat dnes večer?</a:t>
            </a:r>
          </a:p>
          <a:p>
            <a:r>
              <a:rPr lang="cs-CZ" dirty="0" smtClean="0"/>
              <a:t>Ať se přihlásí, kdo už je s prací hotov.</a:t>
            </a:r>
          </a:p>
          <a:p>
            <a:r>
              <a:rPr lang="cs-CZ" dirty="0" smtClean="0"/>
              <a:t>Někdo zaklepal na dveře.</a:t>
            </a:r>
          </a:p>
          <a:p>
            <a:r>
              <a:rPr lang="cs-CZ" dirty="0" smtClean="0"/>
              <a:t>S námi si nemusíte dělat starosti.</a:t>
            </a:r>
          </a:p>
          <a:p>
            <a:r>
              <a:rPr lang="cs-CZ" dirty="0" smtClean="0"/>
              <a:t>Ten kluk se mi líbí.</a:t>
            </a:r>
          </a:p>
          <a:p>
            <a:r>
              <a:rPr lang="cs-CZ" dirty="0" smtClean="0"/>
              <a:t>Na vrcholu Sněžky jsme neviděli nic.</a:t>
            </a:r>
          </a:p>
          <a:p>
            <a:r>
              <a:rPr lang="cs-CZ" dirty="0" smtClean="0"/>
              <a:t>Mám také takovou sukni.</a:t>
            </a:r>
          </a:p>
          <a:p>
            <a:r>
              <a:rPr lang="cs-CZ" dirty="0" smtClean="0"/>
              <a:t>Nevšimli jste si něčeho zvláštního?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cs-CZ" i="1" smtClean="0">
                <a:solidFill>
                  <a:srgbClr val="FF0000"/>
                </a:solidFill>
              </a:rPr>
              <a:t>Řešení.</a:t>
            </a:r>
            <a:endParaRPr lang="cs-CZ" i="1" dirty="0" smtClean="0">
              <a:solidFill>
                <a:srgbClr val="FF0000"/>
              </a:solidFill>
            </a:endParaRPr>
          </a:p>
          <a:p>
            <a:r>
              <a:rPr lang="cs-CZ" b="1" u="sng" dirty="0" smtClean="0">
                <a:solidFill>
                  <a:srgbClr val="FF0000"/>
                </a:solidFill>
              </a:rPr>
              <a:t>Já(osobní)</a:t>
            </a:r>
            <a:r>
              <a:rPr lang="cs-CZ" dirty="0" smtClean="0"/>
              <a:t> zůstanu raději doma.</a:t>
            </a:r>
          </a:p>
          <a:p>
            <a:r>
              <a:rPr lang="cs-CZ" b="1" u="sng" dirty="0" smtClean="0">
                <a:solidFill>
                  <a:srgbClr val="FF0000"/>
                </a:solidFill>
              </a:rPr>
              <a:t>Co(tázací)</a:t>
            </a:r>
            <a:r>
              <a:rPr lang="cs-CZ" dirty="0" smtClean="0"/>
              <a:t> budeš dělat dnes večer?</a:t>
            </a:r>
          </a:p>
          <a:p>
            <a:r>
              <a:rPr lang="cs-CZ" dirty="0" smtClean="0"/>
              <a:t>Ať se přihlásí, </a:t>
            </a:r>
            <a:r>
              <a:rPr lang="cs-CZ" b="1" u="sng" dirty="0" smtClean="0">
                <a:solidFill>
                  <a:srgbClr val="FF0000"/>
                </a:solidFill>
              </a:rPr>
              <a:t>kdo(vztažné)</a:t>
            </a:r>
            <a:r>
              <a:rPr lang="cs-CZ" dirty="0" smtClean="0"/>
              <a:t>už je s prací hotov.</a:t>
            </a:r>
          </a:p>
          <a:p>
            <a:r>
              <a:rPr lang="cs-CZ" b="1" u="sng" dirty="0" smtClean="0">
                <a:solidFill>
                  <a:srgbClr val="FF0000"/>
                </a:solidFill>
              </a:rPr>
              <a:t>Někdo(neurčité)</a:t>
            </a:r>
            <a:r>
              <a:rPr lang="cs-CZ" dirty="0" smtClean="0"/>
              <a:t> zaklepal na dveře.</a:t>
            </a:r>
          </a:p>
          <a:p>
            <a:r>
              <a:rPr lang="cs-CZ" dirty="0" smtClean="0"/>
              <a:t>S </a:t>
            </a:r>
            <a:r>
              <a:rPr lang="cs-CZ" b="1" u="sng" dirty="0" smtClean="0">
                <a:solidFill>
                  <a:srgbClr val="FF0000"/>
                </a:solidFill>
              </a:rPr>
              <a:t>námi(osobní)</a:t>
            </a:r>
            <a:r>
              <a:rPr lang="cs-CZ" dirty="0" smtClean="0"/>
              <a:t> si nemusíte dělat starosti.</a:t>
            </a:r>
          </a:p>
          <a:p>
            <a:r>
              <a:rPr lang="cs-CZ" b="1" u="sng" dirty="0" smtClean="0">
                <a:solidFill>
                  <a:srgbClr val="FF0000"/>
                </a:solidFill>
              </a:rPr>
              <a:t>Ten(ukazovací)</a:t>
            </a:r>
            <a:r>
              <a:rPr lang="cs-CZ" dirty="0" smtClean="0"/>
              <a:t> kluk se </a:t>
            </a:r>
            <a:r>
              <a:rPr lang="cs-CZ" b="1" u="sng" dirty="0" smtClean="0">
                <a:solidFill>
                  <a:srgbClr val="FF0000"/>
                </a:solidFill>
              </a:rPr>
              <a:t>mi(osobní)</a:t>
            </a:r>
            <a:r>
              <a:rPr lang="cs-CZ" dirty="0" smtClean="0"/>
              <a:t> líbí.</a:t>
            </a:r>
          </a:p>
          <a:p>
            <a:r>
              <a:rPr lang="cs-CZ" dirty="0" smtClean="0"/>
              <a:t>Na vrcholu Sněžky jsme neviděli </a:t>
            </a:r>
            <a:r>
              <a:rPr lang="cs-CZ" b="1" u="sng" dirty="0" smtClean="0">
                <a:solidFill>
                  <a:srgbClr val="FF0000"/>
                </a:solidFill>
              </a:rPr>
              <a:t>nic(záporné)</a:t>
            </a:r>
            <a:r>
              <a:rPr lang="cs-CZ" dirty="0" smtClean="0"/>
              <a:t>.</a:t>
            </a:r>
          </a:p>
          <a:p>
            <a:r>
              <a:rPr lang="cs-CZ" dirty="0" smtClean="0"/>
              <a:t>Mám </a:t>
            </a:r>
            <a:r>
              <a:rPr lang="cs-CZ" b="1" u="sng" dirty="0" smtClean="0">
                <a:solidFill>
                  <a:srgbClr val="FF0000"/>
                </a:solidFill>
              </a:rPr>
              <a:t>takovou(ukazovací)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smtClean="0"/>
              <a:t>sukni doma ve skříni.</a:t>
            </a:r>
          </a:p>
          <a:p>
            <a:r>
              <a:rPr lang="cs-CZ" dirty="0" smtClean="0"/>
              <a:t>Nevšimli jste </a:t>
            </a:r>
            <a:r>
              <a:rPr lang="cs-CZ" smtClean="0"/>
              <a:t>si </a:t>
            </a:r>
            <a:r>
              <a:rPr lang="cs-CZ" b="1" u="sng" smtClean="0">
                <a:solidFill>
                  <a:srgbClr val="FF0000"/>
                </a:solidFill>
              </a:rPr>
              <a:t>něčeho(neurčité)</a:t>
            </a:r>
            <a:r>
              <a:rPr lang="cs-CZ" smtClean="0"/>
              <a:t> </a:t>
            </a:r>
            <a:r>
              <a:rPr lang="cs-CZ" dirty="0" smtClean="0"/>
              <a:t>zvláštního?</a:t>
            </a:r>
          </a:p>
          <a:p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mtClean="0"/>
              <a:t>Zdroj:</a:t>
            </a:r>
          </a:p>
          <a:p>
            <a:pPr>
              <a:buNone/>
            </a:pPr>
            <a:r>
              <a:rPr lang="cs-CZ" smtClean="0"/>
              <a:t>Vlastní tvorba</a:t>
            </a:r>
          </a:p>
          <a:p>
            <a:pPr>
              <a:buNone/>
            </a:pPr>
            <a:r>
              <a:rPr lang="cs-CZ" smtClean="0"/>
              <a:t>Citace:</a:t>
            </a:r>
          </a:p>
          <a:p>
            <a:pPr>
              <a:buNone/>
            </a:pPr>
            <a:r>
              <a:rPr lang="cs-CZ" i="1" smtClean="0"/>
              <a:t>Základní mluvnice českého jazyka</a:t>
            </a:r>
            <a:r>
              <a:rPr lang="cs-CZ" smtClean="0"/>
              <a:t>. Praha: SPN pedagogické nakladatelství, akciová společnost, 2004. ISBN 80-7235-018-8. </a:t>
            </a:r>
          </a:p>
          <a:p>
            <a:pPr>
              <a:buNone/>
            </a:pPr>
            <a:endParaRPr lang="cs-CZ" smtClean="0"/>
          </a:p>
          <a:p>
            <a:pPr>
              <a:buNone/>
            </a:pPr>
            <a:r>
              <a:rPr lang="cs-CZ" smtClean="0"/>
              <a:t> </a:t>
            </a:r>
            <a:r>
              <a:rPr lang="cs-CZ" i="1" smtClean="0"/>
              <a:t>Klíč k češtině</a:t>
            </a:r>
            <a:r>
              <a:rPr lang="cs-CZ" smtClean="0"/>
              <a:t>: </a:t>
            </a:r>
            <a:r>
              <a:rPr lang="cs-CZ" i="1" smtClean="0"/>
              <a:t>aneb Na češtinu od lesa</a:t>
            </a:r>
            <a:r>
              <a:rPr lang="cs-CZ" smtClean="0"/>
              <a:t>. Praha: Albatros nakladatelství, a. s., právní nástupce, 2005. ISBN 80-00-01593-5. </a:t>
            </a:r>
          </a:p>
          <a:p>
            <a:pPr>
              <a:buNone/>
            </a:pPr>
            <a:endParaRPr lang="cs-CZ" i="1" smtClean="0"/>
          </a:p>
          <a:p>
            <a:pPr>
              <a:buNone/>
            </a:pPr>
            <a:endParaRPr lang="cs-CZ" smtClean="0"/>
          </a:p>
          <a:p>
            <a:pPr>
              <a:buNone/>
            </a:pPr>
            <a:endParaRPr lang="cs-CZ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/>
          <a:lstStyle/>
          <a:p>
            <a:pPr>
              <a:buNone/>
            </a:pPr>
            <a:r>
              <a:rPr lang="cs-CZ" i="1" smtClean="0"/>
              <a:t>Český jazyk</a:t>
            </a:r>
            <a:r>
              <a:rPr lang="cs-CZ" smtClean="0"/>
              <a:t>: </a:t>
            </a:r>
            <a:r>
              <a:rPr lang="cs-CZ" i="1" smtClean="0"/>
              <a:t>Přehled učiva základní školy</a:t>
            </a:r>
            <a:r>
              <a:rPr lang="cs-CZ" smtClean="0"/>
              <a:t>. Praha: Nakladatelství Fortuna, 2000. ISBN 80-7168-527-5.</a:t>
            </a:r>
          </a:p>
          <a:p>
            <a:pPr>
              <a:buNone/>
            </a:pPr>
            <a:r>
              <a:rPr lang="cs-CZ" smtClean="0"/>
              <a:t>Anotace:</a:t>
            </a:r>
          </a:p>
          <a:p>
            <a:pPr>
              <a:buNone/>
            </a:pPr>
            <a:r>
              <a:rPr lang="cs-CZ" smtClean="0"/>
              <a:t>Žáci získají ucelený přehled o tom, co jsou zájmena a jaké jsou jejich druky. Ve větách vyhledají zájmena a určí druhy.</a:t>
            </a:r>
            <a:endParaRPr lang="cs-CZ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</TotalTime>
  <Words>480</Words>
  <Application>Microsoft Office PowerPoint</Application>
  <PresentationFormat>Předvádění na obrazovce (4:3)</PresentationFormat>
  <Paragraphs>81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Prezentace aplikace PowerPoint</vt:lpstr>
      <vt:lpstr>ZÁJMENA</vt:lpstr>
      <vt:lpstr>3.  Zájmena</vt:lpstr>
      <vt:lpstr>Druhy zájmen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Langerová</dc:creator>
  <cp:lastModifiedBy>Vesna202261</cp:lastModifiedBy>
  <cp:revision>23</cp:revision>
  <dcterms:created xsi:type="dcterms:W3CDTF">2011-12-27T12:07:54Z</dcterms:created>
  <dcterms:modified xsi:type="dcterms:W3CDTF">2012-02-27T07:47:51Z</dcterms:modified>
</cp:coreProperties>
</file>