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5" r:id="rId11"/>
    <p:sldId id="266" r:id="rId12"/>
    <p:sldId id="263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2" d="100"/>
          <a:sy n="82" d="100"/>
        </p:scale>
        <p:origin x="-117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F4BF77-1E8A-486F-B25F-65CEA276264B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B92AAE1-0C3E-40BF-86FB-BA2A4CD8B25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687" y="260648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400887"/>
              </p:ext>
            </p:extLst>
          </p:nvPr>
        </p:nvGraphicFramePr>
        <p:xfrm>
          <a:off x="971600" y="1746548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Langerová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VY_32_INOVACE_11_ČESKÝ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TVAROSLOVÍ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zájmena-cvičení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pPr algn="l"/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8.-9.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204864"/>
            <a:ext cx="7772400" cy="1377498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cs-CZ" dirty="0" smtClean="0"/>
              <a:t>ZÁJMENA - CVIČENÍ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4586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i="1" dirty="0" smtClean="0">
                <a:solidFill>
                  <a:srgbClr val="FF0000"/>
                </a:solidFill>
              </a:rPr>
              <a:t>Doplň tvary zájmena já.</a:t>
            </a:r>
          </a:p>
          <a:p>
            <a:pPr>
              <a:buNone/>
            </a:pPr>
            <a:r>
              <a:rPr lang="cs-CZ" sz="3200" dirty="0" smtClean="0"/>
              <a:t>Beze ____ nikam nechoďte. Můžeš</a:t>
            </a:r>
          </a:p>
          <a:p>
            <a:pPr>
              <a:buNone/>
            </a:pPr>
            <a:r>
              <a:rPr lang="cs-CZ" sz="3200" dirty="0" smtClean="0"/>
              <a:t>____ napsat? Chceš se se ____ poradit?</a:t>
            </a:r>
          </a:p>
          <a:p>
            <a:pPr>
              <a:buNone/>
            </a:pPr>
            <a:r>
              <a:rPr lang="cs-CZ" sz="3200" dirty="0" smtClean="0"/>
              <a:t>Přijď pro ____ včas. Snad ____ tam</a:t>
            </a:r>
          </a:p>
          <a:p>
            <a:pPr>
              <a:buNone/>
            </a:pPr>
            <a:r>
              <a:rPr lang="cs-CZ" sz="3200" dirty="0" smtClean="0"/>
              <a:t>uvidí. Napiš ____, kdy přijedeš. Včera </a:t>
            </a:r>
          </a:p>
          <a:p>
            <a:pPr>
              <a:buNone/>
            </a:pPr>
            <a:r>
              <a:rPr lang="cs-CZ" sz="3200" dirty="0" smtClean="0"/>
              <a:t>byl u ____ strýc Karel. Koupi jsi ____</a:t>
            </a:r>
          </a:p>
          <a:p>
            <a:pPr>
              <a:buNone/>
            </a:pPr>
            <a:r>
              <a:rPr lang="cs-CZ" sz="3200" dirty="0" smtClean="0"/>
              <a:t>také lístek? O ____ tam hovořili jen v </a:t>
            </a:r>
          </a:p>
          <a:p>
            <a:pPr>
              <a:buNone/>
            </a:pPr>
            <a:r>
              <a:rPr lang="cs-CZ" sz="3200" dirty="0" smtClean="0"/>
              <a:t>dobrém. Zazpívej si se ____ tu píseň.</a:t>
            </a:r>
          </a:p>
          <a:p>
            <a:pPr>
              <a:buNone/>
            </a:pPr>
            <a:r>
              <a:rPr lang="cs-CZ" sz="3200" dirty="0" smtClean="0"/>
              <a:t>Počkej na ____ před domem. Pozorně </a:t>
            </a:r>
          </a:p>
          <a:p>
            <a:pPr>
              <a:buNone/>
            </a:pPr>
            <a:r>
              <a:rPr lang="cs-CZ" sz="3200" dirty="0" smtClean="0"/>
              <a:t>se na ____ podívej. Nečekali na ____ .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4586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i="1" dirty="0" smtClean="0">
                <a:solidFill>
                  <a:srgbClr val="FF0000"/>
                </a:solidFill>
              </a:rPr>
              <a:t>Řešení.</a:t>
            </a:r>
          </a:p>
          <a:p>
            <a:pPr>
              <a:buNone/>
            </a:pPr>
            <a:r>
              <a:rPr lang="cs-CZ" sz="3200" dirty="0" smtClean="0"/>
              <a:t>Beze </a:t>
            </a:r>
            <a:r>
              <a:rPr lang="cs-CZ" sz="3200" b="1" dirty="0" smtClean="0">
                <a:solidFill>
                  <a:srgbClr val="FF0000"/>
                </a:solidFill>
              </a:rPr>
              <a:t>mě</a:t>
            </a:r>
            <a:r>
              <a:rPr lang="cs-CZ" sz="3200" dirty="0" smtClean="0"/>
              <a:t> nikam nechoďte. Můžeš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mi</a:t>
            </a:r>
            <a:r>
              <a:rPr lang="cs-CZ" sz="3200" dirty="0" smtClean="0"/>
              <a:t> napsat? Chceš se se </a:t>
            </a:r>
            <a:r>
              <a:rPr lang="cs-CZ" sz="3200" b="1" dirty="0" smtClean="0">
                <a:solidFill>
                  <a:srgbClr val="FF0000"/>
                </a:solidFill>
              </a:rPr>
              <a:t>mnou</a:t>
            </a:r>
            <a:r>
              <a:rPr lang="cs-CZ" sz="3200" dirty="0" smtClean="0"/>
              <a:t> poradit?</a:t>
            </a:r>
          </a:p>
          <a:p>
            <a:pPr>
              <a:buNone/>
            </a:pPr>
            <a:r>
              <a:rPr lang="cs-CZ" sz="3200" dirty="0" smtClean="0"/>
              <a:t>Přijď pro </a:t>
            </a:r>
            <a:r>
              <a:rPr lang="cs-CZ" sz="3200" b="1" dirty="0" smtClean="0">
                <a:solidFill>
                  <a:srgbClr val="FF0000"/>
                </a:solidFill>
              </a:rPr>
              <a:t>mě</a:t>
            </a:r>
            <a:r>
              <a:rPr lang="cs-CZ" sz="3200" dirty="0" smtClean="0"/>
              <a:t> včas. Snad </a:t>
            </a:r>
            <a:r>
              <a:rPr lang="cs-CZ" sz="3200" b="1" dirty="0" smtClean="0">
                <a:solidFill>
                  <a:srgbClr val="FF0000"/>
                </a:solidFill>
              </a:rPr>
              <a:t>mě</a:t>
            </a:r>
            <a:r>
              <a:rPr lang="cs-CZ" sz="3200" dirty="0" smtClean="0"/>
              <a:t> tam</a:t>
            </a:r>
          </a:p>
          <a:p>
            <a:pPr>
              <a:buNone/>
            </a:pPr>
            <a:r>
              <a:rPr lang="cs-CZ" sz="3200" dirty="0" smtClean="0"/>
              <a:t>uvidí. Napiš </a:t>
            </a:r>
            <a:r>
              <a:rPr lang="cs-CZ" sz="3200" b="1" dirty="0" smtClean="0">
                <a:solidFill>
                  <a:srgbClr val="FF0000"/>
                </a:solidFill>
              </a:rPr>
              <a:t>mi</a:t>
            </a:r>
            <a:r>
              <a:rPr lang="cs-CZ" sz="3200" dirty="0" smtClean="0"/>
              <a:t>, kdy přijedeš. Včera </a:t>
            </a:r>
          </a:p>
          <a:p>
            <a:pPr>
              <a:buNone/>
            </a:pPr>
            <a:r>
              <a:rPr lang="cs-CZ" sz="3200" dirty="0" smtClean="0"/>
              <a:t>byl u </a:t>
            </a:r>
            <a:r>
              <a:rPr lang="cs-CZ" sz="3200" b="1" dirty="0" smtClean="0">
                <a:solidFill>
                  <a:srgbClr val="FF0000"/>
                </a:solidFill>
              </a:rPr>
              <a:t>mě</a:t>
            </a:r>
            <a:r>
              <a:rPr lang="cs-CZ" sz="3200" dirty="0" smtClean="0"/>
              <a:t> strýc Karel. Koupi jsi </a:t>
            </a:r>
            <a:r>
              <a:rPr lang="cs-CZ" sz="3200" b="1" dirty="0" smtClean="0">
                <a:solidFill>
                  <a:srgbClr val="FF0000"/>
                </a:solidFill>
              </a:rPr>
              <a:t>mi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také lístek? O </a:t>
            </a:r>
            <a:r>
              <a:rPr lang="cs-CZ" sz="3200" b="1" dirty="0" smtClean="0">
                <a:solidFill>
                  <a:srgbClr val="FF0000"/>
                </a:solidFill>
              </a:rPr>
              <a:t>mně</a:t>
            </a:r>
            <a:r>
              <a:rPr lang="cs-CZ" sz="3200" dirty="0" smtClean="0"/>
              <a:t> tam hovořili jen v </a:t>
            </a:r>
          </a:p>
          <a:p>
            <a:pPr>
              <a:buNone/>
            </a:pPr>
            <a:r>
              <a:rPr lang="cs-CZ" sz="3200" dirty="0" smtClean="0"/>
              <a:t>dobrém. Zazpívej si se </a:t>
            </a:r>
            <a:r>
              <a:rPr lang="cs-CZ" sz="3200" b="1" dirty="0" smtClean="0">
                <a:solidFill>
                  <a:srgbClr val="FF0000"/>
                </a:solidFill>
              </a:rPr>
              <a:t>mnou</a:t>
            </a:r>
            <a:r>
              <a:rPr lang="cs-CZ" sz="3200" dirty="0" smtClean="0"/>
              <a:t> tu píseň.</a:t>
            </a:r>
          </a:p>
          <a:p>
            <a:pPr>
              <a:buNone/>
            </a:pPr>
            <a:r>
              <a:rPr lang="cs-CZ" sz="3200" dirty="0" smtClean="0"/>
              <a:t>Počkej na </a:t>
            </a:r>
            <a:r>
              <a:rPr lang="cs-CZ" sz="3200" b="1" dirty="0" smtClean="0">
                <a:solidFill>
                  <a:srgbClr val="FF0000"/>
                </a:solidFill>
              </a:rPr>
              <a:t>mě</a:t>
            </a:r>
            <a:r>
              <a:rPr lang="cs-CZ" sz="3200" dirty="0" smtClean="0"/>
              <a:t> před domem. Pozorně </a:t>
            </a:r>
          </a:p>
          <a:p>
            <a:pPr>
              <a:buNone/>
            </a:pPr>
            <a:r>
              <a:rPr lang="cs-CZ" sz="3200" dirty="0" smtClean="0"/>
              <a:t>se na </a:t>
            </a:r>
            <a:r>
              <a:rPr lang="cs-CZ" sz="3200" b="1" dirty="0" smtClean="0">
                <a:solidFill>
                  <a:srgbClr val="FF0000"/>
                </a:solidFill>
              </a:rPr>
              <a:t>mě</a:t>
            </a:r>
            <a:r>
              <a:rPr lang="cs-CZ" sz="3200" dirty="0" smtClean="0"/>
              <a:t> podívej. Nečekali na </a:t>
            </a:r>
            <a:r>
              <a:rPr lang="cs-CZ" sz="3200" b="1" dirty="0" smtClean="0">
                <a:solidFill>
                  <a:srgbClr val="FF0000"/>
                </a:solidFill>
              </a:rPr>
              <a:t>mě</a:t>
            </a:r>
            <a:r>
              <a:rPr lang="cs-CZ" sz="3200" dirty="0" smtClean="0"/>
              <a:t>.</a:t>
            </a:r>
          </a:p>
          <a:p>
            <a:pPr>
              <a:buNone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5306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i="1" dirty="0" smtClean="0">
                <a:solidFill>
                  <a:srgbClr val="FF0000"/>
                </a:solidFill>
              </a:rPr>
              <a:t>Doplň správné tvary zájmen.</a:t>
            </a:r>
          </a:p>
          <a:p>
            <a:pPr>
              <a:buNone/>
            </a:pPr>
            <a:r>
              <a:rPr lang="cs-CZ" sz="3200" dirty="0" smtClean="0"/>
              <a:t>(Ty)____ to říkat nebudu. O (my) ____</a:t>
            </a:r>
          </a:p>
          <a:p>
            <a:pPr>
              <a:buNone/>
            </a:pPr>
            <a:r>
              <a:rPr lang="cs-CZ" sz="3200" dirty="0" smtClean="0"/>
              <a:t>tam budou hovořit. Bez (vy)____ tam</a:t>
            </a:r>
          </a:p>
          <a:p>
            <a:pPr>
              <a:buNone/>
            </a:pPr>
            <a:r>
              <a:rPr lang="cs-CZ" sz="3200" dirty="0" smtClean="0"/>
              <a:t>nepůjdeme. Četl (já) ____ to z očí. Přijď</a:t>
            </a:r>
          </a:p>
          <a:p>
            <a:pPr>
              <a:buNone/>
            </a:pPr>
            <a:r>
              <a:rPr lang="cs-CZ" sz="3200" dirty="0" smtClean="0"/>
              <a:t>k (my)____ dnes odpoledne. Upekla </a:t>
            </a:r>
          </a:p>
          <a:p>
            <a:pPr>
              <a:buNone/>
            </a:pPr>
            <a:r>
              <a:rPr lang="cs-CZ" sz="3200" dirty="0" smtClean="0"/>
              <a:t>jsem (vy)____ dort. Ryba (sebou)____</a:t>
            </a:r>
          </a:p>
          <a:p>
            <a:pPr>
              <a:buNone/>
            </a:pPr>
            <a:r>
              <a:rPr lang="cs-CZ" sz="3200" dirty="0" smtClean="0"/>
              <a:t>mrskla. Nad (vaše)____ zahradou</a:t>
            </a:r>
          </a:p>
          <a:p>
            <a:pPr>
              <a:buNone/>
            </a:pPr>
            <a:r>
              <a:rPr lang="cs-CZ" sz="3200" dirty="0" smtClean="0"/>
              <a:t>krouží poštolka. Hrál odbíjenou za</a:t>
            </a:r>
          </a:p>
          <a:p>
            <a:pPr>
              <a:buNone/>
            </a:pPr>
            <a:r>
              <a:rPr lang="cs-CZ" sz="3200" dirty="0" smtClean="0"/>
              <a:t>(naše)____ školu. Vzal na představení</a:t>
            </a:r>
          </a:p>
          <a:p>
            <a:pPr>
              <a:buNone/>
            </a:pPr>
            <a:r>
              <a:rPr lang="cs-CZ" sz="3200" dirty="0" smtClean="0"/>
              <a:t>i (můj)____ bratra. To mám od (oni)___.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53061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i="1" smtClean="0">
                <a:solidFill>
                  <a:srgbClr val="FF0000"/>
                </a:solidFill>
              </a:rPr>
              <a:t>Řešení.</a:t>
            </a:r>
            <a:endParaRPr lang="cs-CZ" sz="3200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3200" dirty="0" smtClean="0"/>
              <a:t>(Ty)</a:t>
            </a:r>
            <a:r>
              <a:rPr lang="cs-CZ" sz="3200" b="1" dirty="0" smtClean="0">
                <a:solidFill>
                  <a:srgbClr val="FF0000"/>
                </a:solidFill>
              </a:rPr>
              <a:t>tobě</a:t>
            </a:r>
            <a:r>
              <a:rPr lang="cs-CZ" sz="3200" dirty="0" smtClean="0"/>
              <a:t> to říkat nebudu. O (my)</a:t>
            </a:r>
            <a:r>
              <a:rPr lang="cs-CZ" sz="3200" b="1" dirty="0" smtClean="0">
                <a:solidFill>
                  <a:srgbClr val="FF0000"/>
                </a:solidFill>
              </a:rPr>
              <a:t>nás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tam budou hovořit. Bez (vy)</a:t>
            </a:r>
            <a:r>
              <a:rPr lang="cs-CZ" sz="3200" b="1" dirty="0" smtClean="0">
                <a:solidFill>
                  <a:srgbClr val="FF0000"/>
                </a:solidFill>
              </a:rPr>
              <a:t>vás</a:t>
            </a:r>
            <a:r>
              <a:rPr lang="cs-CZ" sz="3200" dirty="0" smtClean="0"/>
              <a:t> tam</a:t>
            </a:r>
          </a:p>
          <a:p>
            <a:pPr>
              <a:buNone/>
            </a:pPr>
            <a:r>
              <a:rPr lang="cs-CZ" sz="3200" dirty="0" smtClean="0"/>
              <a:t>nepůjdeme. Četl </a:t>
            </a:r>
            <a:r>
              <a:rPr lang="cs-CZ" sz="3200" smtClean="0"/>
              <a:t>(já)</a:t>
            </a:r>
            <a:r>
              <a:rPr lang="cs-CZ" sz="3200" b="1" smtClean="0">
                <a:solidFill>
                  <a:srgbClr val="FF0000"/>
                </a:solidFill>
              </a:rPr>
              <a:t>mi</a:t>
            </a:r>
            <a:r>
              <a:rPr lang="cs-CZ" sz="3200" smtClean="0"/>
              <a:t> </a:t>
            </a:r>
            <a:r>
              <a:rPr lang="cs-CZ" sz="3200" dirty="0" smtClean="0"/>
              <a:t>to z očí. Přijď</a:t>
            </a:r>
          </a:p>
          <a:p>
            <a:pPr>
              <a:buNone/>
            </a:pPr>
            <a:r>
              <a:rPr lang="cs-CZ" sz="3200" dirty="0" smtClean="0"/>
              <a:t>k (my)</a:t>
            </a:r>
            <a:r>
              <a:rPr lang="cs-CZ" sz="3200" b="1" dirty="0" smtClean="0">
                <a:solidFill>
                  <a:srgbClr val="FF0000"/>
                </a:solidFill>
              </a:rPr>
              <a:t>nám</a:t>
            </a:r>
            <a:r>
              <a:rPr lang="cs-CZ" sz="3200" dirty="0" smtClean="0"/>
              <a:t> dnes odpoledne. Upekla </a:t>
            </a:r>
          </a:p>
          <a:p>
            <a:pPr>
              <a:buNone/>
            </a:pPr>
            <a:r>
              <a:rPr lang="cs-CZ" sz="3200" dirty="0" smtClean="0"/>
              <a:t>jsem (vy)</a:t>
            </a:r>
            <a:r>
              <a:rPr lang="cs-CZ" sz="3200" b="1" dirty="0" smtClean="0">
                <a:solidFill>
                  <a:srgbClr val="FF0000"/>
                </a:solidFill>
              </a:rPr>
              <a:t>vám</a:t>
            </a:r>
            <a:r>
              <a:rPr lang="cs-CZ" sz="3200" dirty="0" smtClean="0"/>
              <a:t> dort. Ryba (sebou)</a:t>
            </a:r>
            <a:r>
              <a:rPr lang="cs-CZ" sz="3200" b="1" dirty="0" smtClean="0">
                <a:solidFill>
                  <a:srgbClr val="FF0000"/>
                </a:solidFill>
              </a:rPr>
              <a:t>s sebou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mrskla. Nad (vaše)</a:t>
            </a:r>
            <a:r>
              <a:rPr lang="cs-CZ" sz="3200" b="1" dirty="0" smtClean="0">
                <a:solidFill>
                  <a:srgbClr val="FF0000"/>
                </a:solidFill>
              </a:rPr>
              <a:t>vaší</a:t>
            </a:r>
            <a:r>
              <a:rPr lang="cs-CZ" sz="3200" dirty="0" smtClean="0"/>
              <a:t> zahradou</a:t>
            </a:r>
          </a:p>
          <a:p>
            <a:pPr>
              <a:buNone/>
            </a:pPr>
            <a:r>
              <a:rPr lang="cs-CZ" sz="3200" dirty="0" smtClean="0"/>
              <a:t>krouží poštolka. Hrál odbíjenou za</a:t>
            </a:r>
          </a:p>
          <a:p>
            <a:pPr>
              <a:buNone/>
            </a:pPr>
            <a:r>
              <a:rPr lang="cs-CZ" sz="3200" dirty="0" smtClean="0"/>
              <a:t>(naše)</a:t>
            </a:r>
            <a:r>
              <a:rPr lang="cs-CZ" sz="3200" b="1" dirty="0" smtClean="0">
                <a:solidFill>
                  <a:srgbClr val="FF0000"/>
                </a:solidFill>
              </a:rPr>
              <a:t>naši</a:t>
            </a:r>
            <a:r>
              <a:rPr lang="cs-CZ" sz="3200" dirty="0" smtClean="0"/>
              <a:t> školu. Vzal na představení</a:t>
            </a:r>
          </a:p>
          <a:p>
            <a:pPr>
              <a:buNone/>
            </a:pPr>
            <a:r>
              <a:rPr lang="cs-CZ" sz="3200" dirty="0" smtClean="0"/>
              <a:t>i (můj)</a:t>
            </a:r>
            <a:r>
              <a:rPr lang="cs-CZ" sz="3200" b="1" dirty="0" smtClean="0">
                <a:solidFill>
                  <a:srgbClr val="FF0000"/>
                </a:solidFill>
              </a:rPr>
              <a:t>mého</a:t>
            </a:r>
            <a:r>
              <a:rPr lang="cs-CZ" sz="3200" dirty="0" smtClean="0"/>
              <a:t> bratra. To mám od</a:t>
            </a:r>
          </a:p>
          <a:p>
            <a:pPr>
              <a:buNone/>
            </a:pPr>
            <a:r>
              <a:rPr lang="cs-CZ" sz="3200" dirty="0" smtClean="0"/>
              <a:t>(oni)</a:t>
            </a:r>
            <a:r>
              <a:rPr lang="cs-CZ" sz="3200" b="1" dirty="0" smtClean="0">
                <a:solidFill>
                  <a:srgbClr val="FF0000"/>
                </a:solidFill>
              </a:rPr>
              <a:t>nich</a:t>
            </a:r>
            <a:r>
              <a:rPr lang="cs-CZ" sz="3200" dirty="0" smtClean="0"/>
              <a:t>. </a:t>
            </a:r>
          </a:p>
          <a:p>
            <a:pPr>
              <a:buNone/>
            </a:pPr>
            <a:endParaRPr lang="cs-CZ" sz="32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76672"/>
            <a:ext cx="8435280" cy="55306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i="1" dirty="0" smtClean="0">
                <a:solidFill>
                  <a:srgbClr val="FF0000"/>
                </a:solidFill>
              </a:rPr>
              <a:t>Označ správný tvar zájmena.</a:t>
            </a:r>
          </a:p>
          <a:p>
            <a:pPr>
              <a:buNone/>
            </a:pPr>
            <a:r>
              <a:rPr lang="cs-CZ" sz="3200" dirty="0" smtClean="0"/>
              <a:t>Souhlasím s </a:t>
            </a:r>
            <a:r>
              <a:rPr lang="cs-CZ" sz="3200" smtClean="0"/>
              <a:t>(vašim/vaším</a:t>
            </a:r>
            <a:r>
              <a:rPr lang="cs-CZ" sz="3200" dirty="0" smtClean="0"/>
              <a:t>) názorem.</a:t>
            </a:r>
          </a:p>
          <a:p>
            <a:pPr>
              <a:buNone/>
            </a:pPr>
            <a:r>
              <a:rPr lang="cs-CZ" sz="3200" dirty="0" smtClean="0"/>
              <a:t>Pojeď </a:t>
            </a:r>
            <a:r>
              <a:rPr lang="cs-CZ" sz="3200" smtClean="0"/>
              <a:t>(našim/naším </a:t>
            </a:r>
            <a:r>
              <a:rPr lang="cs-CZ" sz="3200" dirty="0" smtClean="0"/>
              <a:t>) autem. Pod </a:t>
            </a:r>
            <a:r>
              <a:rPr lang="cs-CZ" sz="3200" smtClean="0"/>
              <a:t>(naši/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naší)  střechou se uhnízdily vlaštovky.</a:t>
            </a:r>
          </a:p>
          <a:p>
            <a:pPr>
              <a:buNone/>
            </a:pPr>
            <a:r>
              <a:rPr lang="cs-CZ" sz="3200" dirty="0" smtClean="0"/>
              <a:t>Dárek je pro </a:t>
            </a:r>
            <a:r>
              <a:rPr lang="cs-CZ" sz="3200" smtClean="0"/>
              <a:t>(moji/mojí</a:t>
            </a:r>
            <a:r>
              <a:rPr lang="cs-CZ" sz="3200" dirty="0" smtClean="0"/>
              <a:t>) sestru. Uvěřil</a:t>
            </a:r>
          </a:p>
          <a:p>
            <a:pPr>
              <a:buNone/>
            </a:pPr>
            <a:r>
              <a:rPr lang="cs-CZ" sz="3200" smtClean="0"/>
              <a:t>(našim/naším</a:t>
            </a:r>
            <a:r>
              <a:rPr lang="cs-CZ" sz="3200" dirty="0" smtClean="0"/>
              <a:t>) slibům. Před </a:t>
            </a:r>
            <a:r>
              <a:rPr lang="cs-CZ" sz="3200" smtClean="0"/>
              <a:t>(vašimi/</a:t>
            </a:r>
            <a:endParaRPr lang="cs-CZ" sz="3200" dirty="0" smtClean="0"/>
          </a:p>
          <a:p>
            <a:pPr>
              <a:buNone/>
            </a:pPr>
            <a:r>
              <a:rPr lang="cs-CZ" sz="3200" dirty="0" err="1" smtClean="0"/>
              <a:t>vašími</a:t>
            </a:r>
            <a:r>
              <a:rPr lang="cs-CZ" sz="3200" dirty="0" smtClean="0"/>
              <a:t>) okny roste dub. Bez </a:t>
            </a:r>
            <a:r>
              <a:rPr lang="cs-CZ" sz="3200" smtClean="0"/>
              <a:t>(vaši/vaší</a:t>
            </a:r>
            <a:r>
              <a:rPr lang="cs-CZ" sz="3200" dirty="0" smtClean="0"/>
              <a:t>)</a:t>
            </a:r>
          </a:p>
          <a:p>
            <a:pPr>
              <a:buNone/>
            </a:pPr>
            <a:r>
              <a:rPr lang="cs-CZ" sz="3200" dirty="0" smtClean="0"/>
              <a:t>pomoci to asi nezvládnu. Za </a:t>
            </a:r>
            <a:r>
              <a:rPr lang="cs-CZ" sz="3200" smtClean="0"/>
              <a:t>(naši/naší</a:t>
            </a:r>
            <a:r>
              <a:rPr lang="cs-CZ" sz="3200" dirty="0" smtClean="0"/>
              <a:t>)</a:t>
            </a:r>
          </a:p>
          <a:p>
            <a:pPr>
              <a:buNone/>
            </a:pPr>
            <a:r>
              <a:rPr lang="cs-CZ" sz="3200" dirty="0" smtClean="0"/>
              <a:t>školou je hřiště. Od </a:t>
            </a:r>
            <a:r>
              <a:rPr lang="cs-CZ" sz="3200" smtClean="0"/>
              <a:t>(vaši/vaší</a:t>
            </a:r>
            <a:r>
              <a:rPr lang="cs-CZ" sz="3200" dirty="0" smtClean="0"/>
              <a:t>) návštěvy</a:t>
            </a:r>
          </a:p>
          <a:p>
            <a:pPr>
              <a:buNone/>
            </a:pPr>
            <a:r>
              <a:rPr lang="cs-CZ" sz="3200" dirty="0" smtClean="0"/>
              <a:t>se nic nezměnilo. S </a:t>
            </a:r>
            <a:r>
              <a:rPr lang="cs-CZ" sz="3200" smtClean="0"/>
              <a:t>(vašim/vaším</a:t>
            </a:r>
            <a:r>
              <a:rPr lang="cs-CZ" sz="3200" dirty="0" smtClean="0"/>
              <a:t>) psem.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6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200" i="1" dirty="0" smtClean="0">
                <a:solidFill>
                  <a:srgbClr val="FF0000"/>
                </a:solidFill>
              </a:rPr>
              <a:t>Řešení.</a:t>
            </a:r>
          </a:p>
          <a:p>
            <a:pPr>
              <a:buNone/>
            </a:pPr>
            <a:r>
              <a:rPr lang="cs-CZ" sz="3200" dirty="0" smtClean="0"/>
              <a:t>Souhlasím s (vašim/</a:t>
            </a:r>
            <a:r>
              <a:rPr lang="cs-CZ" sz="3200" b="1" u="sng" dirty="0" smtClean="0">
                <a:solidFill>
                  <a:srgbClr val="FF0000"/>
                </a:solidFill>
              </a:rPr>
              <a:t>vaším</a:t>
            </a:r>
            <a:r>
              <a:rPr lang="cs-CZ" sz="3200" dirty="0" smtClean="0"/>
              <a:t>) názorem.</a:t>
            </a:r>
          </a:p>
          <a:p>
            <a:pPr>
              <a:buNone/>
            </a:pPr>
            <a:r>
              <a:rPr lang="cs-CZ" sz="3200" dirty="0" smtClean="0"/>
              <a:t>Pojeď (našim/</a:t>
            </a:r>
            <a:r>
              <a:rPr lang="cs-CZ" sz="3200" b="1" u="sng" dirty="0" smtClean="0">
                <a:solidFill>
                  <a:srgbClr val="FF0000"/>
                </a:solidFill>
              </a:rPr>
              <a:t>naším </a:t>
            </a:r>
            <a:r>
              <a:rPr lang="cs-CZ" sz="3200" dirty="0" smtClean="0"/>
              <a:t>) autem. Pod (naši/</a:t>
            </a:r>
          </a:p>
          <a:p>
            <a:pPr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naší</a:t>
            </a:r>
            <a:r>
              <a:rPr lang="cs-CZ" sz="3200" dirty="0" smtClean="0"/>
              <a:t>)  střechou se uhnízdily vlaštovky.</a:t>
            </a:r>
          </a:p>
          <a:p>
            <a:pPr>
              <a:buNone/>
            </a:pPr>
            <a:r>
              <a:rPr lang="cs-CZ" sz="3200" dirty="0" smtClean="0"/>
              <a:t>Dárek je pro (</a:t>
            </a:r>
            <a:r>
              <a:rPr lang="cs-CZ" sz="3200" b="1" u="sng" dirty="0" smtClean="0">
                <a:solidFill>
                  <a:srgbClr val="FF0000"/>
                </a:solidFill>
              </a:rPr>
              <a:t>moji</a:t>
            </a:r>
            <a:r>
              <a:rPr lang="cs-CZ" sz="3200" dirty="0" smtClean="0"/>
              <a:t>/mojí) sestru. Uvěřil</a:t>
            </a:r>
          </a:p>
          <a:p>
            <a:pPr>
              <a:buNone/>
            </a:pPr>
            <a:r>
              <a:rPr lang="cs-CZ" sz="3200" dirty="0" smtClean="0"/>
              <a:t>(</a:t>
            </a:r>
            <a:r>
              <a:rPr lang="cs-CZ" sz="3200" b="1" u="sng" dirty="0" smtClean="0">
                <a:solidFill>
                  <a:srgbClr val="FF0000"/>
                </a:solidFill>
              </a:rPr>
              <a:t>našim</a:t>
            </a:r>
            <a:r>
              <a:rPr lang="cs-CZ" sz="3200" dirty="0" smtClean="0"/>
              <a:t>/naším) slibům. Před (</a:t>
            </a:r>
            <a:r>
              <a:rPr lang="cs-CZ" sz="3200" b="1" u="sng" dirty="0" smtClean="0">
                <a:solidFill>
                  <a:srgbClr val="FF0000"/>
                </a:solidFill>
              </a:rPr>
              <a:t>vašimi</a:t>
            </a:r>
            <a:r>
              <a:rPr lang="cs-CZ" sz="3200" dirty="0" smtClean="0"/>
              <a:t>/</a:t>
            </a:r>
          </a:p>
          <a:p>
            <a:pPr>
              <a:buNone/>
            </a:pPr>
            <a:r>
              <a:rPr lang="cs-CZ" sz="3200" dirty="0" err="1" smtClean="0"/>
              <a:t>vašími</a:t>
            </a:r>
            <a:r>
              <a:rPr lang="cs-CZ" sz="3200" dirty="0" smtClean="0"/>
              <a:t>) okny roste dub. Bez (vaši/</a:t>
            </a:r>
            <a:r>
              <a:rPr lang="cs-CZ" sz="3200" b="1" u="sng" dirty="0" smtClean="0">
                <a:solidFill>
                  <a:srgbClr val="FF0000"/>
                </a:solidFill>
              </a:rPr>
              <a:t>vaší</a:t>
            </a:r>
            <a:r>
              <a:rPr lang="cs-CZ" sz="3200" dirty="0" smtClean="0"/>
              <a:t>)</a:t>
            </a:r>
          </a:p>
          <a:p>
            <a:pPr>
              <a:buNone/>
            </a:pPr>
            <a:r>
              <a:rPr lang="cs-CZ" sz="3200" dirty="0" smtClean="0"/>
              <a:t>pomoci to asi nezvládnu. Za (naši/</a:t>
            </a:r>
            <a:r>
              <a:rPr lang="cs-CZ" sz="3200" b="1" u="sng" dirty="0" smtClean="0">
                <a:solidFill>
                  <a:srgbClr val="FF0000"/>
                </a:solidFill>
              </a:rPr>
              <a:t>naší</a:t>
            </a:r>
            <a:r>
              <a:rPr lang="cs-CZ" sz="3200" dirty="0" smtClean="0"/>
              <a:t>)</a:t>
            </a:r>
          </a:p>
          <a:p>
            <a:pPr>
              <a:buNone/>
            </a:pPr>
            <a:r>
              <a:rPr lang="cs-CZ" sz="3200" dirty="0" smtClean="0"/>
              <a:t>školou je hřiště. Od (vaši/</a:t>
            </a:r>
            <a:r>
              <a:rPr lang="cs-CZ" sz="3200" b="1" u="sng" dirty="0" smtClean="0">
                <a:solidFill>
                  <a:srgbClr val="FF0000"/>
                </a:solidFill>
              </a:rPr>
              <a:t>vaší</a:t>
            </a:r>
            <a:r>
              <a:rPr lang="cs-CZ" sz="3200" dirty="0" smtClean="0"/>
              <a:t>) návštěvy</a:t>
            </a:r>
          </a:p>
          <a:p>
            <a:pPr>
              <a:buNone/>
            </a:pPr>
            <a:r>
              <a:rPr lang="cs-CZ" sz="3200" dirty="0" smtClean="0"/>
              <a:t>se nic nezměnilo. S (vašim/</a:t>
            </a:r>
            <a:r>
              <a:rPr lang="cs-CZ" sz="3200" b="1" u="sng" dirty="0" smtClean="0">
                <a:solidFill>
                  <a:srgbClr val="FF0000"/>
                </a:solidFill>
              </a:rPr>
              <a:t>vaším</a:t>
            </a:r>
            <a:r>
              <a:rPr lang="cs-CZ" sz="3200" dirty="0" smtClean="0"/>
              <a:t>) psem.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6746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i="1" dirty="0" smtClean="0">
                <a:solidFill>
                  <a:srgbClr val="FF0000"/>
                </a:solidFill>
              </a:rPr>
              <a:t>Doplň y,ý,i,i.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Martin tam půjde zítra s nám_ 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V_ tam určitě budete chybět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Děkuji t_, že jsi m_ to přinesl až sem.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S vám_ je vždy doma veselo.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Váš pes běžel za vám_.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Připomněl m_ můj dávný slib.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Mohu s vám_ dohodnout opravu okna?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Napiš m_, kdy přijedeš ze školy.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M_ už si s tou prací poradíme.</a:t>
            </a:r>
          </a:p>
          <a:p>
            <a:pP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pP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Font typeface="Wingdings" pitchFamily="2" charset="2"/>
              <a:buChar char="§"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45782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i="1" smtClean="0">
                <a:solidFill>
                  <a:srgbClr val="FF0000"/>
                </a:solidFill>
              </a:rPr>
              <a:t>Řešení.</a:t>
            </a:r>
            <a:endParaRPr lang="cs-CZ" sz="3200" i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Martin tam půjde zítra s nám</a:t>
            </a:r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V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tam určitě budete chybět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Děkuji t</a:t>
            </a:r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, že jsi m</a:t>
            </a:r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to přinesl až sem.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S vám</a:t>
            </a:r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je vždy doma veselo.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Váš pes běžel za vám</a:t>
            </a:r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Připomněl m</a:t>
            </a:r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můj dávný slib.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Mohu s vám</a:t>
            </a:r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dohodnout opravu okna?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Napiš m</a:t>
            </a:r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, kdy přijedeš ze školy.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M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už si s tou prací poradíme.</a:t>
            </a:r>
          </a:p>
          <a:p>
            <a:pP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pP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Font typeface="Wingdings" pitchFamily="2" charset="2"/>
              <a:buChar char="§"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02627"/>
          </a:xfrm>
        </p:spPr>
        <p:txBody>
          <a:bodyPr/>
          <a:lstStyle/>
          <a:p>
            <a:pPr>
              <a:buNone/>
            </a:pPr>
            <a:r>
              <a:rPr lang="cs-CZ" sz="2800" i="1" dirty="0" smtClean="0">
                <a:solidFill>
                  <a:srgbClr val="FF0000"/>
                </a:solidFill>
              </a:rPr>
              <a:t>Jsou věty napsány správně?  Označ.</a:t>
            </a:r>
          </a:p>
          <a:p>
            <a:pPr>
              <a:buNone/>
            </a:pPr>
            <a:r>
              <a:rPr lang="cs-CZ" sz="3200" dirty="0" smtClean="0"/>
              <a:t>ANO-NE: My s </a:t>
            </a:r>
            <a:r>
              <a:rPr lang="cs-CZ" sz="3200" dirty="0" err="1" smtClean="0"/>
              <a:t>vámy</a:t>
            </a:r>
            <a:r>
              <a:rPr lang="cs-CZ" sz="3200" dirty="0" smtClean="0"/>
              <a:t> určitě souhlasíme.</a:t>
            </a:r>
          </a:p>
          <a:p>
            <a:pPr>
              <a:buNone/>
            </a:pPr>
            <a:r>
              <a:rPr lang="cs-CZ" sz="3200" dirty="0" smtClean="0"/>
              <a:t>ANO-NE: Eva s sebou leknutím trhla.</a:t>
            </a:r>
          </a:p>
          <a:p>
            <a:pPr>
              <a:buNone/>
            </a:pPr>
            <a:r>
              <a:rPr lang="cs-CZ" sz="3200" dirty="0" smtClean="0"/>
              <a:t>ANO-NE: Řekni mi, čí je to auto?</a:t>
            </a:r>
          </a:p>
          <a:p>
            <a:pPr>
              <a:buNone/>
            </a:pPr>
            <a:r>
              <a:rPr lang="cs-CZ" sz="3200" dirty="0" smtClean="0"/>
              <a:t>ANO-NE: Ty jsi mně nepoznal?</a:t>
            </a:r>
          </a:p>
          <a:p>
            <a:pPr>
              <a:buNone/>
            </a:pPr>
            <a:r>
              <a:rPr lang="cs-CZ" sz="3200" dirty="0" smtClean="0"/>
              <a:t>ANO-NE: Mluvila o tebe jen hezky.</a:t>
            </a:r>
          </a:p>
          <a:p>
            <a:pPr>
              <a:buNone/>
            </a:pPr>
            <a:r>
              <a:rPr lang="cs-CZ" sz="3200" dirty="0" smtClean="0"/>
              <a:t>ANO-NE: Na mě se můžeš spolehnout.</a:t>
            </a:r>
          </a:p>
          <a:p>
            <a:pPr>
              <a:buNone/>
            </a:pPr>
            <a:r>
              <a:rPr lang="cs-CZ" sz="3200" dirty="0" smtClean="0"/>
              <a:t>ANO-NE: Za naši zahradou je lesík.</a:t>
            </a:r>
          </a:p>
          <a:p>
            <a:pPr>
              <a:buNone/>
            </a:pPr>
            <a:r>
              <a:rPr lang="cs-CZ" sz="3200" dirty="0" smtClean="0"/>
              <a:t>ANO-NE: Vezmi si sebou i teplou šálu.</a:t>
            </a:r>
          </a:p>
          <a:p>
            <a:pPr>
              <a:buNone/>
            </a:pPr>
            <a:r>
              <a:rPr lang="cs-CZ" sz="3200" dirty="0" smtClean="0"/>
              <a:t>ANO-NE: Hráli si s vaší kočkou.</a:t>
            </a:r>
          </a:p>
          <a:p>
            <a:pPr>
              <a:buNone/>
            </a:pPr>
            <a:endParaRPr lang="cs-CZ" sz="32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530619"/>
          </a:xfrm>
        </p:spPr>
        <p:txBody>
          <a:bodyPr/>
          <a:lstStyle/>
          <a:p>
            <a:pPr>
              <a:buNone/>
            </a:pPr>
            <a:r>
              <a:rPr lang="cs-CZ" sz="3200" i="1" smtClean="0">
                <a:solidFill>
                  <a:srgbClr val="FF0000"/>
                </a:solidFill>
              </a:rPr>
              <a:t>Řešení.</a:t>
            </a:r>
            <a:endParaRPr lang="cs-CZ" sz="3200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My s </a:t>
            </a:r>
            <a:r>
              <a:rPr lang="cs-CZ" sz="3200" dirty="0" err="1" smtClean="0"/>
              <a:t>vámy</a:t>
            </a:r>
            <a:r>
              <a:rPr lang="cs-CZ" sz="3200" dirty="0" smtClean="0"/>
              <a:t> určitě souhlasíme.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r>
              <a:rPr lang="cs-CZ" sz="3200" dirty="0" smtClean="0"/>
              <a:t>-NE: Eva s sebou leknutím trhla.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r>
              <a:rPr lang="cs-CZ" sz="3200" dirty="0" smtClean="0"/>
              <a:t>-NE: Řekni mi, čí je to auto?</a:t>
            </a:r>
          </a:p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Ty jsi mně nepoznal?</a:t>
            </a:r>
          </a:p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Mluvila o tebe jen hezky.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r>
              <a:rPr lang="cs-CZ" sz="3200" dirty="0" smtClean="0"/>
              <a:t>-NE: Na mě se můžeš spolehnout.</a:t>
            </a:r>
          </a:p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Za naši zahradou je lesík.</a:t>
            </a:r>
          </a:p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Vezmi si sebou i teplou šálu.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r>
              <a:rPr lang="cs-CZ" sz="3200" dirty="0" smtClean="0"/>
              <a:t>-NE: Hráli si s vaší kočkou.</a:t>
            </a:r>
          </a:p>
          <a:p>
            <a:pPr>
              <a:buNone/>
            </a:pPr>
            <a:endParaRPr lang="cs-CZ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532859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3500" smtClean="0"/>
              <a:t>Zdroj:</a:t>
            </a:r>
          </a:p>
          <a:p>
            <a:pPr>
              <a:buNone/>
            </a:pPr>
            <a:r>
              <a:rPr lang="cs-CZ" sz="3500" smtClean="0"/>
              <a:t>Vlastní tvorba</a:t>
            </a:r>
          </a:p>
          <a:p>
            <a:pPr>
              <a:buNone/>
            </a:pPr>
            <a:r>
              <a:rPr lang="cs-CZ" sz="3500" smtClean="0"/>
              <a:t>Citace:</a:t>
            </a:r>
          </a:p>
          <a:p>
            <a:pPr>
              <a:buNone/>
            </a:pPr>
            <a:r>
              <a:rPr lang="cs-CZ" sz="3500" i="1" smtClean="0"/>
              <a:t>Klíč k češtině</a:t>
            </a:r>
            <a:r>
              <a:rPr lang="cs-CZ" sz="3500" smtClean="0"/>
              <a:t>: </a:t>
            </a:r>
            <a:r>
              <a:rPr lang="cs-CZ" sz="3500" i="1" smtClean="0"/>
              <a:t>aneb Na češtinu od lesa</a:t>
            </a:r>
            <a:r>
              <a:rPr lang="cs-CZ" sz="3500" smtClean="0"/>
              <a:t>. Praha: Albatros nakladatelství, a. s., právní nástupce, 2005. ISBN 80-00-01593-5. </a:t>
            </a:r>
          </a:p>
          <a:p>
            <a:pPr>
              <a:buNone/>
            </a:pPr>
            <a:endParaRPr lang="cs-CZ" sz="3500" smtClean="0"/>
          </a:p>
          <a:p>
            <a:pPr>
              <a:buNone/>
            </a:pPr>
            <a:r>
              <a:rPr lang="cs-CZ" sz="3500" i="1" smtClean="0"/>
              <a:t>Český jazyk</a:t>
            </a:r>
            <a:r>
              <a:rPr lang="cs-CZ" sz="3500" smtClean="0"/>
              <a:t>: </a:t>
            </a:r>
            <a:r>
              <a:rPr lang="cs-CZ" sz="3500" i="1" smtClean="0"/>
              <a:t>Přehled učiva základní školy</a:t>
            </a:r>
            <a:r>
              <a:rPr lang="cs-CZ" sz="3500" smtClean="0"/>
              <a:t>. Praha: Nakladatelství Fortuna, 2000. ISBN 80-7168-527-5.</a:t>
            </a:r>
          </a:p>
          <a:p>
            <a:pPr>
              <a:buNone/>
            </a:pPr>
            <a:r>
              <a:rPr lang="cs-CZ" sz="3200" smtClean="0"/>
              <a:t> </a:t>
            </a:r>
          </a:p>
          <a:p>
            <a:pPr>
              <a:buNone/>
            </a:pPr>
            <a:endParaRPr lang="cs-CZ" sz="3200" smtClean="0"/>
          </a:p>
          <a:p>
            <a:pPr>
              <a:buNone/>
            </a:pPr>
            <a:endParaRPr lang="cs-CZ" i="1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2425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Anotace:</a:t>
            </a:r>
          </a:p>
          <a:p>
            <a:pPr>
              <a:buNone/>
            </a:pPr>
            <a:r>
              <a:rPr lang="cs-CZ" sz="3200" dirty="0" smtClean="0"/>
              <a:t>Žáci do vět doplní správné tvary číslovek dva, oba a tvary zájmen. Ve větách označí správný tvar zájmena. Procvičí si pravopis zájmen. Rozhodnou, zda jsou věty napsány správně a označí pravdivost svého tvrzení.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139</TotalTime>
  <Words>927</Words>
  <Application>Microsoft Office PowerPoint</Application>
  <PresentationFormat>Předvádění na obrazovce (4:3)</PresentationFormat>
  <Paragraphs>128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Prezentace aplikace PowerPoint</vt:lpstr>
      <vt:lpstr>ZÁJMENA - CVIČENÍ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Vesna202261</cp:lastModifiedBy>
  <cp:revision>28</cp:revision>
  <dcterms:created xsi:type="dcterms:W3CDTF">2011-12-28T20:34:02Z</dcterms:created>
  <dcterms:modified xsi:type="dcterms:W3CDTF">2012-02-27T07:49:08Z</dcterms:modified>
</cp:coreProperties>
</file>