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66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020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2B9FD-BF69-4475-B9B2-861F9C0AAC05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4B8E1-0B60-4534-8C23-5A2622905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1124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VY_32_INOVACE_13_ČESKÝ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číslovky-pravopis a skloňování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7200" b="1" dirty="0" smtClean="0"/>
              <a:t>ČÍSLOVKY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</a:rPr>
              <a:t>PRAVOPIS     SKLOŇOVÁNÍ</a:t>
            </a:r>
            <a:endParaRPr lang="cs-CZ" sz="4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SLOŽENÉ ČÍSLOVKY ZÁKLADNÍ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píšeme zvlášť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dvacet jedna             sto třicet pět</a:t>
            </a:r>
          </a:p>
          <a:p>
            <a:pPr>
              <a:buNone/>
            </a:pPr>
            <a:r>
              <a:rPr lang="cs-CZ" sz="3600" dirty="0" smtClean="0"/>
              <a:t>    šedesát sedm           tři sta šedesát sedm</a:t>
            </a:r>
          </a:p>
          <a:p>
            <a:pPr>
              <a:buNone/>
            </a:pPr>
            <a:endParaRPr lang="cs-CZ" sz="3600" dirty="0" smtClean="0"/>
          </a:p>
          <a:p>
            <a:r>
              <a:rPr lang="cs-CZ" dirty="0" smtClean="0"/>
              <a:t>píšeme dohromady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jednadvacet              sedmapadesát</a:t>
            </a:r>
          </a:p>
          <a:p>
            <a:pPr>
              <a:buNone/>
            </a:pPr>
            <a:r>
              <a:rPr lang="cs-CZ" sz="3600" dirty="0" smtClean="0"/>
              <a:t>   dvaadvacet                čtyřiašedesát</a:t>
            </a:r>
            <a:endParaRPr lang="cs-CZ" dirty="0" smtClean="0"/>
          </a:p>
          <a:p>
            <a:pPr>
              <a:buNone/>
            </a:pPr>
            <a:r>
              <a:rPr lang="cs-CZ" sz="3600" dirty="0" smtClean="0"/>
              <a:t>  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ČÍSLOVKY DVA, OBA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1.p.  </a:t>
            </a:r>
            <a:r>
              <a:rPr lang="cs-CZ" b="1" dirty="0" smtClean="0"/>
              <a:t>dva, oba </a:t>
            </a:r>
            <a:r>
              <a:rPr lang="cs-CZ" dirty="0" smtClean="0"/>
              <a:t>(muži)      </a:t>
            </a:r>
            <a:r>
              <a:rPr lang="cs-CZ" b="1" dirty="0" smtClean="0"/>
              <a:t>dvě, obě </a:t>
            </a:r>
            <a:r>
              <a:rPr lang="cs-CZ" dirty="0" smtClean="0"/>
              <a:t>(ženy, pera)</a:t>
            </a:r>
          </a:p>
          <a:p>
            <a:pPr>
              <a:buNone/>
            </a:pPr>
            <a:r>
              <a:rPr lang="cs-CZ" dirty="0" smtClean="0"/>
              <a:t>  2.p.  </a:t>
            </a:r>
            <a:r>
              <a:rPr lang="cs-CZ" b="1" dirty="0" smtClean="0"/>
              <a:t>dvou, obou </a:t>
            </a:r>
            <a:r>
              <a:rPr lang="cs-CZ" dirty="0" smtClean="0"/>
              <a:t>(mužů, žen, per)</a:t>
            </a:r>
          </a:p>
          <a:p>
            <a:pPr>
              <a:buNone/>
            </a:pPr>
            <a:r>
              <a:rPr lang="cs-CZ" dirty="0" smtClean="0"/>
              <a:t>  3.p.  </a:t>
            </a:r>
            <a:r>
              <a:rPr lang="cs-CZ" b="1" dirty="0" smtClean="0"/>
              <a:t>dvěma, oběma </a:t>
            </a:r>
            <a:r>
              <a:rPr lang="cs-CZ" dirty="0" smtClean="0"/>
              <a:t>(mužům, ženám, perům)</a:t>
            </a:r>
          </a:p>
          <a:p>
            <a:pPr>
              <a:buNone/>
            </a:pPr>
            <a:r>
              <a:rPr lang="cs-CZ" dirty="0" smtClean="0"/>
              <a:t>  4.p.  </a:t>
            </a:r>
            <a:r>
              <a:rPr lang="cs-CZ" b="1" dirty="0" smtClean="0"/>
              <a:t>dva, oba </a:t>
            </a:r>
            <a:r>
              <a:rPr lang="cs-CZ" dirty="0" smtClean="0"/>
              <a:t>(muže)     dvě, obě (ženy, pera)</a:t>
            </a:r>
          </a:p>
          <a:p>
            <a:pPr>
              <a:buNone/>
            </a:pPr>
            <a:r>
              <a:rPr lang="cs-CZ" dirty="0" smtClean="0"/>
              <a:t>  6.p.  </a:t>
            </a:r>
            <a:r>
              <a:rPr lang="cs-CZ" b="1" dirty="0" smtClean="0"/>
              <a:t>dvou, obou </a:t>
            </a:r>
            <a:r>
              <a:rPr lang="cs-CZ" dirty="0" smtClean="0"/>
              <a:t>(mužích, ženách, perech)</a:t>
            </a:r>
          </a:p>
          <a:p>
            <a:pPr>
              <a:buNone/>
            </a:pPr>
            <a:r>
              <a:rPr lang="cs-CZ" dirty="0" smtClean="0"/>
              <a:t>  7.p.  </a:t>
            </a:r>
            <a:r>
              <a:rPr lang="cs-CZ" b="1" dirty="0" smtClean="0"/>
              <a:t>dvěma, oběma </a:t>
            </a:r>
            <a:r>
              <a:rPr lang="cs-CZ" dirty="0" smtClean="0"/>
              <a:t>(muži, ženami, pery)  </a:t>
            </a:r>
            <a:endParaRPr lang="cs-CZ" dirty="0"/>
          </a:p>
        </p:txBody>
      </p:sp>
      <p:pic>
        <p:nvPicPr>
          <p:cNvPr id="3074" name="Picture 2" descr="C:\Users\Langerová\AppData\Local\Microsoft\Windows\Temporary Internet Files\Content.IE5\I3C6N6QB\MC90043705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869160"/>
            <a:ext cx="1512168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ČÍSLOVKA TŘI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dirty="0" smtClean="0"/>
              <a:t>          1.p.  </a:t>
            </a:r>
            <a:r>
              <a:rPr lang="cs-CZ" sz="3600" b="1" dirty="0" smtClean="0"/>
              <a:t>tři</a:t>
            </a:r>
            <a:r>
              <a:rPr lang="cs-CZ" sz="3600" dirty="0" smtClean="0"/>
              <a:t>  (chlapci, dívky, koťata)</a:t>
            </a:r>
          </a:p>
          <a:p>
            <a:pPr>
              <a:buNone/>
            </a:pPr>
            <a:r>
              <a:rPr lang="cs-CZ" sz="3600" dirty="0" smtClean="0"/>
              <a:t>          2.p.  </a:t>
            </a:r>
            <a:r>
              <a:rPr lang="cs-CZ" sz="3600" b="1" dirty="0" smtClean="0"/>
              <a:t>tří, třech </a:t>
            </a:r>
            <a:r>
              <a:rPr lang="cs-CZ" sz="2800" dirty="0" smtClean="0"/>
              <a:t>(tvar hovorový)</a:t>
            </a:r>
          </a:p>
          <a:p>
            <a:pPr>
              <a:buNone/>
            </a:pPr>
            <a:r>
              <a:rPr lang="cs-CZ" sz="3600" dirty="0" smtClean="0"/>
              <a:t>          3.p.  </a:t>
            </a:r>
            <a:r>
              <a:rPr lang="cs-CZ" sz="3600" b="1" dirty="0" smtClean="0"/>
              <a:t>třem</a:t>
            </a:r>
          </a:p>
          <a:p>
            <a:pPr>
              <a:buNone/>
            </a:pPr>
            <a:r>
              <a:rPr lang="cs-CZ" sz="3600" dirty="0" smtClean="0"/>
              <a:t>          4.p.  </a:t>
            </a:r>
            <a:r>
              <a:rPr lang="cs-CZ" sz="3600" b="1" dirty="0" smtClean="0"/>
              <a:t>tři</a:t>
            </a:r>
          </a:p>
          <a:p>
            <a:pPr>
              <a:buNone/>
            </a:pPr>
            <a:r>
              <a:rPr lang="cs-CZ" sz="3600" dirty="0" smtClean="0"/>
              <a:t>          6.p.  </a:t>
            </a:r>
            <a:r>
              <a:rPr lang="cs-CZ" sz="3600" b="1" dirty="0" smtClean="0"/>
              <a:t>třech</a:t>
            </a:r>
          </a:p>
          <a:p>
            <a:pPr>
              <a:buNone/>
            </a:pPr>
            <a:r>
              <a:rPr lang="cs-CZ" sz="3600" dirty="0" smtClean="0"/>
              <a:t>          7.p.  </a:t>
            </a:r>
            <a:r>
              <a:rPr lang="cs-CZ" sz="3600" b="1" dirty="0" smtClean="0"/>
              <a:t>třemi   </a:t>
            </a:r>
            <a:r>
              <a:rPr lang="cs-CZ" sz="3600" dirty="0" smtClean="0"/>
              <a:t>    </a:t>
            </a:r>
            <a:endParaRPr lang="cs-CZ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ČÍSLOVKA ČTYŘI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sz="3600" dirty="0" smtClean="0"/>
              <a:t>          1.p.  </a:t>
            </a:r>
            <a:r>
              <a:rPr lang="cs-CZ" sz="3600" b="1" smtClean="0"/>
              <a:t>čtyři</a:t>
            </a:r>
            <a:r>
              <a:rPr lang="cs-CZ" sz="3600" smtClean="0"/>
              <a:t> (psi, kočky, kuřata)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2.p.  </a:t>
            </a:r>
            <a:r>
              <a:rPr lang="cs-CZ" sz="3600" b="1" dirty="0" smtClean="0"/>
              <a:t>čtyř, čtyřech </a:t>
            </a:r>
            <a:r>
              <a:rPr lang="cs-CZ" sz="2800" dirty="0" smtClean="0"/>
              <a:t>(tvar hovorový)</a:t>
            </a:r>
          </a:p>
          <a:p>
            <a:pPr>
              <a:buNone/>
            </a:pPr>
            <a:r>
              <a:rPr lang="cs-CZ" sz="3600" dirty="0" smtClean="0"/>
              <a:t>          3.p.  </a:t>
            </a:r>
            <a:r>
              <a:rPr lang="cs-CZ" sz="3600" b="1" dirty="0" smtClean="0"/>
              <a:t>čtyřem</a:t>
            </a:r>
          </a:p>
          <a:p>
            <a:pPr>
              <a:buNone/>
            </a:pPr>
            <a:r>
              <a:rPr lang="cs-CZ" sz="3600" dirty="0" smtClean="0"/>
              <a:t>          4.p.  </a:t>
            </a:r>
            <a:r>
              <a:rPr lang="cs-CZ" sz="3600" b="1" dirty="0" smtClean="0"/>
              <a:t>čtyři</a:t>
            </a:r>
          </a:p>
          <a:p>
            <a:pPr>
              <a:buNone/>
            </a:pPr>
            <a:r>
              <a:rPr lang="cs-CZ" sz="3600" dirty="0" smtClean="0"/>
              <a:t>          6.p.  </a:t>
            </a:r>
            <a:r>
              <a:rPr lang="cs-CZ" sz="3600" b="1" dirty="0" smtClean="0"/>
              <a:t>čtyřech</a:t>
            </a:r>
          </a:p>
          <a:p>
            <a:pPr>
              <a:buNone/>
            </a:pPr>
            <a:r>
              <a:rPr lang="cs-CZ" sz="3600" dirty="0" smtClean="0"/>
              <a:t>          7.p.  </a:t>
            </a:r>
            <a:r>
              <a:rPr lang="cs-CZ" sz="3600" b="1" dirty="0" smtClean="0"/>
              <a:t>čtyřmi</a:t>
            </a:r>
            <a:endParaRPr lang="cs-CZ" sz="3600" b="1" dirty="0"/>
          </a:p>
        </p:txBody>
      </p:sp>
      <p:pic>
        <p:nvPicPr>
          <p:cNvPr id="2051" name="Picture 3" descr="C:\Users\Langerová\AppData\Local\Microsoft\Windows\Temporary Internet Files\Content.IE5\02E5U0JE\MC90043705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933056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OSTATNÍ ČÍSLOVKY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ČÍSLOVKY JEDEN, JEDNA, JEDNO</a:t>
            </a:r>
          </a:p>
          <a:p>
            <a:pPr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   </a:t>
            </a:r>
            <a:r>
              <a:rPr lang="cs-CZ" dirty="0" smtClean="0"/>
              <a:t>skloňujeme jako ten, ta, to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ČÍSLOVKA STO</a:t>
            </a:r>
          </a:p>
          <a:p>
            <a:pPr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   </a:t>
            </a:r>
            <a:r>
              <a:rPr lang="cs-CZ" dirty="0" smtClean="0"/>
              <a:t>skloňujeme podle vzoru město 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ČÍSLOVKA TISÍC</a:t>
            </a:r>
          </a:p>
          <a:p>
            <a:pPr>
              <a:buNone/>
            </a:pPr>
            <a:r>
              <a:rPr lang="cs-CZ" dirty="0" smtClean="0"/>
              <a:t>    skloňujeme podle vzoru stroj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ČÍSLOVKA MILION</a:t>
            </a:r>
          </a:p>
          <a:p>
            <a:pPr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   </a:t>
            </a:r>
            <a:r>
              <a:rPr lang="cs-CZ" dirty="0" smtClean="0"/>
              <a:t>skloňujeme podle vzoru hrad</a:t>
            </a:r>
            <a:endParaRPr lang="cs-CZ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Jsou číslovky napsány správně? Označ.</a:t>
            </a:r>
          </a:p>
          <a:p>
            <a:pPr>
              <a:buNone/>
            </a:pPr>
            <a:r>
              <a:rPr lang="cs-CZ" dirty="0" smtClean="0"/>
              <a:t>ANO – NE:  sto devadesát osm</a:t>
            </a:r>
          </a:p>
          <a:p>
            <a:pPr>
              <a:buNone/>
            </a:pPr>
            <a:r>
              <a:rPr lang="cs-CZ" dirty="0" smtClean="0"/>
              <a:t>ANO – NE:  tisíc </a:t>
            </a:r>
            <a:r>
              <a:rPr lang="cs-CZ" dirty="0" err="1" smtClean="0"/>
              <a:t>třista</a:t>
            </a:r>
            <a:r>
              <a:rPr lang="cs-CZ" dirty="0" smtClean="0"/>
              <a:t> dvacet dva</a:t>
            </a:r>
          </a:p>
          <a:p>
            <a:pPr>
              <a:buNone/>
            </a:pPr>
            <a:r>
              <a:rPr lang="cs-CZ" dirty="0" smtClean="0"/>
              <a:t>ANO – NE:  milion sedm set </a:t>
            </a:r>
            <a:r>
              <a:rPr lang="cs-CZ" dirty="0" err="1" smtClean="0"/>
              <a:t>šedesátpět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Doplň správný </a:t>
            </a:r>
            <a:r>
              <a:rPr lang="cs-CZ" i="1" smtClean="0">
                <a:solidFill>
                  <a:srgbClr val="FF0000"/>
                </a:solidFill>
              </a:rPr>
              <a:t>tvar číslovky.</a:t>
            </a:r>
            <a:endParaRPr lang="cs-CZ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od (3)____ hodin             s (2)____ chlapci</a:t>
            </a:r>
          </a:p>
          <a:p>
            <a:pPr>
              <a:buNone/>
            </a:pPr>
            <a:r>
              <a:rPr lang="cs-CZ" dirty="0" smtClean="0"/>
              <a:t>na (1)____ den                 o (3)____sestrách</a:t>
            </a:r>
          </a:p>
          <a:p>
            <a:pPr>
              <a:buNone/>
            </a:pPr>
            <a:r>
              <a:rPr lang="cs-CZ" dirty="0" smtClean="0"/>
              <a:t>před (2)____týdny           za(4)____měsíce              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i="1" smtClean="0">
                <a:solidFill>
                  <a:srgbClr val="FF0000"/>
                </a:solidFill>
              </a:rPr>
              <a:t>Řešení.</a:t>
            </a:r>
            <a:endParaRPr lang="cs-CZ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 – NE:  sto devadesát osm</a:t>
            </a:r>
          </a:p>
          <a:p>
            <a:pPr>
              <a:buNone/>
            </a:pPr>
            <a:r>
              <a:rPr lang="cs-CZ" dirty="0" smtClean="0"/>
              <a:t>ANO – 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 tisíc </a:t>
            </a:r>
            <a:r>
              <a:rPr lang="cs-CZ" dirty="0" err="1" smtClean="0"/>
              <a:t>třista</a:t>
            </a:r>
            <a:r>
              <a:rPr lang="cs-CZ" dirty="0" smtClean="0"/>
              <a:t> dvacet dva</a:t>
            </a:r>
          </a:p>
          <a:p>
            <a:pPr>
              <a:buNone/>
            </a:pPr>
            <a:r>
              <a:rPr lang="cs-CZ" dirty="0" smtClean="0"/>
              <a:t>ANO – </a:t>
            </a:r>
            <a:r>
              <a:rPr lang="cs-CZ" b="1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:  milion sedm set </a:t>
            </a:r>
            <a:r>
              <a:rPr lang="cs-CZ" dirty="0" err="1" smtClean="0"/>
              <a:t>šedesátpět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smtClean="0">
                <a:solidFill>
                  <a:srgbClr val="FF0000"/>
                </a:solidFill>
              </a:rPr>
              <a:t>Řešení.</a:t>
            </a:r>
            <a:endParaRPr lang="cs-CZ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od (3) </a:t>
            </a:r>
            <a:r>
              <a:rPr lang="cs-CZ" b="1" dirty="0" smtClean="0">
                <a:solidFill>
                  <a:srgbClr val="FF0000"/>
                </a:solidFill>
              </a:rPr>
              <a:t>tří</a:t>
            </a:r>
            <a:r>
              <a:rPr lang="cs-CZ" dirty="0" smtClean="0"/>
              <a:t> hodin                    s (2) </a:t>
            </a:r>
            <a:r>
              <a:rPr lang="cs-CZ" b="1" dirty="0" smtClean="0">
                <a:solidFill>
                  <a:srgbClr val="FF0000"/>
                </a:solidFill>
              </a:rPr>
              <a:t>dvěma</a:t>
            </a:r>
            <a:r>
              <a:rPr lang="cs-CZ" dirty="0" smtClean="0"/>
              <a:t> chlapci</a:t>
            </a:r>
          </a:p>
          <a:p>
            <a:pPr>
              <a:buNone/>
            </a:pPr>
            <a:r>
              <a:rPr lang="cs-CZ" dirty="0" smtClean="0"/>
              <a:t>na (1) </a:t>
            </a:r>
            <a:r>
              <a:rPr lang="cs-CZ" b="1" dirty="0" smtClean="0">
                <a:solidFill>
                  <a:srgbClr val="FF0000"/>
                </a:solidFill>
              </a:rPr>
              <a:t>jeden</a:t>
            </a:r>
            <a:r>
              <a:rPr lang="cs-CZ" dirty="0" smtClean="0"/>
              <a:t> den                  o (3) </a:t>
            </a:r>
            <a:r>
              <a:rPr lang="cs-CZ" b="1" dirty="0" smtClean="0">
                <a:solidFill>
                  <a:srgbClr val="FF0000"/>
                </a:solidFill>
              </a:rPr>
              <a:t>třech </a:t>
            </a:r>
            <a:r>
              <a:rPr lang="cs-CZ" dirty="0" smtClean="0"/>
              <a:t>sestrách</a:t>
            </a:r>
          </a:p>
          <a:p>
            <a:pPr>
              <a:buNone/>
            </a:pPr>
            <a:r>
              <a:rPr lang="cs-CZ" dirty="0" smtClean="0"/>
              <a:t>před (2) </a:t>
            </a:r>
            <a:r>
              <a:rPr lang="cs-CZ" b="1" dirty="0" smtClean="0">
                <a:solidFill>
                  <a:srgbClr val="FF0000"/>
                </a:solidFill>
              </a:rPr>
              <a:t>dvěma </a:t>
            </a:r>
            <a:r>
              <a:rPr lang="cs-CZ" dirty="0" smtClean="0"/>
              <a:t>týdny         za(4) </a:t>
            </a:r>
            <a:r>
              <a:rPr lang="cs-CZ" b="1" dirty="0" smtClean="0">
                <a:solidFill>
                  <a:srgbClr val="FF0000"/>
                </a:solidFill>
              </a:rPr>
              <a:t>čtyři </a:t>
            </a:r>
            <a:r>
              <a:rPr lang="cs-CZ" dirty="0" smtClean="0"/>
              <a:t>měsíce              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Ilustrace:</a:t>
            </a:r>
          </a:p>
          <a:p>
            <a:pPr>
              <a:buNone/>
            </a:pPr>
            <a:r>
              <a:rPr lang="cs-CZ" i="1" smtClean="0">
                <a:hlinkClick r:id="rId2"/>
              </a:rPr>
              <a:t>www.office.microsoft.com</a:t>
            </a:r>
            <a:endParaRPr lang="cs-CZ" i="1" smtClean="0"/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i="1" smtClean="0"/>
              <a:t>Základní mluvnice českého jazyka</a:t>
            </a:r>
            <a:r>
              <a:rPr lang="cs-CZ" smtClean="0"/>
              <a:t>. Praha: SPN pedagogické nakladatelství, akciová společnost, 2004. ISBN 80-7235-018-8. </a:t>
            </a:r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získají ucelený přehled o skloňování a zápisu číslovek základních.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467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ČÍSLOVKY</vt:lpstr>
      <vt:lpstr>SLOŽENÉ ČÍSLOVKY ZÁKLADNÍ</vt:lpstr>
      <vt:lpstr>ČÍSLOVKY DVA, OBA</vt:lpstr>
      <vt:lpstr>ČÍSLOVKA TŘI</vt:lpstr>
      <vt:lpstr>ČÍSLOVKA ČTYŘI</vt:lpstr>
      <vt:lpstr>OSTATNÍ ČÍSLOVKY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21</cp:revision>
  <dcterms:created xsi:type="dcterms:W3CDTF">2011-12-27T11:26:30Z</dcterms:created>
  <dcterms:modified xsi:type="dcterms:W3CDTF">2012-02-27T07:50:43Z</dcterms:modified>
</cp:coreProperties>
</file>