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4" r:id="rId2"/>
    <p:sldId id="275" r:id="rId3"/>
    <p:sldId id="283" r:id="rId4"/>
    <p:sldId id="285" r:id="rId5"/>
    <p:sldId id="284" r:id="rId6"/>
    <p:sldId id="259" r:id="rId7"/>
    <p:sldId id="260" r:id="rId8"/>
    <p:sldId id="261" r:id="rId9"/>
    <p:sldId id="262" r:id="rId10"/>
    <p:sldId id="278" r:id="rId11"/>
    <p:sldId id="277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65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6" autoAdjust="0"/>
    <p:restoredTop sz="94660"/>
  </p:normalViewPr>
  <p:slideViewPr>
    <p:cSldViewPr>
      <p:cViewPr varScale="1">
        <p:scale>
          <a:sx n="69" d="100"/>
          <a:sy n="69" d="100"/>
        </p:scale>
        <p:origin x="-8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B30DAB-AF39-4DB3-B578-6A0E46B8586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F2525-D839-4D78-BF84-04F339CFA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313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6F2525-D839-4D78-BF84-04F339CFAD0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068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7D5FD1-7BEC-4974-A61C-5A5FF7256CE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hdphoto" Target="../media/hdphoto2.wdp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hdphoto" Target="../media/hdphoto2.wdp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microsoft.com/office/2007/relationships/hdphoto" Target="../media/hdphoto6.wdp"/><Relationship Id="rId10" Type="http://schemas.openxmlformats.org/officeDocument/2006/relationships/image" Target="../media/image29.wmf"/><Relationship Id="rId4" Type="http://schemas.openxmlformats.org/officeDocument/2006/relationships/image" Target="../media/image26.png"/><Relationship Id="rId9" Type="http://schemas.microsoft.com/office/2007/relationships/hdphoto" Target="../media/hdphoto8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aparat.cz/g/08/12/21/596678_9c00a.jpg" TargetMode="External"/><Relationship Id="rId3" Type="http://schemas.openxmlformats.org/officeDocument/2006/relationships/hyperlink" Target="http://josefstepanek.cz/wp-content/uploads/2009/05/kuna.jpg" TargetMode="External"/><Relationship Id="rId7" Type="http://schemas.openxmlformats.org/officeDocument/2006/relationships/hyperlink" Target="http://files.daltonaci2.webnode.cz/200000212-26b9527b38/uzovka1.jpg" TargetMode="External"/><Relationship Id="rId2" Type="http://schemas.openxmlformats.org/officeDocument/2006/relationships/hyperlink" Target="http://www.hbl.cz/image/200608050829_zmij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toaparat.cz/g/09/10/20/670473_970b5.jpg" TargetMode="External"/><Relationship Id="rId5" Type="http://schemas.openxmlformats.org/officeDocument/2006/relationships/hyperlink" Target="http://upload.wikimedia.org/wikipedia/commons/thumb/6/6d/Garrulus_glandarius_1_Luc_Viatour.jpg/260px-Garrulus_glandarius_1_Luc_Viatour.jpg" TargetMode="External"/><Relationship Id="rId4" Type="http://schemas.openxmlformats.org/officeDocument/2006/relationships/hyperlink" Target="http://www.jynx-t.net/priroda/Data/Images/Jesterka-obecna_1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lib.cz/IMG/GAL/728.jpg" TargetMode="External"/><Relationship Id="rId13" Type="http://schemas.openxmlformats.org/officeDocument/2006/relationships/hyperlink" Target="http://www.jynx-t.net/ptaci/Data/Images/Datel-cerny-(samec).jpg" TargetMode="External"/><Relationship Id="rId3" Type="http://schemas.openxmlformats.org/officeDocument/2006/relationships/hyperlink" Target="http://files.tulenka.webnode.cz/200002148-9196d92911/cvr%C4%8Dek%20dom%C3%A1c%C3%AD.JPG" TargetMode="External"/><Relationship Id="rId7" Type="http://schemas.openxmlformats.org/officeDocument/2006/relationships/hyperlink" Target="http://www.hasici-zbysov.cz/grafikaobr/vcela.jpg" TargetMode="External"/><Relationship Id="rId12" Type="http://schemas.openxmlformats.org/officeDocument/2006/relationships/hyperlink" Target="http://www.jynx-t.net/ptaci/Data/Images/Hyl-obecny-(samec).jpg" TargetMode="External"/><Relationship Id="rId2" Type="http://schemas.openxmlformats.org/officeDocument/2006/relationships/hyperlink" Target="http://www.naturfoto.cz/fotografie/ostatni/kobylka-zelena-3447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7/Vespa_crabro_by_Sven_Teschke.jpg/258px-Vespa_crabro_by_Sven_Teschke.jpg" TargetMode="External"/><Relationship Id="rId11" Type="http://schemas.openxmlformats.org/officeDocument/2006/relationships/hyperlink" Target="http://upload.wikimedia.org/wikipedia/commons/thumb/3/33/House_sparrowIII.jpg/260px-House_sparrowIII.jpg" TargetMode="External"/><Relationship Id="rId5" Type="http://schemas.openxmlformats.org/officeDocument/2006/relationships/hyperlink" Target="http://www.hasici-zbysov.cz/grafikaobr/vosa.jpg" TargetMode="External"/><Relationship Id="rId10" Type="http://schemas.openxmlformats.org/officeDocument/2006/relationships/hyperlink" Target="http://www.suport.cz/sites/default/files/obrazky-clanky/vlastovka03.jpg" TargetMode="External"/><Relationship Id="rId4" Type="http://schemas.openxmlformats.org/officeDocument/2006/relationships/hyperlink" Target="http://www.ireceptar.cz/res/data/106/012988.jpg" TargetMode="External"/><Relationship Id="rId9" Type="http://schemas.openxmlformats.org/officeDocument/2006/relationships/hyperlink" Target="http://www.e-planeta.cz/images/151.jpg" TargetMode="External"/><Relationship Id="rId14" Type="http://schemas.openxmlformats.org/officeDocument/2006/relationships/hyperlink" Target="http://atlas.vtaky.sk/atlasobrazky/32_14_obr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525" y="522920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8"/>
          <p:cNvSpPr txBox="1">
            <a:spLocks/>
          </p:cNvSpPr>
          <p:nvPr/>
        </p:nvSpPr>
        <p:spPr>
          <a:xfrm>
            <a:off x="179512" y="2465512"/>
            <a:ext cx="676875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0"/>
          </a:effectLst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Poznáváme živočichy 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3429000"/>
            <a:ext cx="9144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VY_32_INOVACE_13_B_19_Poznáváme živočichy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7" name="Picture 2" descr="C:\Users\pc\AppData\Local\Microsoft\Windows\Temporary Internet Files\Content.IE5\A3BZKTVY\MP9004072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6672"/>
            <a:ext cx="1806828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A3BZKTVY\MP90031687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3410"/>
            <a:ext cx="2592288" cy="170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A3BZKTVY\MP90018030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23" y="350148"/>
            <a:ext cx="2791544" cy="183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228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5163152"/>
              </p:ext>
            </p:extLst>
          </p:nvPr>
        </p:nvGraphicFramePr>
        <p:xfrm>
          <a:off x="827584" y="1556792"/>
          <a:ext cx="7488832" cy="4402077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tableStyleId>{91EBBBCC-DAD2-459C-BE2E-F6DE35CF9A28}</a:tableStyleId>
              </a:tblPr>
              <a:tblGrid>
                <a:gridCol w="2426701"/>
                <a:gridCol w="2270142"/>
                <a:gridCol w="1174210"/>
                <a:gridCol w="1617779"/>
              </a:tblGrid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24.4.2012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Poznáváme živočichy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Plazi, ptáci, savci,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zmije, kuna,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ropucha, sojka,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Lasice, straka, žába, mlok, ještěrka,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hmyz,</a:t>
                      </a:r>
                      <a:endParaRPr lang="cs-CZ" baseline="0" dirty="0" smtClean="0">
                        <a:solidFill>
                          <a:srgbClr val="00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saranče,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kobylka,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cvrček,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sršeň, vosa,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včela,</a:t>
                      </a:r>
                      <a:endParaRPr lang="cs-CZ" baseline="0" dirty="0" smtClean="0">
                        <a:solidFill>
                          <a:srgbClr val="00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čmelák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, tajenka s ptáky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83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08659"/>
            <a:ext cx="2796835" cy="19354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400" y="2443762"/>
            <a:ext cx="2740342" cy="1876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32" y="51716"/>
            <a:ext cx="2689590" cy="2232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3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27" y="90594"/>
            <a:ext cx="3772547" cy="21805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8" y="2452957"/>
            <a:ext cx="2876282" cy="1931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367" y="2560890"/>
            <a:ext cx="2817013" cy="1975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1056626" y="1700808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27150" y="6151481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11" name="Ovál 10"/>
          <p:cNvSpPr/>
          <p:nvPr/>
        </p:nvSpPr>
        <p:spPr>
          <a:xfrm>
            <a:off x="1209026" y="4934473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12" name="Ovál 11"/>
          <p:cNvSpPr/>
          <p:nvPr/>
        </p:nvSpPr>
        <p:spPr>
          <a:xfrm>
            <a:off x="5568057" y="2604496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13" name="Ovál 12"/>
          <p:cNvSpPr/>
          <p:nvPr/>
        </p:nvSpPr>
        <p:spPr>
          <a:xfrm>
            <a:off x="8460432" y="371703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4" name="Ovál 13"/>
          <p:cNvSpPr/>
          <p:nvPr/>
        </p:nvSpPr>
        <p:spPr>
          <a:xfrm>
            <a:off x="7622283" y="11900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2381485" y="371703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174" y="4772209"/>
            <a:ext cx="2366764" cy="2140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045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08659"/>
            <a:ext cx="2796835" cy="19354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400" y="2443762"/>
            <a:ext cx="2740342" cy="1876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32" y="51716"/>
            <a:ext cx="2689590" cy="2232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3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27" y="90594"/>
            <a:ext cx="3772547" cy="21805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8" y="2452957"/>
            <a:ext cx="2876282" cy="1931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367" y="2560890"/>
            <a:ext cx="2817013" cy="1975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1056626" y="1700808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27150" y="6151481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11" name="Ovál 10"/>
          <p:cNvSpPr/>
          <p:nvPr/>
        </p:nvSpPr>
        <p:spPr>
          <a:xfrm>
            <a:off x="1209026" y="4934473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12" name="Ovál 11"/>
          <p:cNvSpPr/>
          <p:nvPr/>
        </p:nvSpPr>
        <p:spPr>
          <a:xfrm>
            <a:off x="5568057" y="2604496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13" name="Ovál 12"/>
          <p:cNvSpPr/>
          <p:nvPr/>
        </p:nvSpPr>
        <p:spPr>
          <a:xfrm>
            <a:off x="8460432" y="371703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4" name="Ovál 13"/>
          <p:cNvSpPr/>
          <p:nvPr/>
        </p:nvSpPr>
        <p:spPr>
          <a:xfrm>
            <a:off x="7622283" y="11900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2381485" y="3717032"/>
            <a:ext cx="432048" cy="432048"/>
          </a:xfrm>
          <a:prstGeom prst="ellipse">
            <a:avLst/>
          </a:prstGeom>
          <a:solidFill>
            <a:schemeClr val="accent5">
              <a:lumMod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174" y="4772209"/>
            <a:ext cx="2366764" cy="2140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664477" y="1809460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zmije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1456" y="706415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9693" y="2491702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ještěrka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06605" y="2521137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ropucha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13877" y="2560890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sojka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05851" y="4920087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lasička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09248" y="4764569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žovka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9980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5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88640"/>
            <a:ext cx="8686800" cy="838200"/>
          </a:xfrm>
        </p:spPr>
        <p:txBody>
          <a:bodyPr/>
          <a:lstStyle/>
          <a:p>
            <a:r>
              <a:rPr lang="cs-CZ" dirty="0" smtClean="0"/>
              <a:t>Mohli jste si splést…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91819"/>
            <a:ext cx="2592288" cy="1953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882" y="3148671"/>
            <a:ext cx="2812811" cy="1440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57" y="4797152"/>
            <a:ext cx="2817462" cy="1499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62750" y1="56734" x2="64250" y2="55587"/>
                        <a14:backgroundMark x1="34000" y1="73926" x2="40500" y2="71920"/>
                        <a14:backgroundMark x1="69750" y1="73639" x2="70000" y2="61891"/>
                        <a14:backgroundMark x1="80250" y1="53009" x2="82000" y2="56447"/>
                        <a14:backgroundMark x1="29000" y1="65903" x2="46750" y2="69341"/>
                        <a14:backgroundMark x1="58000" y1="86819" x2="61750" y2="89398"/>
                        <a14:backgroundMark x1="12500" y1="79083" x2="13250" y2="75931"/>
                        <a14:backgroundMark x1="70750" y1="87679" x2="81750" y2="90544"/>
                        <a14:backgroundMark x1="66250" y1="51862" x2="68250" y2="50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53136"/>
            <a:ext cx="231085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139" y="1340768"/>
            <a:ext cx="3875961" cy="25826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512065" y="3356992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1217412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mlok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3505" y="4832945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čolek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313" y="4566319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žába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778" y="4797151"/>
            <a:ext cx="2457450" cy="18383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895059" y="6173811"/>
            <a:ext cx="1351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slepýš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257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1"/>
      <p:bldP spid="12" grpId="1"/>
      <p:bldP spid="13" grpId="1"/>
      <p:bldP spid="14" grpId="1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88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35" y="1099705"/>
            <a:ext cx="3594105" cy="289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48848"/>
            <a:ext cx="4087089" cy="2599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84" y="3933056"/>
            <a:ext cx="4096815" cy="25647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4K1T6A0T\MC9004419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5095"/>
            <a:ext cx="1118103" cy="132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74440" y="251928"/>
            <a:ext cx="2152104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SARANČE</a:t>
            </a:r>
            <a:endParaRPr lang="cs-CZ" sz="3200" dirty="0">
              <a:latin typeface="+mj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52349" y="251930"/>
            <a:ext cx="172730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</a:t>
            </a:r>
            <a:endParaRPr lang="cs-CZ" sz="3200" dirty="0"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25079" y="251935"/>
            <a:ext cx="2046512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KOBYLKA</a:t>
            </a:r>
            <a:endParaRPr lang="cs-CZ" sz="3200" dirty="0"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26002" y="251929"/>
            <a:ext cx="490013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</a:t>
            </a:r>
            <a:endParaRPr lang="cs-CZ" sz="3200" dirty="0">
              <a:latin typeface="+mj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89678" y="251931"/>
            <a:ext cx="1742969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CVRČEK</a:t>
            </a:r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4454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L -0.32517 0.14768 " pathEditMode="relative" rAng="0" ptsTypes="AA">
                                      <p:cBhvr>
                                        <p:cTn id="1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67" y="7384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-0.24236 0.52569 " pathEditMode="relative" rAng="0" ptsTypes="AA">
                                      <p:cBhvr>
                                        <p:cTn id="17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18" y="26273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5185E-6 L 0.54774 0.29467 " pathEditMode="relative" rAng="0" ptsTypes="AA">
                                      <p:cBhvr>
                                        <p:cTn id="19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78" y="14722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9" grpId="0" animBg="1"/>
      <p:bldP spid="14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36059" y1="64072" x2="40520" y2="67665"/>
                        <a14:backgroundMark x1="51301" y1="68862" x2="53532" y2="72455"/>
                        <a14:backgroundMark x1="66171" y1="68862" x2="66171" y2="68862"/>
                        <a14:backgroundMark x1="17100" y1="55090" x2="17100" y2="55090"/>
                        <a14:backgroundMark x1="22677" y1="58683" x2="22677" y2="58683"/>
                        <a14:backgroundMark x1="59480" y1="67665" x2="59480" y2="67665"/>
                        <a14:backgroundMark x1="66543" y1="67066" x2="66543" y2="67066"/>
                        <a14:backgroundMark x1="24164" y1="58084" x2="24164" y2="580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227" y="1780941"/>
            <a:ext cx="2623833" cy="1628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54" b="100000" l="625" r="99375">
                        <a14:foregroundMark x1="58333" y1="21630" x2="70000" y2="15047"/>
                        <a14:foregroundMark x1="70000" y1="15674" x2="70000" y2="15674"/>
                        <a14:backgroundMark x1="68125" y1="53292" x2="68125" y2="53292"/>
                        <a14:backgroundMark x1="70833" y1="56113" x2="70833" y2="56113"/>
                        <a14:backgroundMark x1="64167" y1="53292" x2="64167" y2="53292"/>
                        <a14:backgroundMark x1="64167" y1="53292" x2="73750" y2="54232"/>
                        <a14:backgroundMark x1="39583" y1="69279" x2="43958" y2="66458"/>
                        <a14:backgroundMark x1="53542" y1="64890" x2="61250" y2="64890"/>
                        <a14:backgroundMark x1="54583" y1="51097" x2="56458" y2="51097"/>
                        <a14:backgroundMark x1="46458" y1="36677" x2="46458" y2="366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227" y="4149081"/>
            <a:ext cx="2623833" cy="1743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63" b="100000" l="1167" r="100000">
                        <a14:foregroundMark x1="24833" y1="48438" x2="24833" y2="48438"/>
                        <a14:foregroundMark x1="27500" y1="48438" x2="27500" y2="48438"/>
                        <a14:foregroundMark x1="47000" y1="82589" x2="47000" y2="82589"/>
                        <a14:foregroundMark x1="50167" y1="85268" x2="50167" y2="85268"/>
                        <a14:foregroundMark x1="44833" y1="79688" x2="44833" y2="79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106" y="4149079"/>
            <a:ext cx="2714940" cy="2027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796" b="98148" l="775" r="97287">
                        <a14:backgroundMark x1="41473" y1="39815" x2="43411" y2="39815"/>
                        <a14:backgroundMark x1="44574" y1="67130" x2="49225" y2="62037"/>
                        <a14:backgroundMark x1="37209" y1="72222" x2="39535" y2="70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106" y="1328253"/>
            <a:ext cx="3122222" cy="26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 descr="C:\Users\pc\AppData\Local\Microsoft\Windows\Temporary Internet Files\Content.IE5\0ER7YT1O\MC9002821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060" y="76849"/>
            <a:ext cx="818388" cy="94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818982" y="251927"/>
            <a:ext cx="1566809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SRŠEŇ</a:t>
            </a:r>
            <a:endParaRPr lang="cs-CZ" sz="3200" dirty="0">
              <a:latin typeface="+mj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4629" y="251932"/>
            <a:ext cx="1368152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VOSA</a:t>
            </a:r>
            <a:endParaRPr lang="cs-CZ" sz="3200" dirty="0">
              <a:latin typeface="+mj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67328" y="251928"/>
            <a:ext cx="1444832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NEBO</a:t>
            </a:r>
            <a:endParaRPr lang="cs-CZ" sz="3200" dirty="0">
              <a:latin typeface="+mj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13426" y="251926"/>
            <a:ext cx="379355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</a:t>
            </a:r>
            <a:endParaRPr lang="cs-CZ" sz="3200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84845" y="251924"/>
            <a:ext cx="1988099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ČMELÁK</a:t>
            </a:r>
            <a:endParaRPr lang="cs-CZ" sz="3200" dirty="0"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329488" y="256291"/>
            <a:ext cx="240560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</a:t>
            </a:r>
            <a:endParaRPr lang="cs-CZ" sz="3200" dirty="0"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49768" y="251931"/>
            <a:ext cx="1420556" cy="584775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VČELA</a:t>
            </a:r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2132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5185E-6 L 0.64045 0.85116 " pathEditMode="relative" rAng="0" ptsTypes="AA">
                                      <p:cBhvr>
                                        <p:cTn id="15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14" y="42546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0.02517 0.87199 " pathEditMode="relative" rAng="0" ptsTypes="AA">
                                      <p:cBhvr>
                                        <p:cTn id="17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" y="43588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L 0.33646 0.4625 " pathEditMode="relative" rAng="0" ptsTypes="AA">
                                      <p:cBhvr>
                                        <p:cTn id="1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23" y="2312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-0.48976 0.14768 " pathEditMode="relative" rAng="0" ptsTypes="AA">
                                      <p:cBhvr>
                                        <p:cTn id="21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97" y="7384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2" grpId="0" animBg="1"/>
      <p:bldP spid="14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413312" y="298915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413312" y="333181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13312" y="367247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413312" y="4023514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413312" y="437889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413312" y="474791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413312" y="5129802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76008" y="29891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970724" y="29891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4773352" y="29891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565440" y="29891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160156" y="29891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234420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026508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621224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829136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178636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970724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565440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773352" y="33318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4026508" y="367247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773352" y="367247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5178636" y="402351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4773352" y="402351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4026508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4773352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4026508" y="298915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E36507"/>
                </a:solidFill>
              </a:rPr>
              <a:t>1</a:t>
            </a:r>
            <a:endParaRPr lang="cs-CZ" dirty="0">
              <a:solidFill>
                <a:srgbClr val="E36507"/>
              </a:solidFill>
            </a:endParaRPr>
          </a:p>
        </p:txBody>
      </p:sp>
      <p:sp>
        <p:nvSpPr>
          <p:cNvPr id="72" name="Zaoblený obdélník 71"/>
          <p:cNvSpPr/>
          <p:nvPr/>
        </p:nvSpPr>
        <p:spPr>
          <a:xfrm>
            <a:off x="2451991" y="333181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2</a:t>
            </a:r>
          </a:p>
        </p:txBody>
      </p:sp>
      <p:sp>
        <p:nvSpPr>
          <p:cNvPr id="73" name="Zaoblený obdélník 72"/>
          <p:cNvSpPr/>
          <p:nvPr/>
        </p:nvSpPr>
        <p:spPr>
          <a:xfrm>
            <a:off x="2451991" y="367247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3</a:t>
            </a:r>
          </a:p>
        </p:txBody>
      </p:sp>
      <p:sp>
        <p:nvSpPr>
          <p:cNvPr id="74" name="Zaoblený obdélník 73"/>
          <p:cNvSpPr/>
          <p:nvPr/>
        </p:nvSpPr>
        <p:spPr>
          <a:xfrm>
            <a:off x="4026508" y="4023514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4</a:t>
            </a:r>
          </a:p>
        </p:txBody>
      </p:sp>
      <p:sp>
        <p:nvSpPr>
          <p:cNvPr id="75" name="Zaoblený obdélník 74"/>
          <p:cNvSpPr/>
          <p:nvPr/>
        </p:nvSpPr>
        <p:spPr>
          <a:xfrm>
            <a:off x="2451991" y="437889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5</a:t>
            </a:r>
          </a:p>
        </p:txBody>
      </p:sp>
      <p:sp>
        <p:nvSpPr>
          <p:cNvPr id="76" name="Zaoblený obdélník 75"/>
          <p:cNvSpPr/>
          <p:nvPr/>
        </p:nvSpPr>
        <p:spPr>
          <a:xfrm>
            <a:off x="3621224" y="474791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6</a:t>
            </a:r>
          </a:p>
        </p:txBody>
      </p:sp>
      <p:sp>
        <p:nvSpPr>
          <p:cNvPr id="77" name="Zaoblený obdélník 76"/>
          <p:cNvSpPr/>
          <p:nvPr/>
        </p:nvSpPr>
        <p:spPr>
          <a:xfrm>
            <a:off x="2051720" y="5129802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E36507"/>
                </a:solidFill>
              </a:rPr>
              <a:t>7</a:t>
            </a:r>
          </a:p>
        </p:txBody>
      </p:sp>
      <p:sp>
        <p:nvSpPr>
          <p:cNvPr id="83" name="Zaoblený obdélník 82"/>
          <p:cNvSpPr/>
          <p:nvPr/>
        </p:nvSpPr>
        <p:spPr>
          <a:xfrm>
            <a:off x="2829136" y="367247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Zaoblený obdélník 83"/>
          <p:cNvSpPr/>
          <p:nvPr/>
        </p:nvSpPr>
        <p:spPr>
          <a:xfrm>
            <a:off x="3621224" y="367247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Zaoblený obdélník 84"/>
          <p:cNvSpPr/>
          <p:nvPr/>
        </p:nvSpPr>
        <p:spPr>
          <a:xfrm>
            <a:off x="3215940" y="367247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Zaoblený obdélník 85"/>
          <p:cNvSpPr/>
          <p:nvPr/>
        </p:nvSpPr>
        <p:spPr>
          <a:xfrm>
            <a:off x="3234420" y="43788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Zaoblený obdélník 86"/>
          <p:cNvSpPr/>
          <p:nvPr/>
        </p:nvSpPr>
        <p:spPr>
          <a:xfrm>
            <a:off x="4026508" y="43788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Zaoblený obdélník 87"/>
          <p:cNvSpPr/>
          <p:nvPr/>
        </p:nvSpPr>
        <p:spPr>
          <a:xfrm>
            <a:off x="3621224" y="43788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Zaoblený obdélník 88"/>
          <p:cNvSpPr/>
          <p:nvPr/>
        </p:nvSpPr>
        <p:spPr>
          <a:xfrm>
            <a:off x="2829136" y="43788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Zaoblený obdélník 89"/>
          <p:cNvSpPr/>
          <p:nvPr/>
        </p:nvSpPr>
        <p:spPr>
          <a:xfrm>
            <a:off x="4026508" y="47479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Zaoblený obdélník 90"/>
          <p:cNvSpPr/>
          <p:nvPr/>
        </p:nvSpPr>
        <p:spPr>
          <a:xfrm>
            <a:off x="5178636" y="47479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Zaoblený obdélník 91"/>
          <p:cNvSpPr/>
          <p:nvPr/>
        </p:nvSpPr>
        <p:spPr>
          <a:xfrm>
            <a:off x="5565440" y="47479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Zaoblený obdélník 92"/>
          <p:cNvSpPr/>
          <p:nvPr/>
        </p:nvSpPr>
        <p:spPr>
          <a:xfrm>
            <a:off x="4773352" y="474791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 93"/>
          <p:cNvSpPr/>
          <p:nvPr/>
        </p:nvSpPr>
        <p:spPr>
          <a:xfrm>
            <a:off x="2829136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Zaoblený obdélník 94"/>
          <p:cNvSpPr/>
          <p:nvPr/>
        </p:nvSpPr>
        <p:spPr>
          <a:xfrm>
            <a:off x="3621224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Zaoblený obdélník 95"/>
          <p:cNvSpPr/>
          <p:nvPr/>
        </p:nvSpPr>
        <p:spPr>
          <a:xfrm>
            <a:off x="3215940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Zaoblený obdélník 96"/>
          <p:cNvSpPr/>
          <p:nvPr/>
        </p:nvSpPr>
        <p:spPr>
          <a:xfrm>
            <a:off x="2423852" y="512980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Nadpis 8"/>
          <p:cNvSpPr txBox="1">
            <a:spLocks/>
          </p:cNvSpPr>
          <p:nvPr/>
        </p:nvSpPr>
        <p:spPr>
          <a:xfrm>
            <a:off x="342431" y="529324"/>
            <a:ext cx="8568952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0"/>
          </a:effectLst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své tajenky napište názvy ptáků z obrázků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3813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476672"/>
            <a:ext cx="3690941" cy="25023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4206"/>
            <a:ext cx="3341565" cy="26732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4" y="3789395"/>
            <a:ext cx="3713009" cy="24848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756" y="3778192"/>
            <a:ext cx="3513589" cy="26351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Ovál 5"/>
          <p:cNvSpPr/>
          <p:nvPr/>
        </p:nvSpPr>
        <p:spPr>
          <a:xfrm>
            <a:off x="554981" y="2403376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90982" y="3865239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hýl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5415345" y="3845024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9" name="Ovál 8"/>
          <p:cNvSpPr/>
          <p:nvPr/>
        </p:nvSpPr>
        <p:spPr>
          <a:xfrm>
            <a:off x="3594430" y="5661248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10" name="Ovál 9"/>
          <p:cNvSpPr/>
          <p:nvPr/>
        </p:nvSpPr>
        <p:spPr>
          <a:xfrm>
            <a:off x="7812360" y="476672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919627" y="485047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26932" y="3789395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vrabec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2197" y="2465334"/>
            <a:ext cx="1450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vlaštovka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635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858" y="3432546"/>
            <a:ext cx="3944739" cy="29585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24" y="511535"/>
            <a:ext cx="3240021" cy="24300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0374"/>
            <a:ext cx="3982406" cy="2792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71" y="3212976"/>
            <a:ext cx="2702711" cy="33976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4" name="Picture 6" descr="C:\Users\pc\AppData\Local\Microsoft\Windows\Temporary Internet Files\Content.IE5\PJ90FPQN\MP90028943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793" y="3460841"/>
            <a:ext cx="1915039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7884368" y="499855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25131" y="6135450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jiřička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613247" y="637447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91289" y="2661047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čížek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76931" y="3425818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746738" y="2447117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61556" y="3627033"/>
            <a:ext cx="1754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STEHLÍK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7234" y="5819328"/>
            <a:ext cx="1438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5" name="Picture 7" descr="C:\Users\pc\AppData\Local\Microsoft\Windows\Temporary Internet Files\Content.IE5\PJ90FPQN\MP900390107[1].jp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5" y="6054315"/>
            <a:ext cx="982778" cy="70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66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/>
      <p:bldP spid="11" grpId="0" animBg="1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78000">
              <a:schemeClr val="bg2">
                <a:lumMod val="60000"/>
                <a:lumOff val="40000"/>
              </a:schemeClr>
            </a:gs>
            <a:gs pos="100000">
              <a:schemeClr val="bg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285940"/>
              </p:ext>
            </p:extLst>
          </p:nvPr>
        </p:nvGraphicFramePr>
        <p:xfrm>
          <a:off x="395536" y="116632"/>
          <a:ext cx="8424936" cy="320033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424936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/>
                        <a:t>       Prezentace je určená žákům 2. ročníku. Materiál je sice doplněný o pracovní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list, ale může se použít i samostatně. V několika úkolech se děti pokouší poznat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nejznámější živočichy – plazy, hmyz, savce i ptáky. V první části žáci do pracovních listů zapisují čísla těch živočichů, které uvidí v prezentaci. Na výběr mají i  z živočichů,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kteří se na obrázcích vůbec nevyskytují. Dále rozeznávají lehce zaměnitelné druhy hmyzu a snaží se zapamatovat jejich typické znaky. Názvy hmyzu se přiřadí po klinutí na obrázky s otazníky v rozích. V poslední části žáky prověří tajenka s poznáváním ptáků. Po prohlédnutí všech sedmi obrázků se můžete pomocí šipky vrátit zpět a kliknutím na jednotlivé obrázky odhalit řešení. Také tajenka (poslední obrázek) se odtajní kliknutím na otazník. Prezentace obsahuje animace. 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860200"/>
              </p:ext>
            </p:extLst>
          </p:nvPr>
        </p:nvGraphicFramePr>
        <p:xfrm>
          <a:off x="107504" y="3429000"/>
          <a:ext cx="8870241" cy="33480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870241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Otevřená galerie Microsoft.com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-obrázky z internetu: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http://www.hbl.cz/image/200608050829_zmije.jpg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http://josefstepanek.cz/wp-content/uploads/2009/05/kuna.jpg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http://www.jynx-t.net/priroda/Data/Images/Jesterka-obecna_1.jpg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http://upload.wikimedia.org/wikipedia/commons/thumb/6/6d/Garrulus_glandarius_1_Luc_Viatour.jpg/260px-Garrulus_glandarius_1_Luc_Viatour.jpg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http://www.fotoaparat.cz/g/09/10/20/670473_970b5.jpg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http://files.daltonaci2.webnode.cz/200000212-26b9527b38/uzovka1.jpg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http://www.fotoaparat.cz/g/08/12/21/596678_9c00a.jpg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94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78000">
              <a:schemeClr val="bg2">
                <a:lumMod val="60000"/>
                <a:lumOff val="40000"/>
              </a:schemeClr>
            </a:gs>
            <a:gs pos="100000">
              <a:schemeClr val="bg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48563"/>
              </p:ext>
            </p:extLst>
          </p:nvPr>
        </p:nvGraphicFramePr>
        <p:xfrm>
          <a:off x="107504" y="188640"/>
          <a:ext cx="8870241" cy="6492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87024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368806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http://zivotniprostredi.koprivnice.org/image.php?idx=531&amp;mw=500&amp;mh=375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http://www.enviport.cz/_app/Repository/yy2008/mm05/dd01/57459.jpg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http://www.ifauna.cz/images/clanky-foto/08/08-04-co2.jpg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http://www.infobarrel.com/media/image/435.jpg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http://upload.wikimedia.org/wikipedia/commons/thumb/5/5e/Anguidae.jpg/258px-Anguidae.jpg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</a:t>
                      </a:r>
                      <a:r>
                        <a:rPr lang="cs-CZ" sz="1800" baseline="0" dirty="0" smtClean="0">
                          <a:hlinkClick r:id="rId2"/>
                        </a:rPr>
                        <a:t>://www.naturfoto.cz/fotografie/ostatni/kobylka-zelena-34479.jpg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http://files.tulenka.webnode.cz/200002148-9196d92911/cvr%C4%8Dek%20dom%C3%A1c%C3%AD.JPG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http://www.ireceptar.cz/res/data/106/012988.jpg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http://www.hasici-zbysov.cz/grafikaobr/vosa.jpg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http://upload.wikimedia.org/wikipedia/commons/thumb/0/07/Vespa_crabro_by_Sven_Teschke.jpg/258px-Vespa_crabro_by_Sven_Teschke.jpg</a:t>
                      </a:r>
                      <a:r>
                        <a:rPr lang="cs-CZ" sz="1800" baseline="0" dirty="0" smtClean="0"/>
                        <a:t> 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>
                          <a:hlinkClick r:id="rId7"/>
                        </a:rPr>
                        <a:t>http://www.hasici-zbysov.cz/grafikaobr/vcela.jpg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http://www.biolib.cz/IMG/GAL/728.jpg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http://www.e-planeta.cz/images/151.jpg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http://www.suport.cz/sites/default/files/obrazky-clanky/vlastovka03.jpg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http://upload.wikimedia.org/wikipedia/commons/thumb/3/33/House_sparrowIII.jpg/260px-House_sparrowIII.jpg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http://www.jynx-t.net/ptaci/Data/Images/Hyl-obecny-%28samec%29.jpg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http://www.jynx-t.net/ptaci/Data/Images/Datel-cerny-%28samec%29.jpg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4"/>
                        </a:rPr>
                        <a:t>http://atlas.vtaky.sk/atlasobrazky/32_14_obr_1.jpg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859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1106</TotalTime>
  <Words>395</Words>
  <Application>Microsoft Office PowerPoint</Application>
  <PresentationFormat>Předvádění na obrazovce (4:3)</PresentationFormat>
  <Paragraphs>124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Mohli jste si splést…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68</cp:revision>
  <dcterms:created xsi:type="dcterms:W3CDTF">2012-04-18T18:54:13Z</dcterms:created>
  <dcterms:modified xsi:type="dcterms:W3CDTF">2012-06-06T05:12:35Z</dcterms:modified>
</cp:coreProperties>
</file>