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462" autoAdjust="0"/>
  </p:normalViewPr>
  <p:slideViewPr>
    <p:cSldViewPr>
      <p:cViewPr>
        <p:scale>
          <a:sx n="89" d="100"/>
          <a:sy n="89" d="100"/>
        </p:scale>
        <p:origin x="-990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234FAF-1D3D-4DB6-95DF-18855B55C77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8766A2-5AB1-4701-8C07-141A71B270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956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8766A2-5AB1-4701-8C07-141A71B270D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8766A2-5AB1-4701-8C07-141A71B270D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042F6-A0CE-41F9-8AB8-275F62D1E063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263F23-ADC4-4A74-B2BF-1D71AC26EA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1421233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Langerová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VY_32_INOVACE_14_ČESKÝ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číslovky-cvičení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7200" b="1" dirty="0" smtClean="0"/>
              <a:t>ČÍSLOVKY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1095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CVIČENÍ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44616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Doplň číslovky dva, oba.</a:t>
            </a:r>
          </a:p>
          <a:p>
            <a:pPr>
              <a:buNone/>
            </a:pPr>
            <a:r>
              <a:rPr lang="cs-CZ" dirty="0" smtClean="0"/>
              <a:t>S ____ bratry si dobře rozumím.</a:t>
            </a:r>
          </a:p>
          <a:p>
            <a:pPr>
              <a:buNone/>
            </a:pPr>
            <a:r>
              <a:rPr lang="cs-CZ" dirty="0" smtClean="0"/>
              <a:t>Jsem vzhůru již od ____ hodin.</a:t>
            </a:r>
          </a:p>
          <a:p>
            <a:pPr>
              <a:buNone/>
            </a:pPr>
            <a:r>
              <a:rPr lang="cs-CZ" dirty="0" smtClean="0"/>
              <a:t>Hráli jsme si s ____ malými dětmi.</a:t>
            </a:r>
          </a:p>
          <a:p>
            <a:pPr>
              <a:buNone/>
            </a:pPr>
            <a:r>
              <a:rPr lang="cs-CZ" dirty="0" smtClean="0"/>
              <a:t>Po chvíli přijedete ke ____ mohutným stromům.</a:t>
            </a:r>
          </a:p>
          <a:p>
            <a:pPr>
              <a:buNone/>
            </a:pPr>
            <a:r>
              <a:rPr lang="cs-CZ" dirty="0" smtClean="0"/>
              <a:t>V ____ případech se žák spletl.</a:t>
            </a:r>
          </a:p>
          <a:p>
            <a:pPr>
              <a:buNone/>
            </a:pPr>
            <a:r>
              <a:rPr lang="cs-CZ" dirty="0" smtClean="0"/>
              <a:t>Chytila mě za ____ ruce.</a:t>
            </a:r>
          </a:p>
          <a:p>
            <a:pPr>
              <a:buNone/>
            </a:pPr>
            <a:r>
              <a:rPr lang="cs-CZ" dirty="0" smtClean="0"/>
              <a:t>Nalil mléko ____ malým koťatům.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i="1" smtClean="0">
                <a:solidFill>
                  <a:srgbClr val="FF0000"/>
                </a:solidFill>
              </a:rPr>
              <a:t>Řešení.</a:t>
            </a: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S </a:t>
            </a:r>
            <a:r>
              <a:rPr lang="cs-CZ" b="1" dirty="0" smtClean="0">
                <a:solidFill>
                  <a:srgbClr val="FF0000"/>
                </a:solidFill>
              </a:rPr>
              <a:t>oběma</a:t>
            </a:r>
            <a:r>
              <a:rPr lang="cs-CZ" dirty="0" smtClean="0"/>
              <a:t> bratry si dobře rozumím.</a:t>
            </a:r>
          </a:p>
          <a:p>
            <a:pPr>
              <a:buNone/>
            </a:pPr>
            <a:r>
              <a:rPr lang="cs-CZ" dirty="0" smtClean="0"/>
              <a:t>Jsem vzhůru již od </a:t>
            </a:r>
            <a:r>
              <a:rPr lang="cs-CZ" b="1" dirty="0" smtClean="0">
                <a:solidFill>
                  <a:srgbClr val="FF0000"/>
                </a:solidFill>
              </a:rPr>
              <a:t>dvou</a:t>
            </a:r>
            <a:r>
              <a:rPr lang="cs-CZ" dirty="0" smtClean="0"/>
              <a:t> hodin.</a:t>
            </a:r>
          </a:p>
          <a:p>
            <a:pPr>
              <a:buNone/>
            </a:pPr>
            <a:r>
              <a:rPr lang="cs-CZ" dirty="0" smtClean="0"/>
              <a:t>Hráli jsme si s </a:t>
            </a:r>
            <a:r>
              <a:rPr lang="cs-CZ" b="1" dirty="0" smtClean="0">
                <a:solidFill>
                  <a:srgbClr val="FF0000"/>
                </a:solidFill>
              </a:rPr>
              <a:t>dvěma</a:t>
            </a:r>
            <a:r>
              <a:rPr lang="cs-CZ" dirty="0" smtClean="0"/>
              <a:t> malými dětmi.</a:t>
            </a:r>
          </a:p>
          <a:p>
            <a:pPr>
              <a:buNone/>
            </a:pPr>
            <a:r>
              <a:rPr lang="cs-CZ" dirty="0" smtClean="0"/>
              <a:t>Po chvíli přijedete ke </a:t>
            </a:r>
            <a:r>
              <a:rPr lang="cs-CZ" b="1" dirty="0" smtClean="0">
                <a:solidFill>
                  <a:srgbClr val="FF0000"/>
                </a:solidFill>
              </a:rPr>
              <a:t>dvěma</a:t>
            </a:r>
            <a:r>
              <a:rPr lang="cs-CZ" dirty="0" smtClean="0"/>
              <a:t> mohutným </a:t>
            </a:r>
          </a:p>
          <a:p>
            <a:pPr>
              <a:buNone/>
            </a:pPr>
            <a:r>
              <a:rPr lang="cs-CZ" dirty="0" smtClean="0"/>
              <a:t>stromům.</a:t>
            </a:r>
          </a:p>
          <a:p>
            <a:pPr>
              <a:buNone/>
            </a:pPr>
            <a:r>
              <a:rPr lang="cs-CZ" dirty="0" smtClean="0"/>
              <a:t>V </a:t>
            </a:r>
            <a:r>
              <a:rPr lang="cs-CZ" b="1" dirty="0" smtClean="0">
                <a:solidFill>
                  <a:srgbClr val="FF0000"/>
                </a:solidFill>
              </a:rPr>
              <a:t>obou</a:t>
            </a:r>
            <a:r>
              <a:rPr lang="cs-CZ" dirty="0" smtClean="0"/>
              <a:t> případech se žák spletl.</a:t>
            </a:r>
          </a:p>
          <a:p>
            <a:pPr>
              <a:buNone/>
            </a:pPr>
            <a:r>
              <a:rPr lang="cs-CZ" dirty="0" smtClean="0"/>
              <a:t>Chytila mě za </a:t>
            </a:r>
            <a:r>
              <a:rPr lang="cs-CZ" b="1" dirty="0" smtClean="0">
                <a:solidFill>
                  <a:srgbClr val="FF0000"/>
                </a:solidFill>
              </a:rPr>
              <a:t>obě</a:t>
            </a:r>
            <a:r>
              <a:rPr lang="cs-CZ" dirty="0" smtClean="0"/>
              <a:t> ruce.</a:t>
            </a:r>
          </a:p>
          <a:p>
            <a:pPr>
              <a:buNone/>
            </a:pPr>
            <a:r>
              <a:rPr lang="cs-CZ" dirty="0" smtClean="0"/>
              <a:t>Nalil mléko </a:t>
            </a:r>
            <a:r>
              <a:rPr lang="cs-CZ" b="1" dirty="0" smtClean="0">
                <a:solidFill>
                  <a:srgbClr val="FF0000"/>
                </a:solidFill>
              </a:rPr>
              <a:t>dvěma</a:t>
            </a:r>
            <a:r>
              <a:rPr lang="cs-CZ" dirty="0" smtClean="0"/>
              <a:t> malým koťatům.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Doplň správný tvar číslovky.</a:t>
            </a:r>
          </a:p>
          <a:p>
            <a:pPr>
              <a:buNone/>
            </a:pPr>
            <a:r>
              <a:rPr lang="cs-CZ" dirty="0" smtClean="0"/>
              <a:t>Mají otevřeno jen do (17) _______ hodin.</a:t>
            </a:r>
          </a:p>
          <a:p>
            <a:pPr>
              <a:buNone/>
            </a:pPr>
            <a:r>
              <a:rPr lang="cs-CZ" dirty="0" smtClean="0"/>
              <a:t>Máme doma už (3) _______ počítač.</a:t>
            </a:r>
          </a:p>
          <a:p>
            <a:pPr>
              <a:buNone/>
            </a:pPr>
            <a:r>
              <a:rPr lang="cs-CZ" dirty="0" smtClean="0"/>
              <a:t>Promluvíme si o tom mezi (4) _______ očima.</a:t>
            </a:r>
          </a:p>
          <a:p>
            <a:pPr>
              <a:buNone/>
            </a:pPr>
            <a:r>
              <a:rPr lang="cs-CZ" dirty="0" smtClean="0"/>
              <a:t>Nemohu přeci být na (2) _______ místech.</a:t>
            </a:r>
          </a:p>
          <a:p>
            <a:pPr>
              <a:buNone/>
            </a:pPr>
            <a:r>
              <a:rPr lang="cs-CZ" dirty="0" smtClean="0"/>
              <a:t>Od (5) ______ do (6) ______ mám angličtinu.</a:t>
            </a:r>
          </a:p>
          <a:p>
            <a:pPr>
              <a:buNone/>
            </a:pPr>
            <a:r>
              <a:rPr lang="cs-CZ" dirty="0" smtClean="0"/>
              <a:t>Vybral si z (8) _______ druhů sýrů.</a:t>
            </a:r>
          </a:p>
          <a:p>
            <a:pPr>
              <a:buNone/>
            </a:pPr>
            <a:r>
              <a:rPr lang="cs-CZ" dirty="0" smtClean="0"/>
              <a:t>Všechny (3) ______ dveře zůstaly odemčené.</a:t>
            </a:r>
          </a:p>
          <a:p>
            <a:pPr>
              <a:buNone/>
            </a:pPr>
            <a:r>
              <a:rPr lang="cs-CZ" dirty="0" smtClean="0"/>
              <a:t>Po (10) ______ minutách odešel domů.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i="1" smtClean="0">
                <a:solidFill>
                  <a:srgbClr val="FF0000"/>
                </a:solidFill>
              </a:rPr>
              <a:t>Řešení.</a:t>
            </a: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Mají otevřeno jen do (17) </a:t>
            </a:r>
            <a:r>
              <a:rPr lang="cs-CZ" b="1" dirty="0" smtClean="0">
                <a:solidFill>
                  <a:srgbClr val="FF0000"/>
                </a:solidFill>
              </a:rPr>
              <a:t>sedmnácti</a:t>
            </a:r>
            <a:r>
              <a:rPr lang="cs-CZ" dirty="0" smtClean="0"/>
              <a:t> hodin.</a:t>
            </a:r>
          </a:p>
          <a:p>
            <a:pPr>
              <a:buNone/>
            </a:pPr>
            <a:r>
              <a:rPr lang="cs-CZ" dirty="0" smtClean="0"/>
              <a:t>Máme doma už (3) </a:t>
            </a:r>
            <a:r>
              <a:rPr lang="cs-CZ" b="1" dirty="0" smtClean="0">
                <a:solidFill>
                  <a:srgbClr val="FF0000"/>
                </a:solidFill>
              </a:rPr>
              <a:t>třetí</a:t>
            </a:r>
            <a:r>
              <a:rPr lang="cs-CZ" dirty="0" smtClean="0"/>
              <a:t> počítač.</a:t>
            </a:r>
          </a:p>
          <a:p>
            <a:pPr>
              <a:buNone/>
            </a:pPr>
            <a:r>
              <a:rPr lang="cs-CZ" dirty="0" smtClean="0"/>
              <a:t>Promluvíme si o tom mezi (4) </a:t>
            </a:r>
            <a:r>
              <a:rPr lang="cs-CZ" b="1" dirty="0" smtClean="0">
                <a:solidFill>
                  <a:srgbClr val="FF0000"/>
                </a:solidFill>
              </a:rPr>
              <a:t>čtyřma</a:t>
            </a:r>
            <a:r>
              <a:rPr lang="cs-CZ" dirty="0" smtClean="0"/>
              <a:t> očima.</a:t>
            </a:r>
          </a:p>
          <a:p>
            <a:pPr>
              <a:buNone/>
            </a:pPr>
            <a:r>
              <a:rPr lang="cs-CZ" dirty="0" smtClean="0"/>
              <a:t>Nemohu přeci být na (2) </a:t>
            </a:r>
            <a:r>
              <a:rPr lang="cs-CZ" b="1" dirty="0" smtClean="0">
                <a:solidFill>
                  <a:srgbClr val="FF0000"/>
                </a:solidFill>
              </a:rPr>
              <a:t>dvou</a:t>
            </a:r>
            <a:r>
              <a:rPr lang="cs-CZ" dirty="0" smtClean="0"/>
              <a:t> místech.</a:t>
            </a:r>
          </a:p>
          <a:p>
            <a:pPr>
              <a:buNone/>
            </a:pPr>
            <a:r>
              <a:rPr lang="cs-CZ" dirty="0" smtClean="0"/>
              <a:t>Od (5) </a:t>
            </a:r>
            <a:r>
              <a:rPr lang="cs-CZ" b="1" dirty="0" smtClean="0">
                <a:solidFill>
                  <a:srgbClr val="FF0000"/>
                </a:solidFill>
              </a:rPr>
              <a:t>pěti</a:t>
            </a:r>
            <a:r>
              <a:rPr lang="cs-CZ" dirty="0" smtClean="0"/>
              <a:t> do (6) </a:t>
            </a:r>
            <a:r>
              <a:rPr lang="cs-CZ" b="1" dirty="0" smtClean="0">
                <a:solidFill>
                  <a:srgbClr val="FF0000"/>
                </a:solidFill>
              </a:rPr>
              <a:t>šesti</a:t>
            </a:r>
            <a:r>
              <a:rPr lang="cs-CZ" dirty="0" smtClean="0"/>
              <a:t> mám angličtinu.</a:t>
            </a:r>
          </a:p>
          <a:p>
            <a:pPr>
              <a:buNone/>
            </a:pPr>
            <a:r>
              <a:rPr lang="cs-CZ" dirty="0" smtClean="0"/>
              <a:t>Vybral si z (8) </a:t>
            </a:r>
            <a:r>
              <a:rPr lang="cs-CZ" b="1" dirty="0" smtClean="0">
                <a:solidFill>
                  <a:srgbClr val="FF0000"/>
                </a:solidFill>
              </a:rPr>
              <a:t>osmi</a:t>
            </a:r>
            <a:r>
              <a:rPr lang="cs-CZ" dirty="0" smtClean="0"/>
              <a:t> druhů sýrů.</a:t>
            </a:r>
          </a:p>
          <a:p>
            <a:pPr>
              <a:buNone/>
            </a:pPr>
            <a:r>
              <a:rPr lang="cs-CZ" dirty="0" smtClean="0"/>
              <a:t>Všechny (3) </a:t>
            </a:r>
            <a:r>
              <a:rPr lang="cs-CZ" b="1" dirty="0" smtClean="0">
                <a:solidFill>
                  <a:srgbClr val="FF0000"/>
                </a:solidFill>
              </a:rPr>
              <a:t>troje</a:t>
            </a:r>
            <a:r>
              <a:rPr lang="cs-CZ" dirty="0" smtClean="0"/>
              <a:t> dveře zůstaly odemčené.</a:t>
            </a:r>
          </a:p>
          <a:p>
            <a:pPr>
              <a:buNone/>
            </a:pPr>
            <a:r>
              <a:rPr lang="cs-CZ" dirty="0" smtClean="0"/>
              <a:t>Po (10) </a:t>
            </a:r>
            <a:r>
              <a:rPr lang="cs-CZ" b="1" dirty="0" smtClean="0">
                <a:solidFill>
                  <a:srgbClr val="FF0000"/>
                </a:solidFill>
              </a:rPr>
              <a:t>deseti</a:t>
            </a:r>
            <a:r>
              <a:rPr lang="cs-CZ" dirty="0" smtClean="0"/>
              <a:t> minutách odešel domů.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525344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Číslovky zapiš do tabulky.</a:t>
            </a:r>
          </a:p>
          <a:p>
            <a:pPr>
              <a:buNone/>
            </a:pPr>
            <a:r>
              <a:rPr lang="cs-CZ" sz="2800" dirty="0" smtClean="0"/>
              <a:t>    mnoho, několikanásobný, devětkrát, šestery, osmý, pět ,několikátý, několikery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55576" y="1916832"/>
          <a:ext cx="7632849" cy="472440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2544283"/>
                <a:gridCol w="2544283"/>
                <a:gridCol w="2544283"/>
              </a:tblGrid>
              <a:tr h="82089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</a:t>
                      </a:r>
                    </a:p>
                    <a:p>
                      <a:pPr algn="ctr"/>
                      <a:r>
                        <a:rPr lang="cs-CZ" sz="2800" dirty="0" smtClean="0"/>
                        <a:t>určité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neurčité</a:t>
                      </a:r>
                      <a:endParaRPr lang="cs-CZ" sz="2800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základní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</a:t>
                      </a:r>
                    </a:p>
                    <a:p>
                      <a:pPr algn="ctr"/>
                      <a:r>
                        <a:rPr lang="cs-CZ" sz="2800" dirty="0" smtClean="0"/>
                        <a:t>řadové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</a:t>
                      </a:r>
                    </a:p>
                    <a:p>
                      <a:pPr algn="ctr"/>
                      <a:r>
                        <a:rPr lang="cs-CZ" sz="2800" dirty="0" smtClean="0"/>
                        <a:t>násobné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</a:t>
                      </a:r>
                    </a:p>
                    <a:p>
                      <a:pPr algn="ctr"/>
                      <a:r>
                        <a:rPr lang="cs-CZ" sz="2800" dirty="0" smtClean="0"/>
                        <a:t>druhové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1916832"/>
          <a:ext cx="7632849" cy="472440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2544283"/>
                <a:gridCol w="2544283"/>
                <a:gridCol w="2544283"/>
              </a:tblGrid>
              <a:tr h="82089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</a:t>
                      </a:r>
                    </a:p>
                    <a:p>
                      <a:pPr algn="ctr"/>
                      <a:r>
                        <a:rPr lang="cs-CZ" sz="2800" dirty="0" smtClean="0"/>
                        <a:t>určité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neurčité</a:t>
                      </a:r>
                      <a:endParaRPr lang="cs-CZ" sz="2800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základní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</a:t>
                      </a:r>
                    </a:p>
                    <a:p>
                      <a:pPr algn="ctr"/>
                      <a:r>
                        <a:rPr lang="cs-CZ" sz="2800" dirty="0" smtClean="0"/>
                        <a:t>řadové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</a:t>
                      </a:r>
                    </a:p>
                    <a:p>
                      <a:pPr algn="ctr"/>
                      <a:r>
                        <a:rPr lang="cs-CZ" sz="2800" dirty="0" smtClean="0"/>
                        <a:t>násobné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</a:t>
                      </a:r>
                    </a:p>
                    <a:p>
                      <a:pPr algn="ctr"/>
                      <a:r>
                        <a:rPr lang="cs-CZ" sz="2800" dirty="0" smtClean="0"/>
                        <a:t>druhové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i="1" smtClean="0">
                <a:solidFill>
                  <a:srgbClr val="FF0000"/>
                </a:solidFill>
              </a:rPr>
              <a:t>Řešení.</a:t>
            </a: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 marL="0" lvl="0" indent="0" algn="ctr">
              <a:spcBef>
                <a:spcPts val="0"/>
              </a:spcBef>
              <a:buNone/>
            </a:pPr>
            <a:endParaRPr lang="cs-CZ" sz="2800" dirty="0" smtClean="0">
              <a:solidFill>
                <a:prstClr val="black"/>
              </a:solidFill>
            </a:endParaRP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1556792"/>
          <a:ext cx="7632849" cy="472440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2544283"/>
                <a:gridCol w="2544283"/>
                <a:gridCol w="2544283"/>
              </a:tblGrid>
              <a:tr h="82089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</a:t>
                      </a:r>
                    </a:p>
                    <a:p>
                      <a:pPr algn="ctr"/>
                      <a:r>
                        <a:rPr lang="cs-CZ" sz="2800" dirty="0" smtClean="0"/>
                        <a:t>určité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neurčité</a:t>
                      </a:r>
                      <a:endParaRPr lang="cs-CZ" sz="2800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základní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pět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mnoho</a:t>
                      </a:r>
                      <a:endParaRPr lang="cs-CZ" sz="2800" b="1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 </a:t>
                      </a:r>
                    </a:p>
                    <a:p>
                      <a:pPr algn="ctr"/>
                      <a:r>
                        <a:rPr lang="cs-CZ" sz="2800" dirty="0" smtClean="0"/>
                        <a:t>řadové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osmý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několikátý</a:t>
                      </a:r>
                      <a:endParaRPr lang="cs-CZ" sz="2800" b="1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</a:t>
                      </a:r>
                    </a:p>
                    <a:p>
                      <a:pPr algn="ctr"/>
                      <a:r>
                        <a:rPr lang="cs-CZ" sz="2800" dirty="0" smtClean="0"/>
                        <a:t>násobné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devětkrát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několika-</a:t>
                      </a:r>
                    </a:p>
                    <a:p>
                      <a:pPr algn="ctr"/>
                      <a:r>
                        <a:rPr lang="cs-CZ" sz="2800" b="1" dirty="0" smtClean="0"/>
                        <a:t>násobný</a:t>
                      </a:r>
                      <a:endParaRPr lang="cs-CZ" sz="2800" b="1" dirty="0"/>
                    </a:p>
                  </a:txBody>
                  <a:tcPr/>
                </a:tc>
              </a:tr>
              <a:tr h="8208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číslovky</a:t>
                      </a:r>
                    </a:p>
                    <a:p>
                      <a:pPr algn="ctr"/>
                      <a:r>
                        <a:rPr lang="cs-CZ" sz="2800" dirty="0" smtClean="0"/>
                        <a:t>druhové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šestery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několikery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Číslovky zapiš číslicemi – vypracuj do sešitu.</a:t>
            </a: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od osmi hodin, o deváté hodině, osm domů,</a:t>
            </a:r>
          </a:p>
          <a:p>
            <a:pPr>
              <a:buNone/>
            </a:pPr>
            <a:r>
              <a:rPr lang="cs-CZ" dirty="0" smtClean="0"/>
              <a:t>do desátého v měsíci, pátý díl, v šestém měsíci,</a:t>
            </a:r>
          </a:p>
          <a:p>
            <a:pPr>
              <a:buNone/>
            </a:pPr>
            <a:r>
              <a:rPr lang="cs-CZ" dirty="0" smtClean="0"/>
              <a:t>v deváté třídě, od devatenáctého ledna do</a:t>
            </a:r>
          </a:p>
          <a:p>
            <a:pPr>
              <a:buNone/>
            </a:pPr>
            <a:r>
              <a:rPr lang="cs-CZ" dirty="0" smtClean="0"/>
              <a:t>dvacátého února, mezi druhým a třetím </a:t>
            </a:r>
          </a:p>
          <a:p>
            <a:pPr>
              <a:buNone/>
            </a:pPr>
            <a:r>
              <a:rPr lang="cs-CZ" dirty="0" smtClean="0"/>
              <a:t>poschodím, v osmnácti letech, od dvou let,</a:t>
            </a:r>
          </a:p>
          <a:p>
            <a:pPr>
              <a:buNone/>
            </a:pPr>
            <a:r>
              <a:rPr lang="cs-CZ" dirty="0" smtClean="0"/>
              <a:t>ve třetím století, za padesát let, čtyři dny,</a:t>
            </a:r>
          </a:p>
          <a:p>
            <a:pPr>
              <a:buNone/>
            </a:pPr>
            <a:r>
              <a:rPr lang="cs-CZ" dirty="0" smtClean="0"/>
              <a:t>v šestnácté kapitole, na straně čtyřicet devět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i="1" smtClean="0">
                <a:solidFill>
                  <a:srgbClr val="FF0000"/>
                </a:solidFill>
              </a:rPr>
              <a:t>Řešení.</a:t>
            </a: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od </a:t>
            </a:r>
            <a:r>
              <a:rPr lang="cs-CZ" b="1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hodin, o </a:t>
            </a:r>
            <a:r>
              <a:rPr lang="cs-CZ" b="1" dirty="0" smtClean="0">
                <a:solidFill>
                  <a:srgbClr val="FF0000"/>
                </a:solidFill>
              </a:rPr>
              <a:t>9.</a:t>
            </a:r>
            <a:r>
              <a:rPr lang="cs-CZ" dirty="0" smtClean="0"/>
              <a:t> hodině, </a:t>
            </a:r>
            <a:r>
              <a:rPr lang="cs-CZ" b="1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</a:t>
            </a:r>
            <a:r>
              <a:rPr lang="cs-CZ" smtClean="0"/>
              <a:t>domů, do </a:t>
            </a:r>
            <a:r>
              <a:rPr lang="cs-CZ" b="1" smtClean="0">
                <a:solidFill>
                  <a:srgbClr val="FF0000"/>
                </a:solidFill>
              </a:rPr>
              <a:t>10.</a:t>
            </a:r>
            <a:r>
              <a:rPr lang="cs-CZ" smtClean="0"/>
              <a:t> v měsíci, </a:t>
            </a:r>
            <a:endParaRPr lang="cs-CZ" dirty="0" smtClean="0"/>
          </a:p>
          <a:p>
            <a:pPr>
              <a:buNone/>
            </a:pPr>
            <a:r>
              <a:rPr lang="cs-CZ" b="1" smtClean="0">
                <a:solidFill>
                  <a:srgbClr val="FF0000"/>
                </a:solidFill>
              </a:rPr>
              <a:t>5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 díl, v </a:t>
            </a:r>
            <a:r>
              <a:rPr lang="cs-CZ" b="1" dirty="0" smtClean="0">
                <a:solidFill>
                  <a:srgbClr val="FF0000"/>
                </a:solidFill>
              </a:rPr>
              <a:t>6.</a:t>
            </a:r>
            <a:r>
              <a:rPr lang="cs-CZ" dirty="0" smtClean="0"/>
              <a:t> </a:t>
            </a:r>
            <a:r>
              <a:rPr lang="cs-CZ" smtClean="0"/>
              <a:t>měsíci, v </a:t>
            </a:r>
            <a:r>
              <a:rPr lang="cs-CZ" b="1" smtClean="0">
                <a:solidFill>
                  <a:srgbClr val="FF0000"/>
                </a:solidFill>
              </a:rPr>
              <a:t>9.</a:t>
            </a:r>
            <a:r>
              <a:rPr lang="cs-CZ" smtClean="0"/>
              <a:t> třídě, od </a:t>
            </a:r>
            <a:r>
              <a:rPr lang="cs-CZ" b="1" smtClean="0">
                <a:solidFill>
                  <a:srgbClr val="FF0000"/>
                </a:solidFill>
              </a:rPr>
              <a:t>19.</a:t>
            </a:r>
            <a:r>
              <a:rPr lang="cs-CZ" smtClean="0"/>
              <a:t> ledna do </a:t>
            </a:r>
            <a:endParaRPr lang="cs-CZ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smtClean="0">
                <a:solidFill>
                  <a:srgbClr val="FF0000"/>
                </a:solidFill>
              </a:rPr>
              <a:t>20. </a:t>
            </a:r>
            <a:r>
              <a:rPr lang="cs-CZ" smtClean="0"/>
              <a:t>února, mezi </a:t>
            </a:r>
            <a:r>
              <a:rPr lang="cs-CZ" b="1" smtClean="0">
                <a:solidFill>
                  <a:srgbClr val="FF0000"/>
                </a:solidFill>
              </a:rPr>
              <a:t>2.</a:t>
            </a:r>
            <a:r>
              <a:rPr lang="cs-CZ" smtClean="0"/>
              <a:t> a </a:t>
            </a:r>
            <a:r>
              <a:rPr lang="cs-CZ" b="1" smtClean="0">
                <a:solidFill>
                  <a:srgbClr val="FF0000"/>
                </a:solidFill>
              </a:rPr>
              <a:t>3.</a:t>
            </a:r>
            <a:r>
              <a:rPr lang="cs-CZ" smtClean="0"/>
              <a:t> poschodím, v </a:t>
            </a:r>
            <a:r>
              <a:rPr lang="cs-CZ" b="1" smtClean="0">
                <a:solidFill>
                  <a:srgbClr val="FF0000"/>
                </a:solidFill>
              </a:rPr>
              <a:t>18</a:t>
            </a:r>
            <a:r>
              <a:rPr lang="cs-CZ" smtClean="0"/>
              <a:t> letech, </a:t>
            </a:r>
          </a:p>
          <a:p>
            <a:pPr>
              <a:buNone/>
            </a:pPr>
            <a:r>
              <a:rPr lang="cs-CZ" smtClean="0"/>
              <a:t>od </a:t>
            </a:r>
            <a:r>
              <a:rPr lang="cs-CZ" b="1" smtClean="0">
                <a:solidFill>
                  <a:srgbClr val="FF0000"/>
                </a:solidFill>
              </a:rPr>
              <a:t>2</a:t>
            </a:r>
            <a:r>
              <a:rPr lang="cs-CZ" smtClean="0"/>
              <a:t> let, ve </a:t>
            </a:r>
            <a:r>
              <a:rPr lang="cs-CZ" b="1" smtClean="0">
                <a:solidFill>
                  <a:srgbClr val="FF0000"/>
                </a:solidFill>
              </a:rPr>
              <a:t>3.</a:t>
            </a:r>
            <a:r>
              <a:rPr lang="cs-CZ" smtClean="0"/>
              <a:t> století, za </a:t>
            </a:r>
            <a:r>
              <a:rPr lang="cs-CZ" b="1" smtClean="0">
                <a:solidFill>
                  <a:srgbClr val="FF0000"/>
                </a:solidFill>
              </a:rPr>
              <a:t>50</a:t>
            </a:r>
            <a:r>
              <a:rPr lang="cs-CZ" smtClean="0"/>
              <a:t> let, </a:t>
            </a:r>
            <a:r>
              <a:rPr lang="cs-CZ" b="1" smtClean="0">
                <a:solidFill>
                  <a:srgbClr val="FF0000"/>
                </a:solidFill>
              </a:rPr>
              <a:t>4</a:t>
            </a:r>
            <a:r>
              <a:rPr lang="cs-CZ" smtClean="0"/>
              <a:t> dny,</a:t>
            </a:r>
          </a:p>
          <a:p>
            <a:pPr>
              <a:buNone/>
            </a:pPr>
            <a:r>
              <a:rPr lang="cs-CZ" smtClean="0"/>
              <a:t>v </a:t>
            </a:r>
            <a:r>
              <a:rPr lang="cs-CZ" b="1" smtClean="0">
                <a:solidFill>
                  <a:srgbClr val="FF0000"/>
                </a:solidFill>
              </a:rPr>
              <a:t>16.</a:t>
            </a:r>
            <a:r>
              <a:rPr lang="cs-CZ" smtClean="0"/>
              <a:t> kapitole, na straně </a:t>
            </a:r>
            <a:r>
              <a:rPr lang="cs-CZ" b="1" smtClean="0">
                <a:solidFill>
                  <a:srgbClr val="FF0000"/>
                </a:solidFill>
              </a:rPr>
              <a:t>49</a:t>
            </a: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Ve větách najdi číslovky.</a:t>
            </a:r>
          </a:p>
          <a:p>
            <a:r>
              <a:rPr lang="cs-CZ" sz="3600" dirty="0" smtClean="0"/>
              <a:t>Metro jezdí jen v Praze.</a:t>
            </a:r>
          </a:p>
          <a:p>
            <a:r>
              <a:rPr lang="cs-CZ" sz="3600" dirty="0" smtClean="0"/>
              <a:t>Jirka doběhl na stadion včas.</a:t>
            </a:r>
          </a:p>
          <a:p>
            <a:r>
              <a:rPr lang="cs-CZ" sz="3600" dirty="0" smtClean="0"/>
              <a:t>V listopadu je počasí velmi proměnlivé.</a:t>
            </a:r>
          </a:p>
          <a:p>
            <a:r>
              <a:rPr lang="cs-CZ" sz="3600" dirty="0" smtClean="0"/>
              <a:t>V ZOO jsme viděli lední medvědy.</a:t>
            </a:r>
          </a:p>
          <a:p>
            <a:r>
              <a:rPr lang="cs-CZ" sz="3600" dirty="0" smtClean="0"/>
              <a:t>Petra při čtení pohádky hned usnula.</a:t>
            </a:r>
          </a:p>
          <a:p>
            <a:r>
              <a:rPr lang="cs-CZ" sz="3600" dirty="0" smtClean="0"/>
              <a:t>Můj strýček má loveckého psa.</a:t>
            </a:r>
          </a:p>
          <a:p>
            <a:r>
              <a:rPr lang="cs-CZ" sz="3600" dirty="0" smtClean="0"/>
              <a:t>Jeho nejlepší kamarád se jmenuje Denis.</a:t>
            </a:r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buNone/>
            </a:pPr>
            <a:r>
              <a:rPr lang="cs-CZ" i="1" smtClean="0">
                <a:solidFill>
                  <a:srgbClr val="FF0000"/>
                </a:solidFill>
              </a:rPr>
              <a:t>Řešení.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sz="3600" dirty="0" smtClean="0"/>
              <a:t>Me</a:t>
            </a:r>
            <a:r>
              <a:rPr lang="cs-CZ" sz="3600" b="1" dirty="0" smtClean="0">
                <a:solidFill>
                  <a:srgbClr val="FF0000"/>
                </a:solidFill>
              </a:rPr>
              <a:t>tro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je</a:t>
            </a:r>
            <a:r>
              <a:rPr lang="cs-CZ" sz="3600" dirty="0" smtClean="0"/>
              <a:t>zdí jen v Praze.</a:t>
            </a:r>
          </a:p>
          <a:p>
            <a:r>
              <a:rPr lang="cs-CZ" sz="3600" dirty="0" smtClean="0"/>
              <a:t>Jirka d</a:t>
            </a:r>
            <a:r>
              <a:rPr lang="cs-CZ" sz="3600" b="1" dirty="0" smtClean="0">
                <a:solidFill>
                  <a:srgbClr val="FF0000"/>
                </a:solidFill>
              </a:rPr>
              <a:t>obě</a:t>
            </a:r>
            <a:r>
              <a:rPr lang="cs-CZ" sz="3600" dirty="0" smtClean="0"/>
              <a:t>hl na stadion včas.</a:t>
            </a:r>
          </a:p>
          <a:p>
            <a:r>
              <a:rPr lang="cs-CZ" sz="3600" dirty="0" smtClean="0"/>
              <a:t>V li</a:t>
            </a:r>
            <a:r>
              <a:rPr lang="cs-CZ" sz="3600" b="1" dirty="0" smtClean="0">
                <a:solidFill>
                  <a:srgbClr val="FF0000"/>
                </a:solidFill>
              </a:rPr>
              <a:t>sto</a:t>
            </a:r>
            <a:r>
              <a:rPr lang="cs-CZ" sz="3600" dirty="0" smtClean="0"/>
              <a:t>padu je počasí velmi proměnlivé.</a:t>
            </a:r>
          </a:p>
          <a:p>
            <a:r>
              <a:rPr lang="cs-CZ" sz="3600" dirty="0" smtClean="0"/>
              <a:t>V ZOO jsme viděli lední me</a:t>
            </a:r>
            <a:r>
              <a:rPr lang="cs-CZ" sz="3600" b="1" dirty="0" smtClean="0">
                <a:solidFill>
                  <a:srgbClr val="FF0000"/>
                </a:solidFill>
              </a:rPr>
              <a:t>dvě</a:t>
            </a:r>
            <a:r>
              <a:rPr lang="cs-CZ" sz="3600" dirty="0" smtClean="0"/>
              <a:t>dy.</a:t>
            </a:r>
          </a:p>
          <a:p>
            <a:r>
              <a:rPr lang="cs-CZ" sz="3600" dirty="0" smtClean="0"/>
              <a:t>Petra při čtení pohádky hned us</a:t>
            </a:r>
            <a:r>
              <a:rPr lang="cs-CZ" sz="3600" b="1" dirty="0" smtClean="0">
                <a:solidFill>
                  <a:srgbClr val="FF0000"/>
                </a:solidFill>
              </a:rPr>
              <a:t>nula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Můj strýček </a:t>
            </a:r>
            <a:r>
              <a:rPr lang="cs-CZ" sz="3600" b="1" dirty="0" smtClean="0">
                <a:solidFill>
                  <a:srgbClr val="FF0000"/>
                </a:solidFill>
              </a:rPr>
              <a:t>má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lo</a:t>
            </a:r>
            <a:r>
              <a:rPr lang="cs-CZ" sz="3600" dirty="0" smtClean="0"/>
              <a:t>veckého psa.</a:t>
            </a:r>
          </a:p>
          <a:p>
            <a:r>
              <a:rPr lang="cs-CZ" sz="3600" dirty="0" smtClean="0"/>
              <a:t>Jeho nejlepší kamarád se jmenu</a:t>
            </a:r>
            <a:r>
              <a:rPr lang="cs-CZ" sz="3600" b="1" dirty="0" smtClean="0">
                <a:solidFill>
                  <a:srgbClr val="FF0000"/>
                </a:solidFill>
              </a:rPr>
              <a:t>je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Den</a:t>
            </a:r>
            <a:r>
              <a:rPr lang="cs-CZ" sz="3600" dirty="0" smtClean="0"/>
              <a:t>is.</a:t>
            </a:r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500" smtClean="0"/>
              <a:t>Zdroj:</a:t>
            </a:r>
          </a:p>
          <a:p>
            <a:pPr>
              <a:buNone/>
            </a:pPr>
            <a:r>
              <a:rPr lang="cs-CZ" sz="3500" smtClean="0"/>
              <a:t>Vlastní tvorba</a:t>
            </a:r>
          </a:p>
          <a:p>
            <a:pPr>
              <a:buNone/>
            </a:pPr>
            <a:r>
              <a:rPr lang="cs-CZ" sz="3500" smtClean="0"/>
              <a:t>Citace:</a:t>
            </a:r>
          </a:p>
          <a:p>
            <a:pPr>
              <a:buNone/>
            </a:pPr>
            <a:r>
              <a:rPr lang="cs-CZ" sz="3500" i="1" smtClean="0"/>
              <a:t>Klíč k češtině</a:t>
            </a:r>
            <a:r>
              <a:rPr lang="cs-CZ" sz="3500" smtClean="0"/>
              <a:t>: </a:t>
            </a:r>
            <a:r>
              <a:rPr lang="cs-CZ" sz="3500" i="1" smtClean="0"/>
              <a:t>aneb Na češtinu od lesa</a:t>
            </a:r>
            <a:r>
              <a:rPr lang="cs-CZ" sz="3500" smtClean="0"/>
              <a:t>. Praha: Albatros nakladatelství, a. s., právní nástupce, 2005. ISBN 80-00-01593-5. </a:t>
            </a:r>
          </a:p>
          <a:p>
            <a:pPr>
              <a:buNone/>
            </a:pPr>
            <a:endParaRPr lang="cs-CZ" sz="3500" smtClean="0"/>
          </a:p>
          <a:p>
            <a:pPr>
              <a:buNone/>
            </a:pPr>
            <a:r>
              <a:rPr lang="cs-CZ" sz="3500" i="1" smtClean="0"/>
              <a:t>Český jazyk</a:t>
            </a:r>
            <a:r>
              <a:rPr lang="cs-CZ" sz="3500" smtClean="0"/>
              <a:t>: </a:t>
            </a:r>
            <a:r>
              <a:rPr lang="cs-CZ" sz="3500" i="1" smtClean="0"/>
              <a:t>Přehled učiva základní školy</a:t>
            </a:r>
            <a:r>
              <a:rPr lang="cs-CZ" sz="3500" smtClean="0"/>
              <a:t>. Praha: Nakladatelství Fortuna, 2000. ISBN 80-7168-527-5.</a:t>
            </a:r>
          </a:p>
          <a:p>
            <a:pPr>
              <a:buNone/>
            </a:pPr>
            <a:endParaRPr lang="cs-CZ" sz="3500" smtClean="0"/>
          </a:p>
          <a:p>
            <a:pPr>
              <a:buNone/>
            </a:pPr>
            <a:r>
              <a:rPr lang="cs-CZ" sz="3500" smtClean="0"/>
              <a:t> </a:t>
            </a:r>
            <a:r>
              <a:rPr lang="cs-CZ" sz="3500" i="1" smtClean="0"/>
              <a:t>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smtClean="0"/>
              <a:t>Anotace:</a:t>
            </a:r>
          </a:p>
          <a:p>
            <a:pPr>
              <a:buNone/>
            </a:pPr>
            <a:r>
              <a:rPr lang="cs-CZ" smtClean="0"/>
              <a:t>Žáci si procvičí a upevní skloňování číslovek dva, oba a zápis číslovek základních a řadových. Do tabulky zařadí druhy číslovek.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722</Words>
  <Application>Microsoft Office PowerPoint</Application>
  <PresentationFormat>Předvádění na obrazovce (4:3)</PresentationFormat>
  <Paragraphs>137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ČÍSLOVKY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Vesna202261</cp:lastModifiedBy>
  <cp:revision>31</cp:revision>
  <dcterms:created xsi:type="dcterms:W3CDTF">2011-12-28T20:38:51Z</dcterms:created>
  <dcterms:modified xsi:type="dcterms:W3CDTF">2012-02-27T07:51:39Z</dcterms:modified>
</cp:coreProperties>
</file>