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24" autoAdjust="0"/>
  </p:normalViewPr>
  <p:slideViewPr>
    <p:cSldViewPr>
      <p:cViewPr>
        <p:scale>
          <a:sx n="86" d="100"/>
          <a:sy n="86" d="100"/>
        </p:scale>
        <p:origin x="-1050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96BC5-14FE-4463-9DCF-1D39D13E1849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D3DC7-0A61-4258-B17C-34D2F6703F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118722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VY_32_INOVACE_16_ČESKÝ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příslovce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02631"/>
          </a:xfrm>
          <a:ln w="76200">
            <a:solidFill>
              <a:srgbClr val="33CC33"/>
            </a:solidFill>
          </a:ln>
        </p:spPr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00B050"/>
                </a:solidFill>
              </a:rPr>
              <a:t>PŘÍSLOVCE</a:t>
            </a:r>
            <a:endParaRPr lang="cs-CZ" sz="9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6. PŘÍSLOVCE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tx1"/>
              </a:buClr>
            </a:pPr>
            <a:r>
              <a:rPr lang="cs-CZ" dirty="0" smtClean="0"/>
              <a:t>jsou to slova neohebná</a:t>
            </a:r>
          </a:p>
          <a:p>
            <a:pPr>
              <a:buClr>
                <a:schemeClr val="tx1"/>
              </a:buClr>
            </a:pPr>
            <a:r>
              <a:rPr lang="cs-CZ" dirty="0" smtClean="0"/>
              <a:t>vyjadřují různé bližší okolnosti dějů nebo </a:t>
            </a:r>
          </a:p>
          <a:p>
            <a:pPr>
              <a:buClr>
                <a:schemeClr val="tx1"/>
              </a:buClr>
              <a:buNone/>
            </a:pPr>
            <a:r>
              <a:rPr lang="cs-CZ" dirty="0" smtClean="0"/>
              <a:t>    vlastností                určení místa, času</a:t>
            </a:r>
          </a:p>
          <a:p>
            <a:pPr>
              <a:buClr>
                <a:schemeClr val="tx1"/>
              </a:buClr>
              <a:buNone/>
            </a:pPr>
            <a:r>
              <a:rPr lang="cs-CZ" dirty="0" smtClean="0"/>
              <a:t>                                     způsobu, míry, příčiny</a:t>
            </a:r>
          </a:p>
          <a:p>
            <a:pPr>
              <a:buClr>
                <a:schemeClr val="tx1"/>
              </a:buClr>
              <a:buNone/>
            </a:pPr>
            <a:endParaRPr lang="cs-CZ" dirty="0" smtClean="0"/>
          </a:p>
          <a:p>
            <a:pPr>
              <a:buClr>
                <a:schemeClr val="tx1"/>
              </a:buClr>
              <a:buNone/>
            </a:pPr>
            <a:r>
              <a:rPr lang="cs-CZ" dirty="0" smtClean="0"/>
              <a:t>    </a:t>
            </a:r>
            <a:r>
              <a:rPr lang="cs-CZ" sz="3600" dirty="0" smtClean="0"/>
              <a:t>např.   </a:t>
            </a:r>
            <a:r>
              <a:rPr lang="cs-CZ" sz="3600" b="1" dirty="0" smtClean="0"/>
              <a:t>vpředu                málo         </a:t>
            </a:r>
          </a:p>
          <a:p>
            <a:pPr>
              <a:buClr>
                <a:schemeClr val="tx1"/>
              </a:buClr>
              <a:buNone/>
            </a:pPr>
            <a:r>
              <a:rPr lang="cs-CZ" sz="3600" b="1" dirty="0" smtClean="0"/>
              <a:t>                dole                    záměrně</a:t>
            </a:r>
          </a:p>
          <a:p>
            <a:pPr>
              <a:buClr>
                <a:schemeClr val="tx1"/>
              </a:buClr>
              <a:buNone/>
            </a:pPr>
            <a:r>
              <a:rPr lang="cs-CZ" sz="3600" b="1" dirty="0" smtClean="0"/>
              <a:t>                potom                bezdůvodně</a:t>
            </a:r>
            <a:endParaRPr lang="cs-CZ" b="1" dirty="0" smtClean="0"/>
          </a:p>
          <a:p>
            <a:pPr>
              <a:buClr>
                <a:schemeClr val="tx1"/>
              </a:buClr>
              <a:buNone/>
            </a:pPr>
            <a:r>
              <a:rPr lang="cs-CZ" b="1" dirty="0" smtClean="0">
                <a:solidFill>
                  <a:srgbClr val="33CC33"/>
                </a:solidFill>
              </a:rPr>
              <a:t>                                                     </a:t>
            </a:r>
            <a:endParaRPr lang="cs-CZ" b="1" dirty="0">
              <a:solidFill>
                <a:srgbClr val="33CC33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2555776" y="2420888"/>
            <a:ext cx="1008112" cy="72008"/>
          </a:xfrm>
          <a:prstGeom prst="rightArrow">
            <a:avLst/>
          </a:prstGeom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4800" dirty="0" smtClean="0"/>
              <a:t>Příslovce místa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6700" dirty="0" smtClean="0"/>
              <a:t>ptáme se  </a:t>
            </a:r>
            <a:r>
              <a:rPr lang="cs-CZ" sz="6700" b="1" dirty="0" smtClean="0">
                <a:solidFill>
                  <a:srgbClr val="FF0000"/>
                </a:solidFill>
              </a:rPr>
              <a:t>Kde?   Kam?   Odkud?   Kudy? </a:t>
            </a:r>
          </a:p>
          <a:p>
            <a:pPr>
              <a:buNone/>
            </a:pPr>
            <a:endParaRPr lang="cs-CZ" sz="67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6700" i="1" dirty="0" smtClean="0"/>
              <a:t>    tady      tam      </a:t>
            </a:r>
            <a:r>
              <a:rPr lang="cs-CZ" sz="6700" i="1" smtClean="0"/>
              <a:t>doma     vzadu    </a:t>
            </a:r>
            <a:r>
              <a:rPr lang="cs-CZ" sz="6700" i="1" dirty="0" smtClean="0"/>
              <a:t>nahoře</a:t>
            </a:r>
          </a:p>
          <a:p>
            <a:pPr>
              <a:buNone/>
            </a:pPr>
            <a:r>
              <a:rPr lang="cs-CZ" sz="6700" i="1" dirty="0" smtClean="0"/>
              <a:t>          ven        zleva       zevnitř      vlevo</a:t>
            </a:r>
          </a:p>
          <a:p>
            <a:pPr>
              <a:buNone/>
            </a:pPr>
            <a:endParaRPr lang="cs-CZ" sz="6700" i="1" dirty="0" smtClean="0"/>
          </a:p>
          <a:p>
            <a:pPr>
              <a:buNone/>
            </a:pPr>
            <a:r>
              <a:rPr lang="cs-CZ" sz="6700" i="1" dirty="0" smtClean="0"/>
              <a:t>    </a:t>
            </a:r>
          </a:p>
          <a:p>
            <a:pPr>
              <a:buNone/>
            </a:pPr>
            <a:r>
              <a:rPr lang="cs-CZ" sz="7600" i="1" dirty="0" smtClean="0"/>
              <a:t>    </a:t>
            </a:r>
            <a:r>
              <a:rPr lang="cs-CZ" sz="7600" dirty="0" smtClean="0"/>
              <a:t> Zůstal raději celý den </a:t>
            </a:r>
            <a:r>
              <a:rPr lang="cs-CZ" sz="7600" dirty="0" smtClean="0">
                <a:solidFill>
                  <a:srgbClr val="FF0000"/>
                </a:solidFill>
              </a:rPr>
              <a:t>doma</a:t>
            </a:r>
            <a:r>
              <a:rPr lang="cs-CZ" sz="7600" dirty="0" smtClean="0"/>
              <a:t>.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</a:t>
            </a:r>
          </a:p>
          <a:p>
            <a:pPr>
              <a:buNone/>
            </a:pPr>
            <a:r>
              <a:rPr lang="cs-CZ" sz="3600" i="1" dirty="0" smtClean="0"/>
              <a:t>    </a:t>
            </a:r>
          </a:p>
          <a:p>
            <a:pPr>
              <a:buNone/>
            </a:pPr>
            <a:r>
              <a:rPr lang="cs-CZ" sz="3600" i="1" dirty="0" smtClean="0"/>
              <a:t>           </a:t>
            </a:r>
            <a:endParaRPr lang="cs-CZ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Příslovce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ptáme se   </a:t>
            </a:r>
            <a:r>
              <a:rPr lang="cs-CZ" b="1" dirty="0" smtClean="0">
                <a:solidFill>
                  <a:srgbClr val="FF0000"/>
                </a:solidFill>
              </a:rPr>
              <a:t>Kdy?  Odkdy?  Dokdy?  Jak dlouho?</a:t>
            </a:r>
          </a:p>
          <a:p>
            <a:pPr algn="just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               Jak často?</a:t>
            </a:r>
          </a:p>
          <a:p>
            <a:pPr algn="just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</a:t>
            </a:r>
          </a:p>
          <a:p>
            <a:pPr algn="just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</a:t>
            </a:r>
            <a:r>
              <a:rPr lang="cs-CZ" i="1" dirty="0" smtClean="0"/>
              <a:t>dnes     včera    zítra    odpoledne   večer</a:t>
            </a:r>
          </a:p>
          <a:p>
            <a:pPr algn="just">
              <a:buNone/>
            </a:pPr>
            <a:r>
              <a:rPr lang="cs-CZ" b="1" i="1" dirty="0" smtClean="0"/>
              <a:t>          </a:t>
            </a:r>
            <a:r>
              <a:rPr lang="cs-CZ" i="1" dirty="0" smtClean="0"/>
              <a:t>někdy      pozdě    nikdy   stále   </a:t>
            </a:r>
          </a:p>
          <a:p>
            <a:pPr algn="just">
              <a:buNone/>
            </a:pPr>
            <a:r>
              <a:rPr lang="cs-CZ" b="1" i="1" dirty="0" smtClean="0"/>
              <a:t>                   </a:t>
            </a:r>
            <a:r>
              <a:rPr lang="cs-CZ" i="1" dirty="0" smtClean="0"/>
              <a:t>často        potom</a:t>
            </a:r>
          </a:p>
          <a:p>
            <a:pPr algn="just">
              <a:buNone/>
            </a:pPr>
            <a:endParaRPr lang="cs-CZ" i="1" dirty="0" smtClean="0"/>
          </a:p>
          <a:p>
            <a:pPr algn="just">
              <a:buNone/>
            </a:pPr>
            <a:r>
              <a:rPr lang="cs-CZ" sz="3600" b="1" i="1" dirty="0" smtClean="0">
                <a:solidFill>
                  <a:srgbClr val="FF0000"/>
                </a:solidFill>
              </a:rPr>
              <a:t>    Stále </a:t>
            </a:r>
            <a:r>
              <a:rPr lang="cs-CZ" sz="3600" dirty="0" smtClean="0"/>
              <a:t>hovořil o svých starostech</a:t>
            </a:r>
            <a:r>
              <a:rPr lang="cs-CZ" sz="3600" i="1" dirty="0" smtClean="0"/>
              <a:t>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Příslovce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ptáme se   </a:t>
            </a:r>
            <a:r>
              <a:rPr lang="cs-CZ" b="1" dirty="0" smtClean="0">
                <a:solidFill>
                  <a:srgbClr val="FF0000"/>
                </a:solidFill>
              </a:rPr>
              <a:t>Jak?   Jakým způsobem?</a:t>
            </a:r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</a:t>
            </a:r>
            <a:r>
              <a:rPr lang="cs-CZ" i="1" dirty="0" smtClean="0"/>
              <a:t>výborně   upřímně    vesele  dobře  takhle</a:t>
            </a:r>
          </a:p>
          <a:p>
            <a:pPr>
              <a:buNone/>
            </a:pPr>
            <a:r>
              <a:rPr lang="cs-CZ" i="1" dirty="0" smtClean="0"/>
              <a:t>          lehce    ledabyle   pěšky   mlčky </a:t>
            </a:r>
          </a:p>
          <a:p>
            <a:pPr>
              <a:buNone/>
            </a:pPr>
            <a:r>
              <a:rPr lang="cs-CZ" i="1" dirty="0" smtClean="0"/>
              <a:t>             povýšeně     odlišně    dostatečně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sz="3600" i="1" dirty="0" smtClean="0"/>
              <a:t>    </a:t>
            </a:r>
            <a:r>
              <a:rPr lang="cs-CZ" sz="3600" dirty="0" smtClean="0"/>
              <a:t>Milan se </a:t>
            </a:r>
            <a:r>
              <a:rPr lang="cs-CZ" sz="3600" b="1" i="1" dirty="0" smtClean="0">
                <a:solidFill>
                  <a:srgbClr val="FF0000"/>
                </a:solidFill>
              </a:rPr>
              <a:t>dobře</a:t>
            </a:r>
            <a:r>
              <a:rPr lang="cs-CZ" sz="3600" dirty="0" smtClean="0"/>
              <a:t> postaral o svého bratra.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rgbClr val="FF9999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Příslovce  míry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12800" dirty="0" smtClean="0"/>
              <a:t>ptáme se   </a:t>
            </a:r>
            <a:r>
              <a:rPr lang="cs-CZ" sz="12800" b="1" dirty="0" smtClean="0">
                <a:solidFill>
                  <a:srgbClr val="FF0000"/>
                </a:solidFill>
              </a:rPr>
              <a:t>Jak?   Jak mnoho?   Do jaké míry?</a:t>
            </a:r>
          </a:p>
          <a:p>
            <a:pPr>
              <a:buNone/>
            </a:pPr>
            <a:endParaRPr lang="cs-CZ" sz="128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12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12800" b="1" dirty="0" smtClean="0"/>
              <a:t>    </a:t>
            </a:r>
            <a:r>
              <a:rPr lang="cs-CZ" sz="12800" i="1" dirty="0" smtClean="0"/>
              <a:t>hodně   málo   velice  přiměřeně   značně</a:t>
            </a:r>
          </a:p>
          <a:p>
            <a:pPr>
              <a:buNone/>
            </a:pPr>
            <a:r>
              <a:rPr lang="cs-CZ" sz="12800" i="1" dirty="0" smtClean="0"/>
              <a:t>         docela    neznatelně   úplně   zcela</a:t>
            </a:r>
          </a:p>
          <a:p>
            <a:pPr>
              <a:buNone/>
            </a:pPr>
            <a:endParaRPr lang="cs-CZ" sz="8000" i="1" dirty="0" smtClean="0"/>
          </a:p>
          <a:p>
            <a:pPr>
              <a:buNone/>
            </a:pPr>
            <a:endParaRPr lang="cs-CZ" sz="8000" i="1" dirty="0" smtClean="0"/>
          </a:p>
          <a:p>
            <a:pPr>
              <a:buNone/>
            </a:pPr>
            <a:r>
              <a:rPr lang="cs-CZ" sz="8000" i="1" dirty="0" smtClean="0"/>
              <a:t>    </a:t>
            </a:r>
            <a:r>
              <a:rPr lang="cs-CZ" sz="14400" dirty="0" smtClean="0"/>
              <a:t>Z výletu se vrátili </a:t>
            </a:r>
            <a:r>
              <a:rPr lang="cs-CZ" sz="14400" b="1" i="1" dirty="0" smtClean="0">
                <a:solidFill>
                  <a:srgbClr val="FF0000"/>
                </a:solidFill>
              </a:rPr>
              <a:t>úplně</a:t>
            </a:r>
            <a:r>
              <a:rPr lang="cs-CZ" sz="14400" i="1" dirty="0" smtClean="0"/>
              <a:t> </a:t>
            </a:r>
            <a:r>
              <a:rPr lang="cs-CZ" sz="14400" dirty="0" smtClean="0"/>
              <a:t>promoklí.</a:t>
            </a:r>
          </a:p>
          <a:p>
            <a:pPr>
              <a:buNone/>
            </a:pPr>
            <a:r>
              <a:rPr lang="cs-CZ" sz="6700" i="1" dirty="0" smtClean="0"/>
              <a:t>    </a:t>
            </a:r>
          </a:p>
          <a:p>
            <a:pPr>
              <a:buNone/>
            </a:pPr>
            <a:r>
              <a:rPr lang="cs-CZ" sz="3600" i="1" dirty="0" smtClean="0"/>
              <a:t>    </a:t>
            </a:r>
            <a:endParaRPr lang="cs-CZ" sz="3600" dirty="0" smtClean="0"/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Příslovce příčiny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ptáme se      </a:t>
            </a:r>
            <a:r>
              <a:rPr lang="cs-CZ" b="1" smtClean="0">
                <a:solidFill>
                  <a:srgbClr val="FF0000"/>
                </a:solidFill>
              </a:rPr>
              <a:t>Proč?     Z jaké příčiny?  </a:t>
            </a:r>
          </a:p>
          <a:p>
            <a:pPr>
              <a:buNone/>
            </a:pPr>
            <a:r>
              <a:rPr lang="cs-CZ" b="1" smtClean="0">
                <a:solidFill>
                  <a:srgbClr val="FF0000"/>
                </a:solidFill>
              </a:rPr>
              <a:t>                          Z jakého důvodu?</a:t>
            </a:r>
          </a:p>
          <a:p>
            <a:pPr>
              <a:buNone/>
            </a:pPr>
            <a:endParaRPr lang="cs-CZ" b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smtClean="0">
                <a:solidFill>
                  <a:srgbClr val="FF0000"/>
                </a:solidFill>
              </a:rPr>
              <a:t>    </a:t>
            </a:r>
            <a:r>
              <a:rPr lang="cs-CZ" i="1" smtClean="0"/>
              <a:t>proto    schválně    neúmyslně   naschvál</a:t>
            </a:r>
          </a:p>
          <a:p>
            <a:pPr>
              <a:buNone/>
            </a:pPr>
            <a:r>
              <a:rPr lang="cs-CZ" i="1" smtClean="0"/>
              <a:t>         bezdůvodně   záměrně   úmyslně   </a:t>
            </a:r>
          </a:p>
          <a:p>
            <a:pPr>
              <a:buNone/>
            </a:pPr>
            <a:endParaRPr lang="cs-CZ" i="1" smtClean="0"/>
          </a:p>
          <a:p>
            <a:pPr>
              <a:buNone/>
            </a:pPr>
            <a:r>
              <a:rPr lang="cs-CZ" sz="3600" i="1" smtClean="0"/>
              <a:t>    </a:t>
            </a:r>
            <a:r>
              <a:rPr lang="cs-CZ" sz="3600" b="1" i="1" smtClean="0">
                <a:solidFill>
                  <a:srgbClr val="FF0000"/>
                </a:solidFill>
              </a:rPr>
              <a:t>Bezdůvodně</a:t>
            </a:r>
            <a:r>
              <a:rPr lang="cs-CZ" sz="3600" i="1" smtClean="0"/>
              <a:t> </a:t>
            </a:r>
            <a:r>
              <a:rPr lang="cs-CZ" sz="3600" smtClean="0"/>
              <a:t>na nás zvýšil hlas</a:t>
            </a:r>
            <a:r>
              <a:rPr lang="cs-CZ" sz="3600" i="1" smtClean="0"/>
              <a:t>. </a:t>
            </a:r>
            <a:r>
              <a:rPr lang="cs-CZ" i="1" smtClean="0"/>
              <a:t>  </a:t>
            </a:r>
          </a:p>
          <a:p>
            <a:pPr>
              <a:buNone/>
            </a:pPr>
            <a:endParaRPr lang="cs-CZ" b="1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dirty="0" smtClean="0">
                <a:solidFill>
                  <a:srgbClr val="FF0000"/>
                </a:solidFill>
              </a:rPr>
              <a:t>Urči druhy příslovcí.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cs-CZ" dirty="0" smtClean="0"/>
              <a:t>D</a:t>
            </a:r>
            <a:r>
              <a:rPr lang="cs-CZ" smtClean="0"/>
              <a:t>omácí </a:t>
            </a:r>
            <a:r>
              <a:rPr lang="cs-CZ" dirty="0" smtClean="0"/>
              <a:t>úkol napsal odpoledne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smtClean="0"/>
              <a:t>Martin přijel včera </a:t>
            </a:r>
            <a:r>
              <a:rPr lang="cs-CZ" dirty="0" smtClean="0"/>
              <a:t>(</a:t>
            </a:r>
            <a:r>
              <a:rPr lang="cs-CZ" smtClean="0"/>
              <a:t>p._____).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V</a:t>
            </a:r>
            <a:r>
              <a:rPr lang="cs-CZ" smtClean="0"/>
              <a:t>rátil </a:t>
            </a:r>
            <a:r>
              <a:rPr lang="cs-CZ" dirty="0" smtClean="0"/>
              <a:t>se domů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Z</a:t>
            </a:r>
            <a:r>
              <a:rPr lang="cs-CZ" smtClean="0"/>
              <a:t>a </a:t>
            </a:r>
            <a:r>
              <a:rPr lang="cs-CZ" dirty="0" smtClean="0"/>
              <a:t>práci zaplatili přiměřeně (</a:t>
            </a:r>
            <a:r>
              <a:rPr lang="cs-CZ" smtClean="0"/>
              <a:t>p._____).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P</a:t>
            </a:r>
            <a:r>
              <a:rPr lang="cs-CZ" smtClean="0"/>
              <a:t>řed </a:t>
            </a:r>
            <a:r>
              <a:rPr lang="cs-CZ" dirty="0" smtClean="0"/>
              <a:t>křižovatkou odbočil doleva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P</a:t>
            </a:r>
            <a:r>
              <a:rPr lang="cs-CZ" smtClean="0"/>
              <a:t>řijď </a:t>
            </a:r>
            <a:r>
              <a:rPr lang="cs-CZ" dirty="0" smtClean="0"/>
              <a:t>raději až zítra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V</a:t>
            </a:r>
            <a:r>
              <a:rPr lang="cs-CZ" smtClean="0"/>
              <a:t>ymýšlíš </a:t>
            </a:r>
            <a:r>
              <a:rPr lang="cs-CZ" dirty="0" smtClean="0"/>
              <a:t>si až příliš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C</a:t>
            </a:r>
            <a:r>
              <a:rPr lang="cs-CZ" smtClean="0"/>
              <a:t>ítil </a:t>
            </a:r>
            <a:r>
              <a:rPr lang="cs-CZ" dirty="0" smtClean="0"/>
              <a:t>se dobře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T</a:t>
            </a:r>
            <a:r>
              <a:rPr lang="cs-CZ" smtClean="0"/>
              <a:t>vářil </a:t>
            </a:r>
            <a:r>
              <a:rPr lang="cs-CZ" dirty="0" smtClean="0"/>
              <a:t>se vesele (</a:t>
            </a:r>
            <a:r>
              <a:rPr lang="cs-CZ" smtClean="0"/>
              <a:t>p.______).</a:t>
            </a:r>
            <a:endParaRPr lang="cs-CZ" dirty="0" smtClean="0"/>
          </a:p>
          <a:p>
            <a:pPr>
              <a:buClr>
                <a:schemeClr val="tx1"/>
              </a:buClr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cs-CZ" dirty="0" smtClean="0"/>
              <a:t>D</a:t>
            </a:r>
            <a:r>
              <a:rPr lang="cs-CZ" smtClean="0"/>
              <a:t>omácí </a:t>
            </a:r>
            <a:r>
              <a:rPr lang="cs-CZ" dirty="0" smtClean="0"/>
              <a:t>úkol napsal odpoledne (p. </a:t>
            </a:r>
            <a:r>
              <a:rPr lang="cs-CZ" b="1" smtClean="0">
                <a:solidFill>
                  <a:srgbClr val="FF0000"/>
                </a:solidFill>
              </a:rPr>
              <a:t>času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Martin přijel včera (p. </a:t>
            </a:r>
            <a:r>
              <a:rPr lang="cs-CZ" b="1" smtClean="0">
                <a:solidFill>
                  <a:srgbClr val="FF0000"/>
                </a:solidFill>
              </a:rPr>
              <a:t>času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V</a:t>
            </a:r>
            <a:r>
              <a:rPr lang="cs-CZ" smtClean="0"/>
              <a:t>rátil </a:t>
            </a:r>
            <a:r>
              <a:rPr lang="cs-CZ" dirty="0" smtClean="0"/>
              <a:t>se domů (p. </a:t>
            </a:r>
            <a:r>
              <a:rPr lang="cs-CZ" b="1" smtClean="0">
                <a:solidFill>
                  <a:srgbClr val="FF0000"/>
                </a:solidFill>
              </a:rPr>
              <a:t>místa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Z</a:t>
            </a:r>
            <a:r>
              <a:rPr lang="cs-CZ" smtClean="0"/>
              <a:t>a </a:t>
            </a:r>
            <a:r>
              <a:rPr lang="cs-CZ" dirty="0" smtClean="0"/>
              <a:t>práci zaplatili přiměřeně (p. </a:t>
            </a:r>
            <a:r>
              <a:rPr lang="cs-CZ" b="1" smtClean="0">
                <a:solidFill>
                  <a:srgbClr val="FF0000"/>
                </a:solidFill>
              </a:rPr>
              <a:t>míry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P</a:t>
            </a:r>
            <a:r>
              <a:rPr lang="cs-CZ" smtClean="0"/>
              <a:t>řed </a:t>
            </a:r>
            <a:r>
              <a:rPr lang="cs-CZ" dirty="0" smtClean="0"/>
              <a:t>křižovatkou odbočil doleva (p. </a:t>
            </a:r>
            <a:r>
              <a:rPr lang="cs-CZ" b="1" smtClean="0">
                <a:solidFill>
                  <a:srgbClr val="FF0000"/>
                </a:solidFill>
              </a:rPr>
              <a:t>místa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P</a:t>
            </a:r>
            <a:r>
              <a:rPr lang="cs-CZ" smtClean="0"/>
              <a:t>řijď </a:t>
            </a:r>
            <a:r>
              <a:rPr lang="cs-CZ" dirty="0" smtClean="0"/>
              <a:t>raději až zítra (p. </a:t>
            </a:r>
            <a:r>
              <a:rPr lang="cs-CZ" b="1" smtClean="0">
                <a:solidFill>
                  <a:srgbClr val="FF0000"/>
                </a:solidFill>
              </a:rPr>
              <a:t>času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V</a:t>
            </a:r>
            <a:r>
              <a:rPr lang="cs-CZ" smtClean="0"/>
              <a:t>ymýšlíš </a:t>
            </a:r>
            <a:r>
              <a:rPr lang="cs-CZ" dirty="0" smtClean="0"/>
              <a:t>si až příliš (p. </a:t>
            </a:r>
            <a:r>
              <a:rPr lang="cs-CZ" b="1" smtClean="0">
                <a:solidFill>
                  <a:srgbClr val="FF0000"/>
                </a:solidFill>
              </a:rPr>
              <a:t>míry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C</a:t>
            </a:r>
            <a:r>
              <a:rPr lang="cs-CZ" smtClean="0"/>
              <a:t>ítil </a:t>
            </a:r>
            <a:r>
              <a:rPr lang="cs-CZ" dirty="0" smtClean="0"/>
              <a:t>se dobře (p. </a:t>
            </a:r>
            <a:r>
              <a:rPr lang="cs-CZ" b="1" smtClean="0">
                <a:solidFill>
                  <a:srgbClr val="FF0000"/>
                </a:solidFill>
              </a:rPr>
              <a:t>způsobu</a:t>
            </a:r>
            <a:r>
              <a:rPr lang="cs-CZ" smtClean="0"/>
              <a:t>).</a:t>
            </a:r>
            <a:endParaRPr lang="cs-CZ" dirty="0" smtClean="0"/>
          </a:p>
          <a:p>
            <a:pPr>
              <a:buClr>
                <a:schemeClr val="tx1"/>
              </a:buClr>
            </a:pPr>
            <a:r>
              <a:rPr lang="cs-CZ" dirty="0" smtClean="0"/>
              <a:t>T</a:t>
            </a:r>
            <a:r>
              <a:rPr lang="cs-CZ" smtClean="0"/>
              <a:t>vářil </a:t>
            </a:r>
            <a:r>
              <a:rPr lang="cs-CZ" dirty="0" smtClean="0"/>
              <a:t>se vesele (p. </a:t>
            </a:r>
            <a:r>
              <a:rPr lang="cs-CZ" b="1" smtClean="0">
                <a:solidFill>
                  <a:srgbClr val="FF0000"/>
                </a:solidFill>
              </a:rPr>
              <a:t>způsobu</a:t>
            </a:r>
            <a:r>
              <a:rPr lang="cs-CZ" smtClean="0"/>
              <a:t>).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Clr>
                <a:schemeClr val="tx1"/>
              </a:buClr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i="1" smtClean="0"/>
              <a:t>Základní mluvnice českého jazyka</a:t>
            </a:r>
            <a:r>
              <a:rPr lang="cs-CZ" smtClean="0"/>
              <a:t>. Praha: SPN pedagogické nakladatelství, akciová společnost, 2004. ISBN 80-7235-018-8.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i="1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získají ucelený přehled o jednotlivých druzích přílovcí. Ve větách určí druhy příslovcí.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458</Words>
  <Application>Microsoft Office PowerPoint</Application>
  <PresentationFormat>Předvádění na obrazovce (4:3)</PresentationFormat>
  <Paragraphs>97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PŘÍSLOVCE</vt:lpstr>
      <vt:lpstr>6. PŘÍSLOVCE</vt:lpstr>
      <vt:lpstr>Příslovce místa</vt:lpstr>
      <vt:lpstr>Příslovce času</vt:lpstr>
      <vt:lpstr>Příslovce způsobu</vt:lpstr>
      <vt:lpstr>Příslovce  míry</vt:lpstr>
      <vt:lpstr>Příslovce příčiny</vt:lpstr>
      <vt:lpstr>Urči druhy příslovcí.</vt:lpstr>
      <vt:lpstr>Řešení.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23</cp:revision>
  <dcterms:created xsi:type="dcterms:W3CDTF">2012-01-12T14:58:35Z</dcterms:created>
  <dcterms:modified xsi:type="dcterms:W3CDTF">2012-02-27T07:54:05Z</dcterms:modified>
</cp:coreProperties>
</file>