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2"/>
  </p:sldMasterIdLst>
  <p:notesMasterIdLst>
    <p:notesMasterId r:id="rId21"/>
  </p:notesMasterIdLst>
  <p:sldIdLst>
    <p:sldId id="265" r:id="rId13"/>
    <p:sldId id="258" r:id="rId14"/>
    <p:sldId id="274" r:id="rId15"/>
    <p:sldId id="275" r:id="rId16"/>
    <p:sldId id="276" r:id="rId17"/>
    <p:sldId id="277" r:id="rId18"/>
    <p:sldId id="26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006600"/>
    <a:srgbClr val="FF7C80"/>
    <a:srgbClr val="FF9933"/>
    <a:srgbClr val="F45ECD"/>
    <a:srgbClr val="F82610"/>
    <a:srgbClr val="457B81"/>
    <a:srgbClr val="304B96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155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theme" Target="theme/theme1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tags" Target="../tags/tag1.xml"/><Relationship Id="rId1" Type="http://schemas.openxmlformats.org/officeDocument/2006/relationships/customXml" Target="../../customXml/item5.xml"/><Relationship Id="rId6" Type="http://schemas.openxmlformats.org/officeDocument/2006/relationships/audio" Target="../media/audio1.wav"/><Relationship Id="rId5" Type="http://schemas.openxmlformats.org/officeDocument/2006/relationships/image" Target="../media/image1.png"/><Relationship Id="rId4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6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4" name="chimes.wav"/>
          </p:stSnd>
        </p:sndAc>
      </p:transition>
    </mc:Choice>
    <mc:Fallback xmlns="">
      <p:transition spd="slow">
        <p:blinds dir="vert"/>
        <p:sndAc>
          <p:stSnd>
            <p:snd r:embed="rId1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jpeg"/><Relationship Id="rId3" Type="http://schemas.openxmlformats.org/officeDocument/2006/relationships/image" Target="../media/image3.jpeg"/><Relationship Id="rId21" Type="http://schemas.openxmlformats.org/officeDocument/2006/relationships/image" Target="../media/image21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audio" Target="../media/audio1.wav"/><Relationship Id="rId16" Type="http://schemas.openxmlformats.org/officeDocument/2006/relationships/image" Target="../media/image16.jpeg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28" Type="http://schemas.openxmlformats.org/officeDocument/2006/relationships/audio" Target="../media/audio1.wav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wmf"/><Relationship Id="rId22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32.wmf"/><Relationship Id="rId18" Type="http://schemas.openxmlformats.org/officeDocument/2006/relationships/audio" Target="../media/audio1.wav"/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12" Type="http://schemas.openxmlformats.org/officeDocument/2006/relationships/image" Target="../media/image31.wmf"/><Relationship Id="rId17" Type="http://schemas.openxmlformats.org/officeDocument/2006/relationships/image" Target="../media/image36.wmf"/><Relationship Id="rId2" Type="http://schemas.openxmlformats.org/officeDocument/2006/relationships/audio" Target="../media/audio1.wav"/><Relationship Id="rId16" Type="http://schemas.openxmlformats.org/officeDocument/2006/relationships/image" Target="../media/image3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wmf"/><Relationship Id="rId5" Type="http://schemas.openxmlformats.org/officeDocument/2006/relationships/image" Target="../media/image22.wmf"/><Relationship Id="rId15" Type="http://schemas.openxmlformats.org/officeDocument/2006/relationships/image" Target="../media/image34.wmf"/><Relationship Id="rId10" Type="http://schemas.openxmlformats.org/officeDocument/2006/relationships/image" Target="../media/image29.wmf"/><Relationship Id="rId4" Type="http://schemas.openxmlformats.org/officeDocument/2006/relationships/image" Target="../media/image24.png"/><Relationship Id="rId9" Type="http://schemas.openxmlformats.org/officeDocument/2006/relationships/image" Target="../media/image28.wmf"/><Relationship Id="rId14" Type="http://schemas.openxmlformats.org/officeDocument/2006/relationships/image" Target="../media/image3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audio" Target="../media/audio1.wav"/><Relationship Id="rId3" Type="http://schemas.openxmlformats.org/officeDocument/2006/relationships/image" Target="../media/image37.jpeg"/><Relationship Id="rId7" Type="http://schemas.openxmlformats.org/officeDocument/2006/relationships/image" Target="../media/image40.wmf"/><Relationship Id="rId12" Type="http://schemas.openxmlformats.org/officeDocument/2006/relationships/image" Target="../media/image4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43.wmf"/><Relationship Id="rId5" Type="http://schemas.openxmlformats.org/officeDocument/2006/relationships/image" Target="../media/image39.jpeg"/><Relationship Id="rId10" Type="http://schemas.openxmlformats.org/officeDocument/2006/relationships/image" Target="../media/image34.wmf"/><Relationship Id="rId4" Type="http://schemas.openxmlformats.org/officeDocument/2006/relationships/image" Target="../media/image38.wmf"/><Relationship Id="rId9" Type="http://schemas.openxmlformats.org/officeDocument/2006/relationships/image" Target="../media/image4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4802" y="142681"/>
            <a:ext cx="834487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VY_32_INOVACE_10_C_20_Býložravci, masožravci, všežravci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83" y="5101141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077886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13.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10. května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Býložravci,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masožravci, všežravci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býložravci, masožravci, všežravci, potrava živočichů, potravní řetězec   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6622" y="268912"/>
            <a:ext cx="79496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Podle toho, jakou zvířata přijímají potravu, </a:t>
            </a:r>
          </a:p>
          <a:p>
            <a:r>
              <a:rPr lang="cs-CZ" sz="3200" u="sng" dirty="0" smtClean="0"/>
              <a:t>je dělíme do 3 skupin: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8206" y="1917290"/>
            <a:ext cx="2222083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 Býložravci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72349" y="1858297"/>
            <a:ext cx="298190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Živí se rostlinami.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452" y="3244645"/>
            <a:ext cx="2403222" cy="523220"/>
          </a:xfrm>
          <a:prstGeom prst="rect">
            <a:avLst/>
          </a:prstGeom>
          <a:solidFill>
            <a:srgbClr val="FF7C8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Masožravci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24864" y="3229896"/>
            <a:ext cx="5219699" cy="523220"/>
          </a:xfrm>
          <a:prstGeom prst="rect">
            <a:avLst/>
          </a:prstGeom>
          <a:solidFill>
            <a:srgbClr val="FF7C8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Živí se masem jiných živočichů.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703" y="4763728"/>
            <a:ext cx="2141933" cy="52322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Všežravci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83857" y="4704736"/>
            <a:ext cx="4940776" cy="954107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Živí se rostlinami i živočišnou </a:t>
            </a:r>
          </a:p>
          <a:p>
            <a:r>
              <a:rPr lang="cs-CZ" sz="2800" dirty="0" smtClean="0"/>
              <a:t>stravou.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170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000"/>
                            </p:stCondLst>
                            <p:childTnLst>
                              <p:par>
                                <p:cTn id="35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1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017342" y="0"/>
            <a:ext cx="3126658" cy="6858001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11911" y="0"/>
            <a:ext cx="2905432" cy="6858001"/>
          </a:xfrm>
          <a:prstGeom prst="rect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1"/>
            <a:ext cx="3097161" cy="685799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935" y="132735"/>
            <a:ext cx="2053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Býložravci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65871" y="103239"/>
            <a:ext cx="2257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Masožravci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6555" y="117987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Všežravci</a:t>
            </a:r>
            <a:endParaRPr lang="cs-CZ" sz="3200" dirty="0"/>
          </a:p>
        </p:txBody>
      </p:sp>
      <p:pic>
        <p:nvPicPr>
          <p:cNvPr id="1026" name="Picture 2" descr="C:\Users\Ludmila Eisová\AppData\Local\Microsoft\Windows\Temporary Internet Files\Content.IE5\6MRND51Y\MP900438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417" y="2595716"/>
            <a:ext cx="1165178" cy="17403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UZTM5EZ0\MC900036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14" y="3598606"/>
            <a:ext cx="1604920" cy="1220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DU3WXRX5\MP9001813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15" y="943897"/>
            <a:ext cx="1435759" cy="9428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UZTM5EZ0\MP9002626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35" y="2104079"/>
            <a:ext cx="1342103" cy="9014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DU3WXRX5\MP9004392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704" y="870155"/>
            <a:ext cx="953727" cy="14305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6MRND51Y\MP9004065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146" y="3878826"/>
            <a:ext cx="1481268" cy="14466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UZTM5EZ0\MP9004068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35" y="5090652"/>
            <a:ext cx="1585453" cy="1056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DU3WXRX5\MP90040721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542" y="4653137"/>
            <a:ext cx="1070389" cy="1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6MRND51Y\MP9004073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252" y="753641"/>
            <a:ext cx="1331287" cy="1065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UZTM5EZ0\MP90044480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9941" y="3716595"/>
            <a:ext cx="1259053" cy="16518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4VJN298M\MC90033241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646" y="3078941"/>
            <a:ext cx="1301058" cy="1137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6MRND51Y\MC90033238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723" y="2050969"/>
            <a:ext cx="1141805" cy="11710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UZTM5EZ0\MC90008401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03" y="3306504"/>
            <a:ext cx="1465640" cy="9363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4VJN298M\MP90043179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503" y="831325"/>
            <a:ext cx="1932040" cy="12829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udmila Eisová\AppData\Local\Microsoft\Windows\Temporary Internet Files\Content.IE5\DU3WXRX5\MP900180494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49" y="2369526"/>
            <a:ext cx="1637070" cy="1075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udmila Eisová\AppData\Local\Microsoft\Windows\Temporary Internet Files\Content.IE5\6MRND51Y\MP90026285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31" y="855407"/>
            <a:ext cx="1110382" cy="16739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170904" y="4409768"/>
            <a:ext cx="282000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Hmyzem se živí </a:t>
            </a:r>
          </a:p>
          <a:p>
            <a:r>
              <a:rPr lang="cs-CZ" sz="2800" dirty="0" smtClean="0"/>
              <a:t>hmyzožravci.</a:t>
            </a:r>
            <a:endParaRPr lang="cs-CZ" sz="2800" dirty="0"/>
          </a:p>
        </p:txBody>
      </p:sp>
      <p:pic>
        <p:nvPicPr>
          <p:cNvPr id="1049" name="Picture 25" descr="C:\Users\Ludmila Eisová\AppData\Local\Microsoft\Windows\Temporary Internet Files\Content.IE5\UZTM5EZ0\MC90028559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897" y="5407397"/>
            <a:ext cx="1389665" cy="1303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udmila Eisová\AppData\Local\Microsoft\Windows\Temporary Internet Files\Content.IE5\4VJN298M\MC90008404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582" y="5066604"/>
            <a:ext cx="1113024" cy="14772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udmila Eisová\AppData\Local\Microsoft\Windows\Temporary Internet Files\Content.IE5\6MRND51Y\MC900337970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161" y="5533103"/>
            <a:ext cx="1474839" cy="7904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1" descr="C:\Users\Ludmila Eisová\AppData\Local\Microsoft\Windows\Temporary Internet Files\Content.IE5\U85VJK7C\MC900345794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575" y="5825614"/>
            <a:ext cx="1275994" cy="85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20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2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1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8000"/>
                            </p:stCondLst>
                            <p:childTnLst>
                              <p:par>
                                <p:cTn id="6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1000"/>
                            </p:stCondLst>
                            <p:childTnLst>
                              <p:par>
                                <p:cTn id="7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4000"/>
                            </p:stCondLst>
                            <p:childTnLst>
                              <p:par>
                                <p:cTn id="8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7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0000"/>
                            </p:stCondLst>
                            <p:childTnLst>
                              <p:par>
                                <p:cTn id="9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3000"/>
                            </p:stCondLst>
                            <p:childTnLst>
                              <p:par>
                                <p:cTn id="10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6000"/>
                            </p:stCondLst>
                            <p:childTnLst>
                              <p:par>
                                <p:cTn id="110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00"/>
                            </p:stCondLst>
                            <p:childTnLst>
                              <p:par>
                                <p:cTn id="11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3000"/>
                            </p:stCondLst>
                            <p:childTnLst>
                              <p:par>
                                <p:cTn id="12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6000"/>
                            </p:stCondLst>
                            <p:childTnLst>
                              <p:par>
                                <p:cTn id="13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9000"/>
                            </p:stCondLst>
                            <p:childTnLst>
                              <p:par>
                                <p:cTn id="13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62000"/>
                            </p:stCondLst>
                            <p:childTnLst>
                              <p:par>
                                <p:cTn id="14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Ludmila Eisová\AppData\Local\Microsoft\Windows\Temporary Internet Files\Content.IE5\DU3WXRX5\MP900423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92" y="2890682"/>
            <a:ext cx="1061883" cy="106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dmila Eisová\AppData\Local\Microsoft\Windows\Temporary Internet Files\Content.IE5\MRI1GFC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42" y="870155"/>
            <a:ext cx="1069258" cy="106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U85VJK7C\MC90034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885" y="1342102"/>
            <a:ext cx="1034863" cy="69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udmila Eisová\AppData\Local\Microsoft\Windows\Temporary Internet Files\Content.IE5\9367ZOQJ\MC90044178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548" y="5279922"/>
            <a:ext cx="1054510" cy="105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udmila Eisová\AppData\Local\Microsoft\Windows\Temporary Internet Files\Content.IE5\9367ZOQJ\MC90043782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1174" y="3534845"/>
            <a:ext cx="1044185" cy="104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MRI1GFC1\MC9003313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470" y="904880"/>
            <a:ext cx="1225017" cy="1281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udmila Eisová\AppData\Local\Microsoft\Windows\Temporary Internet Files\Content.IE5\4VJN298M\MC9004125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858" y="3392129"/>
            <a:ext cx="1236206" cy="50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Ludmila Eisová\AppData\Local\Microsoft\Windows\Temporary Internet Files\Content.IE5\6MRND51Y\MC90005734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920" y="5692811"/>
            <a:ext cx="890921" cy="73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Ludmila Eisová\AppData\Local\Microsoft\Windows\Temporary Internet Files\Content.IE5\9367ZOQJ\MC9004078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482" y="5343628"/>
            <a:ext cx="1841500" cy="115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Ludmila Eisová\AppData\Local\Microsoft\Windows\Temporary Internet Files\Content.IE5\MRI1GFC1\MC90011241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503" y="5006074"/>
            <a:ext cx="1339898" cy="105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Ludmila Eisová\AppData\Local\Microsoft\Windows\Temporary Internet Files\Content.IE5\4VJN298M\MC90008993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375" y="2462980"/>
            <a:ext cx="1841829" cy="136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Ludmila Eisová\AppData\Local\Microsoft\Windows\Temporary Internet Files\Content.IE5\DKFTMRFD\MC90021568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153064"/>
            <a:ext cx="1258529" cy="114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Ludmila Eisová\AppData\Local\Microsoft\Windows\Temporary Internet Files\Content.IE5\DU3WXRX5\MC90041302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645" y="1401097"/>
            <a:ext cx="1533020" cy="74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C:\Users\Ludmila Eisová\AppData\Local\Microsoft\Windows\Temporary Internet Files\Content.IE5\9367ZOQJ\MC90005256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17" y="5088194"/>
            <a:ext cx="1412300" cy="71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MRI1GFC1\MC900390692[1].wmf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16" b="4909"/>
          <a:stretch/>
        </p:blipFill>
        <p:spPr bwMode="auto">
          <a:xfrm>
            <a:off x="7421516" y="1563330"/>
            <a:ext cx="1511287" cy="94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484" y="117987"/>
            <a:ext cx="888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</a:rPr>
              <a:t>Přiřaď potravu ke </a:t>
            </a:r>
            <a:r>
              <a:rPr lang="cs-CZ" sz="3200" u="sng" dirty="0" err="1" smtClean="0">
                <a:solidFill>
                  <a:srgbClr val="C00000"/>
                </a:solidFill>
              </a:rPr>
              <a:t>ke</a:t>
            </a:r>
            <a:r>
              <a:rPr lang="cs-CZ" sz="3200" u="sng" dirty="0" smtClean="0">
                <a:solidFill>
                  <a:srgbClr val="C00000"/>
                </a:solidFill>
              </a:rPr>
              <a:t> správné skupině živočichů.</a:t>
            </a:r>
            <a:endParaRPr lang="cs-CZ" sz="3200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65871" y="2241755"/>
            <a:ext cx="1822935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Býložravci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36376" y="3923070"/>
            <a:ext cx="2004075" cy="523220"/>
          </a:xfrm>
          <a:prstGeom prst="rect">
            <a:avLst/>
          </a:prstGeom>
          <a:noFill/>
          <a:ln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D60093"/>
                </a:solidFill>
              </a:rPr>
              <a:t>Masožravci</a:t>
            </a:r>
            <a:endParaRPr lang="cs-CZ" sz="2800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70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8013" y="353961"/>
            <a:ext cx="4419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</a:rPr>
              <a:t>Doplň potravní řetězce.</a:t>
            </a:r>
            <a:endParaRPr lang="cs-CZ" sz="3200" u="sng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Ludmila Eisová\AppData\Local\Microsoft\Windows\Temporary Internet Files\Content.IE5\MRI1GFC1\MP9004230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78" y="1002890"/>
            <a:ext cx="943896" cy="94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U85VJK7C\MC9004405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587" y="280374"/>
            <a:ext cx="762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2418737" y="1312607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642851" y="2005781"/>
            <a:ext cx="1814052" cy="1474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Ludmila Eisová\AppData\Local\Microsoft\Windows\Temporary Internet Files\Content.IE5\MRI1GFC1\MP900402444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878" y="2271251"/>
            <a:ext cx="1243486" cy="124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Ludmila Eisová\AppData\Local\Microsoft\Windows\Temporary Internet Files\Content.IE5\U85VJK7C\MC9003457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575" y="2669459"/>
            <a:ext cx="1275994" cy="85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DKFTMRFD\MC900331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97" y="3552485"/>
            <a:ext cx="1246068" cy="111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4VJN298M\MP90042270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066" y="3381040"/>
            <a:ext cx="1083164" cy="166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6MRND51Y\MC9002871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41" y="4760857"/>
            <a:ext cx="1671873" cy="189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6MRND51Y\MC9004130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11488" y="5692878"/>
            <a:ext cx="804848" cy="39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4VJN298M\MC90023257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6477" y="5926604"/>
            <a:ext cx="965532" cy="73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DU3WXRX5\MP90017873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97212" y="5143365"/>
            <a:ext cx="1027961" cy="152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Šipka doprava 25"/>
          <p:cNvSpPr/>
          <p:nvPr/>
        </p:nvSpPr>
        <p:spPr>
          <a:xfrm>
            <a:off x="5683046" y="5771536"/>
            <a:ext cx="978408" cy="4846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2413821" y="5746955"/>
            <a:ext cx="978408" cy="4846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5707626" y="4055805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2394156" y="4045976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2399071" y="2782529"/>
            <a:ext cx="978408" cy="4846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5722375" y="2757949"/>
            <a:ext cx="978408" cy="48463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5756787" y="1273278"/>
            <a:ext cx="97840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 flipV="1">
            <a:off x="3515031" y="6479459"/>
            <a:ext cx="1814052" cy="1474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897328" y="4626078"/>
            <a:ext cx="1814052" cy="1474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309715" y="3215148"/>
            <a:ext cx="1814052" cy="14749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306529" y="150433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93458" y="590427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516761" y="4036143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943896" y="256622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13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stránka – rozdělení živočichů podle druhu přijímání potravy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Výkladová stránka – přehled živočichů podle druhu přijímání potravy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Úkoly na procvičení učiva: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Přiřazování potravy k býložravcům nebo k masožravců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Doplňování potravních řetězců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1844" y="474738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47904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7B9FB7F5-70AF-4398-92C7-98E296FF45A4}">
  <ds:schemaRefs/>
</ds:datastoreItem>
</file>

<file path=customXml/itemProps2.xml><?xml version="1.0" encoding="utf-8"?>
<ds:datastoreItem xmlns:ds="http://schemas.openxmlformats.org/officeDocument/2006/customXml" ds:itemID="{9AD0D50B-5320-444C-8F16-CABBE4CBE76D}">
  <ds:schemaRefs/>
</ds:datastoreItem>
</file>

<file path=customXml/itemProps3.xml><?xml version="1.0" encoding="utf-8"?>
<ds:datastoreItem xmlns:ds="http://schemas.openxmlformats.org/officeDocument/2006/customXml" ds:itemID="{91A183B5-FBC5-4D45-9CF1-2BA030CDBD94}">
  <ds:schemaRefs/>
</ds:datastoreItem>
</file>

<file path=customXml/itemProps4.xml><?xml version="1.0" encoding="utf-8"?>
<ds:datastoreItem xmlns:ds="http://schemas.openxmlformats.org/officeDocument/2006/customXml" ds:itemID="{AE0655AE-5D5D-48E4-B0C0-1F3FA7881A28}">
  <ds:schemaRefs/>
</ds:datastoreItem>
</file>

<file path=customXml/itemProps5.xml><?xml version="1.0" encoding="utf-8"?>
<ds:datastoreItem xmlns:ds="http://schemas.openxmlformats.org/officeDocument/2006/customXml" ds:itemID="{05D7812A-1975-4F01-B731-D99D9D85EEA8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03A253D5-CC86-439B-87A3-DD289D65D256}">
  <ds:schemaRefs/>
</ds:datastoreItem>
</file>

<file path=customXml/itemProps8.xml><?xml version="1.0" encoding="utf-8"?>
<ds:datastoreItem xmlns:ds="http://schemas.openxmlformats.org/officeDocument/2006/customXml" ds:itemID="{766E7710-A2BB-4BC6-84EB-D965AB355F20}">
  <ds:schemaRefs/>
</ds:datastoreItem>
</file>

<file path=customXml/itemProps9.xml><?xml version="1.0" encoding="utf-8"?>
<ds:datastoreItem xmlns:ds="http://schemas.openxmlformats.org/officeDocument/2006/customXml" ds:itemID="{D1B5DFA9-DD54-4AE7-BBC5-1F8F827C446F}">
  <ds:schemaRefs/>
</ds:datastoreItem>
</file>

<file path=customXml/itemProps10.xml><?xml version="1.0" encoding="utf-8"?>
<ds:datastoreItem xmlns:ds="http://schemas.openxmlformats.org/officeDocument/2006/customXml" ds:itemID="{322C74BC-27C5-4B7F-A778-DE62B0663EBE}">
  <ds:schemaRefs/>
</ds:datastoreItem>
</file>

<file path=customXml/itemProps11.xml><?xml version="1.0" encoding="utf-8"?>
<ds:datastoreItem xmlns:ds="http://schemas.openxmlformats.org/officeDocument/2006/customXml" ds:itemID="{D827C9FD-C16A-40AE-8765-BFA564AC1FDA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694</TotalTime>
  <Words>205</Words>
  <Application>Microsoft Office PowerPoint</Application>
  <PresentationFormat>Předvádění na obrazovce (4:3)</PresentationFormat>
  <Paragraphs>55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Název školy: ZŠ Karla Klíče, Hostinné Autor: Mgr. Ludmila Eisová  Název: VY_32_INOVACE_10_C_20_Býložravci, masožravci, všežravci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72</cp:revision>
  <dcterms:created xsi:type="dcterms:W3CDTF">2012-03-12T19:32:51Z</dcterms:created>
  <dcterms:modified xsi:type="dcterms:W3CDTF">2012-06-07T18:59:16Z</dcterms:modified>
</cp:coreProperties>
</file>