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7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60" y="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80F7F-BC93-4032-AA16-00C295479D73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EBB70-1C06-4FB0-9715-AD7F066CAA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546635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Langerová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VY_32_INOVACE_18_ČESKÝ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příslovce-cvičení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8.,9.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PŘÍSLOVCE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05496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/>
                </a:solidFill>
              </a:rPr>
              <a:t>CVIČENÍ</a:t>
            </a:r>
            <a:endParaRPr lang="cs-CZ" sz="5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i="1" dirty="0" smtClean="0">
                <a:solidFill>
                  <a:srgbClr val="FF0000"/>
                </a:solidFill>
              </a:rPr>
              <a:t>Od přídavných jmen vytvoř příslovce.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3650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skromný </a:t>
            </a:r>
            <a:r>
              <a:rPr lang="cs-CZ" smtClean="0"/>
              <a:t>- ________      lidský </a:t>
            </a:r>
            <a:r>
              <a:rPr lang="cs-CZ" dirty="0" smtClean="0"/>
              <a:t>- ________</a:t>
            </a:r>
          </a:p>
          <a:p>
            <a:pPr>
              <a:buNone/>
            </a:pPr>
            <a:r>
              <a:rPr lang="cs-CZ" dirty="0" smtClean="0"/>
              <a:t>dojemný - </a:t>
            </a:r>
            <a:r>
              <a:rPr lang="cs-CZ" smtClean="0"/>
              <a:t>_________    krátký </a:t>
            </a:r>
            <a:r>
              <a:rPr lang="cs-CZ" dirty="0" smtClean="0"/>
              <a:t>- ________</a:t>
            </a:r>
          </a:p>
          <a:p>
            <a:pPr>
              <a:buNone/>
            </a:pPr>
            <a:r>
              <a:rPr lang="cs-CZ" dirty="0" smtClean="0"/>
              <a:t>pěkný - </a:t>
            </a:r>
            <a:r>
              <a:rPr lang="cs-CZ" smtClean="0"/>
              <a:t>__________       veselý </a:t>
            </a:r>
            <a:r>
              <a:rPr lang="cs-CZ" dirty="0" smtClean="0"/>
              <a:t>- ________</a:t>
            </a:r>
          </a:p>
          <a:p>
            <a:pPr>
              <a:buNone/>
            </a:pPr>
            <a:r>
              <a:rPr lang="cs-CZ" dirty="0" smtClean="0"/>
              <a:t>rychlý - </a:t>
            </a:r>
            <a:r>
              <a:rPr lang="cs-CZ" smtClean="0"/>
              <a:t>__________       upřímný - _______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zřejmý - __________      tmavý </a:t>
            </a:r>
            <a:r>
              <a:rPr lang="cs-CZ" smtClean="0"/>
              <a:t>- _________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hladký - __________      příjemný </a:t>
            </a:r>
            <a:r>
              <a:rPr lang="cs-CZ" smtClean="0"/>
              <a:t>- _______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3650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skromný - </a:t>
            </a:r>
            <a:r>
              <a:rPr lang="cs-CZ" b="1" dirty="0" smtClean="0">
                <a:solidFill>
                  <a:srgbClr val="FF0000"/>
                </a:solidFill>
              </a:rPr>
              <a:t>skromně</a:t>
            </a:r>
            <a:r>
              <a:rPr lang="cs-CZ" b="1" dirty="0" smtClean="0"/>
              <a:t> </a:t>
            </a:r>
            <a:r>
              <a:rPr lang="cs-CZ" dirty="0" smtClean="0"/>
              <a:t>         lidský - </a:t>
            </a:r>
            <a:r>
              <a:rPr lang="cs-CZ" b="1" dirty="0" smtClean="0">
                <a:solidFill>
                  <a:srgbClr val="FF0000"/>
                </a:solidFill>
              </a:rPr>
              <a:t>lidsky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dojemný - </a:t>
            </a:r>
            <a:r>
              <a:rPr lang="cs-CZ" b="1" dirty="0" smtClean="0">
                <a:solidFill>
                  <a:srgbClr val="FF0000"/>
                </a:solidFill>
              </a:rPr>
              <a:t>dojemně</a:t>
            </a:r>
            <a:r>
              <a:rPr lang="cs-CZ" b="1" dirty="0" smtClean="0"/>
              <a:t>   </a:t>
            </a:r>
            <a:r>
              <a:rPr lang="cs-CZ" dirty="0" smtClean="0"/>
              <a:t>      krátký - </a:t>
            </a:r>
            <a:r>
              <a:rPr lang="cs-CZ" b="1" dirty="0" smtClean="0">
                <a:solidFill>
                  <a:srgbClr val="FF0000"/>
                </a:solidFill>
              </a:rPr>
              <a:t>krátce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pěkný -  </a:t>
            </a:r>
            <a:r>
              <a:rPr lang="cs-CZ" b="1" dirty="0" smtClean="0">
                <a:solidFill>
                  <a:srgbClr val="FF0000"/>
                </a:solidFill>
              </a:rPr>
              <a:t>pěkně</a:t>
            </a:r>
            <a:r>
              <a:rPr lang="cs-CZ" b="1" dirty="0" smtClean="0"/>
              <a:t> </a:t>
            </a:r>
            <a:r>
              <a:rPr lang="cs-CZ" dirty="0" smtClean="0"/>
              <a:t>                 veselý - </a:t>
            </a:r>
            <a:r>
              <a:rPr lang="cs-CZ" b="1" dirty="0" smtClean="0">
                <a:solidFill>
                  <a:srgbClr val="FF0000"/>
                </a:solidFill>
              </a:rPr>
              <a:t>vesele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rychlý -  </a:t>
            </a:r>
            <a:r>
              <a:rPr lang="cs-CZ" b="1" smtClean="0">
                <a:solidFill>
                  <a:srgbClr val="FF0000"/>
                </a:solidFill>
              </a:rPr>
              <a:t>rychle</a:t>
            </a:r>
            <a:r>
              <a:rPr lang="cs-CZ" b="1" smtClean="0"/>
              <a:t>     </a:t>
            </a:r>
            <a:r>
              <a:rPr lang="cs-CZ" smtClean="0"/>
              <a:t>             upřímný - </a:t>
            </a:r>
            <a:r>
              <a:rPr lang="cs-CZ" b="1" smtClean="0">
                <a:solidFill>
                  <a:srgbClr val="FF0000"/>
                </a:solidFill>
              </a:rPr>
              <a:t>upřímně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zřejmý -  </a:t>
            </a:r>
            <a:r>
              <a:rPr lang="cs-CZ" b="1" smtClean="0">
                <a:solidFill>
                  <a:srgbClr val="FF0000"/>
                </a:solidFill>
              </a:rPr>
              <a:t>zřejmě</a:t>
            </a:r>
            <a:r>
              <a:rPr lang="cs-CZ" b="1" smtClean="0"/>
              <a:t>   </a:t>
            </a:r>
            <a:r>
              <a:rPr lang="cs-CZ" smtClean="0"/>
              <a:t>             tmavý </a:t>
            </a:r>
            <a:r>
              <a:rPr lang="cs-CZ" dirty="0" smtClean="0"/>
              <a:t>-  </a:t>
            </a:r>
            <a:r>
              <a:rPr lang="cs-CZ" b="1" dirty="0" smtClean="0">
                <a:solidFill>
                  <a:srgbClr val="FF0000"/>
                </a:solidFill>
              </a:rPr>
              <a:t>tmavě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hladký -  </a:t>
            </a:r>
            <a:r>
              <a:rPr lang="cs-CZ" b="1" smtClean="0">
                <a:solidFill>
                  <a:srgbClr val="FF0000"/>
                </a:solidFill>
              </a:rPr>
              <a:t>hladce</a:t>
            </a:r>
            <a:r>
              <a:rPr lang="cs-CZ" b="1" smtClean="0"/>
              <a:t> </a:t>
            </a:r>
            <a:r>
              <a:rPr lang="cs-CZ" smtClean="0"/>
              <a:t>               příjemný </a:t>
            </a:r>
            <a:r>
              <a:rPr lang="cs-CZ" dirty="0" smtClean="0"/>
              <a:t>- </a:t>
            </a:r>
            <a:r>
              <a:rPr lang="cs-CZ" b="1" dirty="0" smtClean="0">
                <a:solidFill>
                  <a:srgbClr val="FF0000"/>
                </a:solidFill>
              </a:rPr>
              <a:t>příjemně</a:t>
            </a: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i="1" dirty="0" smtClean="0">
                <a:solidFill>
                  <a:srgbClr val="FF0000"/>
                </a:solidFill>
              </a:rPr>
              <a:t>Do vět </a:t>
            </a:r>
            <a:r>
              <a:rPr lang="cs-CZ" sz="2800" i="1" smtClean="0">
                <a:solidFill>
                  <a:srgbClr val="FF0000"/>
                </a:solidFill>
              </a:rPr>
              <a:t>doplň správný tvar příslovce.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320480"/>
          </a:xfrm>
        </p:spPr>
        <p:txBody>
          <a:bodyPr/>
          <a:lstStyle/>
          <a:p>
            <a:r>
              <a:rPr lang="cs-CZ" dirty="0" smtClean="0"/>
              <a:t>Pavlův návrh zní (rozum) _______.</a:t>
            </a:r>
          </a:p>
          <a:p>
            <a:r>
              <a:rPr lang="cs-CZ" dirty="0" smtClean="0"/>
              <a:t>Buďte už konečně (ticho) _______.</a:t>
            </a:r>
          </a:p>
          <a:p>
            <a:r>
              <a:rPr lang="cs-CZ" dirty="0" smtClean="0"/>
              <a:t>Pak musíte jet (pravý) __________.</a:t>
            </a:r>
          </a:p>
          <a:p>
            <a:r>
              <a:rPr lang="cs-CZ" dirty="0" smtClean="0"/>
              <a:t>Žena (těžký) ________ oddychovala.</a:t>
            </a:r>
          </a:p>
          <a:p>
            <a:r>
              <a:rPr lang="cs-CZ" dirty="0" smtClean="0"/>
              <a:t>Ráda tě doprovodím (dům) _______.</a:t>
            </a:r>
          </a:p>
          <a:p>
            <a:r>
              <a:rPr lang="cs-CZ" dirty="0" smtClean="0"/>
              <a:t>(Celek) _______ s tebou souhlasím.</a:t>
            </a:r>
          </a:p>
          <a:p>
            <a:r>
              <a:rPr lang="cs-CZ" dirty="0" smtClean="0"/>
              <a:t>Ten člověk se choval (skromný) _________.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i="1" smtClean="0">
                <a:solidFill>
                  <a:srgbClr val="FF0000"/>
                </a:solidFill>
              </a:rPr>
              <a:t>Řešení.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320480"/>
          </a:xfrm>
        </p:spPr>
        <p:txBody>
          <a:bodyPr/>
          <a:lstStyle/>
          <a:p>
            <a:r>
              <a:rPr lang="cs-CZ" dirty="0" smtClean="0"/>
              <a:t>Pavlův návrh zní (rozum)  </a:t>
            </a:r>
            <a:r>
              <a:rPr lang="cs-CZ" b="1" dirty="0" smtClean="0">
                <a:solidFill>
                  <a:srgbClr val="FF0000"/>
                </a:solidFill>
              </a:rPr>
              <a:t>rozumně</a:t>
            </a:r>
            <a:r>
              <a:rPr lang="cs-CZ" dirty="0" smtClean="0"/>
              <a:t>.</a:t>
            </a:r>
          </a:p>
          <a:p>
            <a:r>
              <a:rPr lang="cs-CZ" dirty="0" smtClean="0"/>
              <a:t>Buďte už konečně (ticho)  </a:t>
            </a:r>
            <a:r>
              <a:rPr lang="cs-CZ" b="1" dirty="0" smtClean="0">
                <a:solidFill>
                  <a:srgbClr val="FF0000"/>
                </a:solidFill>
              </a:rPr>
              <a:t>zticha</a:t>
            </a:r>
            <a:r>
              <a:rPr lang="cs-CZ" dirty="0" smtClean="0"/>
              <a:t>.</a:t>
            </a:r>
          </a:p>
          <a:p>
            <a:r>
              <a:rPr lang="cs-CZ" dirty="0" smtClean="0"/>
              <a:t>Pak musíte jet (pravý)  </a:t>
            </a:r>
            <a:r>
              <a:rPr lang="cs-CZ" b="1" dirty="0" smtClean="0">
                <a:solidFill>
                  <a:srgbClr val="FF0000"/>
                </a:solidFill>
              </a:rPr>
              <a:t>vpravo</a:t>
            </a:r>
            <a:r>
              <a:rPr lang="cs-CZ" dirty="0" smtClean="0"/>
              <a:t>.</a:t>
            </a:r>
          </a:p>
          <a:p>
            <a:r>
              <a:rPr lang="cs-CZ" dirty="0" smtClean="0"/>
              <a:t>Žena (těžký)  </a:t>
            </a:r>
            <a:r>
              <a:rPr lang="cs-CZ" b="1" dirty="0" smtClean="0">
                <a:solidFill>
                  <a:srgbClr val="FF0000"/>
                </a:solidFill>
              </a:rPr>
              <a:t>těžce</a:t>
            </a:r>
            <a:r>
              <a:rPr lang="cs-CZ" dirty="0" smtClean="0"/>
              <a:t> oddychovala.</a:t>
            </a:r>
          </a:p>
          <a:p>
            <a:r>
              <a:rPr lang="cs-CZ" dirty="0" smtClean="0"/>
              <a:t>Ráda tě doprovodím (dům)  </a:t>
            </a:r>
            <a:r>
              <a:rPr lang="cs-CZ" b="1" dirty="0" smtClean="0">
                <a:solidFill>
                  <a:srgbClr val="FF0000"/>
                </a:solidFill>
              </a:rPr>
              <a:t>domů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(Celek)  </a:t>
            </a:r>
            <a:r>
              <a:rPr lang="cs-CZ" b="1" dirty="0" smtClean="0">
                <a:solidFill>
                  <a:srgbClr val="FF0000"/>
                </a:solidFill>
              </a:rPr>
              <a:t>celkem</a:t>
            </a:r>
            <a:r>
              <a:rPr lang="cs-CZ" dirty="0" smtClean="0"/>
              <a:t> s tebou souhlasím.</a:t>
            </a:r>
          </a:p>
          <a:p>
            <a:r>
              <a:rPr lang="cs-CZ" dirty="0" smtClean="0"/>
              <a:t>Ten člověk se choval (skromný)  </a:t>
            </a:r>
            <a:r>
              <a:rPr lang="cs-CZ" b="1" dirty="0" smtClean="0">
                <a:solidFill>
                  <a:srgbClr val="FF0000"/>
                </a:solidFill>
              </a:rPr>
              <a:t>skromně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i="1" dirty="0" smtClean="0">
                <a:solidFill>
                  <a:srgbClr val="FF0000"/>
                </a:solidFill>
              </a:rPr>
              <a:t>Označ správný tvar.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cs-CZ" sz="3600" dirty="0" smtClean="0"/>
              <a:t>(Opravdu, o pravdu) se mi nic nestalo.</a:t>
            </a:r>
          </a:p>
          <a:p>
            <a:r>
              <a:rPr lang="cs-CZ" sz="3600" dirty="0" smtClean="0"/>
              <a:t>Sešli se již (na večer, navečer).</a:t>
            </a:r>
          </a:p>
          <a:p>
            <a:r>
              <a:rPr lang="cs-CZ" sz="3600" dirty="0" smtClean="0"/>
              <a:t>Mě se to (zatím, za tím) netýká.</a:t>
            </a:r>
          </a:p>
          <a:p>
            <a:r>
              <a:rPr lang="cs-CZ" sz="3600" dirty="0" smtClean="0"/>
              <a:t>Mluvil o tom pořád (dokola, do kola).</a:t>
            </a:r>
          </a:p>
          <a:p>
            <a:r>
              <a:rPr lang="cs-CZ" sz="3600" dirty="0" smtClean="0"/>
              <a:t>Nám je to (v celku, vcelku) jedno.</a:t>
            </a:r>
          </a:p>
          <a:p>
            <a:r>
              <a:rPr lang="cs-CZ" sz="3600" dirty="0" smtClean="0"/>
              <a:t>Nepouštěj tu hudbu tak (na hlas, nahlas).</a:t>
            </a:r>
          </a:p>
          <a:p>
            <a:r>
              <a:rPr lang="cs-CZ" sz="3600" dirty="0" smtClean="0"/>
              <a:t>(Na vždy, navždy) si to budu pamatovat.</a:t>
            </a:r>
          </a:p>
          <a:p>
            <a:r>
              <a:rPr lang="cs-CZ" sz="3600" dirty="0" smtClean="0"/>
              <a:t>Knihy máš (na hoře, nahoře) v pokoji.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i="1" dirty="0" smtClean="0">
                <a:solidFill>
                  <a:srgbClr val="FF0000"/>
                </a:solidFill>
              </a:rPr>
              <a:t>Řešení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cs-CZ" sz="3600" dirty="0" smtClean="0"/>
              <a:t>(</a:t>
            </a:r>
            <a:r>
              <a:rPr lang="cs-CZ" sz="3600" b="1" dirty="0" smtClean="0">
                <a:solidFill>
                  <a:srgbClr val="FF0000"/>
                </a:solidFill>
              </a:rPr>
              <a:t>Opravdu</a:t>
            </a:r>
            <a:r>
              <a:rPr lang="cs-CZ" sz="3600" dirty="0" smtClean="0"/>
              <a:t>, o pravdu) se mi nic nestalo.</a:t>
            </a:r>
          </a:p>
          <a:p>
            <a:r>
              <a:rPr lang="cs-CZ" sz="3600" dirty="0" smtClean="0"/>
              <a:t>Sešli se již (na večer, </a:t>
            </a:r>
            <a:r>
              <a:rPr lang="cs-CZ" sz="3600" b="1" dirty="0" smtClean="0">
                <a:solidFill>
                  <a:srgbClr val="FF0000"/>
                </a:solidFill>
              </a:rPr>
              <a:t>navečer</a:t>
            </a:r>
            <a:r>
              <a:rPr lang="cs-CZ" sz="3600" dirty="0" smtClean="0"/>
              <a:t>).</a:t>
            </a:r>
          </a:p>
          <a:p>
            <a:r>
              <a:rPr lang="cs-CZ" sz="3600" dirty="0" smtClean="0"/>
              <a:t>Mě se to (</a:t>
            </a:r>
            <a:r>
              <a:rPr lang="cs-CZ" sz="3600" b="1" dirty="0" smtClean="0">
                <a:solidFill>
                  <a:srgbClr val="FF0000"/>
                </a:solidFill>
              </a:rPr>
              <a:t>zatím</a:t>
            </a:r>
            <a:r>
              <a:rPr lang="cs-CZ" sz="3600" dirty="0" smtClean="0"/>
              <a:t>, za tím) netýká.</a:t>
            </a:r>
          </a:p>
          <a:p>
            <a:r>
              <a:rPr lang="cs-CZ" sz="3600" dirty="0" smtClean="0"/>
              <a:t>Mluvil o tom pořád (</a:t>
            </a:r>
            <a:r>
              <a:rPr lang="cs-CZ" sz="3600" b="1" dirty="0" smtClean="0">
                <a:solidFill>
                  <a:srgbClr val="FF0000"/>
                </a:solidFill>
              </a:rPr>
              <a:t>dokola</a:t>
            </a:r>
            <a:r>
              <a:rPr lang="cs-CZ" sz="3600" dirty="0" smtClean="0"/>
              <a:t>, do kola).</a:t>
            </a:r>
          </a:p>
          <a:p>
            <a:r>
              <a:rPr lang="cs-CZ" sz="3600" dirty="0" smtClean="0"/>
              <a:t>Nám je to (v celku, </a:t>
            </a:r>
            <a:r>
              <a:rPr lang="cs-CZ" sz="3600" b="1" dirty="0" smtClean="0">
                <a:solidFill>
                  <a:srgbClr val="FF0000"/>
                </a:solidFill>
              </a:rPr>
              <a:t>vcelku</a:t>
            </a:r>
            <a:r>
              <a:rPr lang="cs-CZ" sz="3600" dirty="0" smtClean="0"/>
              <a:t>) jedno.</a:t>
            </a:r>
          </a:p>
          <a:p>
            <a:r>
              <a:rPr lang="cs-CZ" sz="3600" dirty="0" smtClean="0"/>
              <a:t>Nepouštěj tu hudbu tak (na hlas, </a:t>
            </a:r>
            <a:r>
              <a:rPr lang="cs-CZ" sz="3600" b="1" dirty="0" smtClean="0">
                <a:solidFill>
                  <a:srgbClr val="FF0000"/>
                </a:solidFill>
              </a:rPr>
              <a:t>nahlas</a:t>
            </a:r>
            <a:r>
              <a:rPr lang="cs-CZ" sz="3600" dirty="0" smtClean="0"/>
              <a:t>).</a:t>
            </a:r>
          </a:p>
          <a:p>
            <a:r>
              <a:rPr lang="cs-CZ" sz="3600" dirty="0" smtClean="0"/>
              <a:t>(Na vždy, </a:t>
            </a:r>
            <a:r>
              <a:rPr lang="cs-CZ" sz="3600" b="1" dirty="0" smtClean="0">
                <a:solidFill>
                  <a:srgbClr val="FF0000"/>
                </a:solidFill>
              </a:rPr>
              <a:t>navždy</a:t>
            </a:r>
            <a:r>
              <a:rPr lang="cs-CZ" sz="3600" dirty="0" smtClean="0"/>
              <a:t>) si to budu pamatovat.</a:t>
            </a:r>
          </a:p>
          <a:p>
            <a:r>
              <a:rPr lang="cs-CZ" sz="3600" dirty="0" smtClean="0"/>
              <a:t>Knihy máš (na hoře, </a:t>
            </a:r>
            <a:r>
              <a:rPr lang="cs-CZ" sz="3600" b="1" dirty="0" smtClean="0">
                <a:solidFill>
                  <a:srgbClr val="FF0000"/>
                </a:solidFill>
              </a:rPr>
              <a:t>nahoře</a:t>
            </a:r>
            <a:r>
              <a:rPr lang="cs-CZ" sz="3600" dirty="0" smtClean="0"/>
              <a:t>) v pokoji.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i="1" dirty="0" smtClean="0">
                <a:solidFill>
                  <a:srgbClr val="FF0000"/>
                </a:solidFill>
              </a:rPr>
              <a:t>Napiš jedním slovem.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44644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/>
              <a:t>      v zadní části - _________</a:t>
            </a:r>
          </a:p>
          <a:p>
            <a:pPr>
              <a:buNone/>
            </a:pPr>
            <a:r>
              <a:rPr lang="cs-CZ" sz="3600" dirty="0" smtClean="0"/>
              <a:t>                                      v dálce - __________</a:t>
            </a:r>
          </a:p>
          <a:p>
            <a:pPr>
              <a:buNone/>
            </a:pPr>
            <a:r>
              <a:rPr lang="cs-CZ" sz="3600" dirty="0" smtClean="0"/>
              <a:t>     s úmyslem - _________</a:t>
            </a:r>
          </a:p>
          <a:p>
            <a:pPr>
              <a:buNone/>
            </a:pPr>
            <a:r>
              <a:rPr lang="cs-CZ" sz="3600" dirty="0" smtClean="0"/>
              <a:t>                             se záměrem - __________</a:t>
            </a:r>
          </a:p>
          <a:p>
            <a:pPr>
              <a:buNone/>
            </a:pPr>
            <a:r>
              <a:rPr lang="cs-CZ" sz="3600" dirty="0" smtClean="0"/>
              <a:t>  v letošním roce - _________</a:t>
            </a:r>
          </a:p>
          <a:p>
            <a:pPr>
              <a:buNone/>
            </a:pPr>
            <a:r>
              <a:rPr lang="cs-CZ" sz="3600" dirty="0" smtClean="0"/>
              <a:t>                            za krátký čas - _________</a:t>
            </a:r>
          </a:p>
          <a:p>
            <a:pPr>
              <a:buNone/>
            </a:pPr>
            <a:r>
              <a:rPr lang="cs-CZ" sz="3600" dirty="0" smtClean="0"/>
              <a:t>        z tohoto místa- __________</a:t>
            </a:r>
          </a:p>
          <a:p>
            <a:pPr>
              <a:buNone/>
            </a:pPr>
            <a:r>
              <a:rPr lang="cs-CZ" sz="3600" dirty="0" smtClean="0"/>
              <a:t>                           </a:t>
            </a:r>
          </a:p>
          <a:p>
            <a:pPr>
              <a:buNone/>
            </a:pPr>
            <a:r>
              <a:rPr lang="cs-CZ" sz="3600" dirty="0" smtClean="0"/>
              <a:t>                                                      </a:t>
            </a:r>
          </a:p>
          <a:p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82453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/>
              <a:t>      v zadní části -  </a:t>
            </a:r>
            <a:r>
              <a:rPr lang="cs-CZ" sz="3600" b="1" dirty="0" smtClean="0">
                <a:solidFill>
                  <a:srgbClr val="FF0000"/>
                </a:solidFill>
              </a:rPr>
              <a:t>vzadu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                              v dálce - </a:t>
            </a:r>
            <a:r>
              <a:rPr lang="cs-CZ" sz="3600" b="1" dirty="0" smtClean="0">
                <a:solidFill>
                  <a:srgbClr val="FF0000"/>
                </a:solidFill>
              </a:rPr>
              <a:t>daleko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s úmyslem - </a:t>
            </a:r>
            <a:r>
              <a:rPr lang="cs-CZ" sz="3600" b="1" dirty="0" smtClean="0">
                <a:solidFill>
                  <a:srgbClr val="FF0000"/>
                </a:solidFill>
              </a:rPr>
              <a:t>úmyslně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                     se záměrem - </a:t>
            </a:r>
            <a:r>
              <a:rPr lang="cs-CZ" sz="3600" b="1" dirty="0" smtClean="0">
                <a:solidFill>
                  <a:srgbClr val="FF0000"/>
                </a:solidFill>
              </a:rPr>
              <a:t>záměrně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v letošním roce - </a:t>
            </a:r>
            <a:r>
              <a:rPr lang="cs-CZ" sz="3600" b="1" dirty="0" smtClean="0">
                <a:solidFill>
                  <a:srgbClr val="FF0000"/>
                </a:solidFill>
              </a:rPr>
              <a:t>letos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                    za krátký čas - </a:t>
            </a:r>
            <a:r>
              <a:rPr lang="cs-CZ" sz="3600" b="1" dirty="0" smtClean="0">
                <a:solidFill>
                  <a:srgbClr val="FF0000"/>
                </a:solidFill>
              </a:rPr>
              <a:t>brzy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z tohoto místa - </a:t>
            </a:r>
            <a:r>
              <a:rPr lang="cs-CZ" sz="3600" b="1" dirty="0" smtClean="0">
                <a:solidFill>
                  <a:srgbClr val="FF0000"/>
                </a:solidFill>
              </a:rPr>
              <a:t>odtud</a:t>
            </a:r>
            <a:r>
              <a:rPr lang="cs-CZ" sz="3600" dirty="0" smtClean="0"/>
              <a:t> </a:t>
            </a:r>
          </a:p>
          <a:p>
            <a:pPr>
              <a:buNone/>
            </a:pPr>
            <a:r>
              <a:rPr lang="cs-CZ" sz="3600" dirty="0" smtClean="0"/>
              <a:t>                           </a:t>
            </a:r>
          </a:p>
          <a:p>
            <a:pPr>
              <a:buNone/>
            </a:pPr>
            <a:r>
              <a:rPr lang="cs-CZ" sz="3600" dirty="0" smtClean="0"/>
              <a:t>                                                      </a:t>
            </a:r>
          </a:p>
          <a:p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i="1" dirty="0" smtClean="0">
                <a:solidFill>
                  <a:srgbClr val="FF0000"/>
                </a:solidFill>
              </a:rPr>
              <a:t>Jsou věty napsány správně</a:t>
            </a:r>
            <a:r>
              <a:rPr lang="cs-CZ" sz="2800" i="1" smtClean="0">
                <a:solidFill>
                  <a:srgbClr val="FF0000"/>
                </a:solidFill>
              </a:rPr>
              <a:t>? Označ.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cs-CZ" dirty="0" smtClean="0"/>
              <a:t>ANO-NE</a:t>
            </a:r>
            <a:r>
              <a:rPr lang="cs-CZ" smtClean="0"/>
              <a:t>: Myslel </a:t>
            </a:r>
            <a:r>
              <a:rPr lang="cs-CZ" dirty="0" smtClean="0"/>
              <a:t>to skutečně upřímně.</a:t>
            </a:r>
          </a:p>
          <a:p>
            <a:r>
              <a:rPr lang="cs-CZ" dirty="0" smtClean="0"/>
              <a:t>ANO-NE</a:t>
            </a:r>
            <a:r>
              <a:rPr lang="cs-CZ" smtClean="0"/>
              <a:t>: Za lesem pojedeš do prava.</a:t>
            </a:r>
            <a:endParaRPr lang="cs-CZ" dirty="0" smtClean="0"/>
          </a:p>
          <a:p>
            <a:r>
              <a:rPr lang="cs-CZ" dirty="0" smtClean="0"/>
              <a:t>ANO-NE: Po tichu se vracel domů.</a:t>
            </a:r>
          </a:p>
          <a:p>
            <a:r>
              <a:rPr lang="cs-CZ" dirty="0" smtClean="0"/>
              <a:t>ANO-NE: Po silnicích jezdi vpravo.</a:t>
            </a:r>
          </a:p>
          <a:p>
            <a:r>
              <a:rPr lang="cs-CZ" dirty="0" smtClean="0"/>
              <a:t>ANO-NE: Já jim do dnes nerozumím.</a:t>
            </a:r>
          </a:p>
          <a:p>
            <a:r>
              <a:rPr lang="cs-CZ" dirty="0" smtClean="0"/>
              <a:t>ANO-NE: Nechtěl, ale na konec to udělal.</a:t>
            </a:r>
          </a:p>
          <a:p>
            <a:r>
              <a:rPr lang="cs-CZ" dirty="0" smtClean="0"/>
              <a:t>ANO-NE: Učebnici máme do hromady.</a:t>
            </a:r>
          </a:p>
          <a:p>
            <a:r>
              <a:rPr lang="cs-CZ" dirty="0" smtClean="0"/>
              <a:t>ANO-NE: Měli bychom jíst </a:t>
            </a:r>
            <a:r>
              <a:rPr lang="cs-CZ" dirty="0" err="1" smtClean="0"/>
              <a:t>střídmně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i="1" smtClean="0">
                <a:solidFill>
                  <a:srgbClr val="FF0000"/>
                </a:solidFill>
              </a:rPr>
              <a:t>Řešení.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-NE: Myslel to </a:t>
            </a:r>
            <a:r>
              <a:rPr lang="cs-CZ" smtClean="0"/>
              <a:t>skutečně upřímně.</a:t>
            </a:r>
            <a:endParaRPr lang="cs-CZ" dirty="0" smtClean="0"/>
          </a:p>
          <a:p>
            <a:r>
              <a:rPr lang="cs-CZ" dirty="0" smtClean="0"/>
              <a:t>ANO-</a:t>
            </a:r>
            <a:r>
              <a:rPr lang="cs-CZ" b="1" dirty="0" smtClean="0">
                <a:solidFill>
                  <a:srgbClr val="FF0000"/>
                </a:solidFill>
              </a:rPr>
              <a:t>NE</a:t>
            </a:r>
            <a:r>
              <a:rPr lang="cs-CZ" smtClean="0"/>
              <a:t>: Za lesem pojedeš do prava.</a:t>
            </a:r>
            <a:endParaRPr lang="cs-CZ" dirty="0" smtClean="0"/>
          </a:p>
          <a:p>
            <a:r>
              <a:rPr lang="cs-CZ" dirty="0" smtClean="0"/>
              <a:t>ANO-</a:t>
            </a:r>
            <a:r>
              <a:rPr lang="cs-CZ" b="1" dirty="0" smtClean="0">
                <a:solidFill>
                  <a:srgbClr val="FF0000"/>
                </a:solidFill>
              </a:rPr>
              <a:t>NE</a:t>
            </a:r>
            <a:r>
              <a:rPr lang="cs-CZ" dirty="0" smtClean="0"/>
              <a:t>: Po tichu se vracel domů.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-NE: Po silnicích jezdi vpravo.</a:t>
            </a:r>
          </a:p>
          <a:p>
            <a:r>
              <a:rPr lang="cs-CZ" dirty="0" smtClean="0"/>
              <a:t>ANO-</a:t>
            </a:r>
            <a:r>
              <a:rPr lang="cs-CZ" b="1" dirty="0" smtClean="0">
                <a:solidFill>
                  <a:srgbClr val="FF0000"/>
                </a:solidFill>
              </a:rPr>
              <a:t>NE</a:t>
            </a:r>
            <a:r>
              <a:rPr lang="cs-CZ" dirty="0" smtClean="0"/>
              <a:t>: Já jim do dnes nerozumím.</a:t>
            </a:r>
          </a:p>
          <a:p>
            <a:r>
              <a:rPr lang="cs-CZ" dirty="0" smtClean="0"/>
              <a:t>ANO-</a:t>
            </a:r>
            <a:r>
              <a:rPr lang="cs-CZ" b="1" dirty="0" smtClean="0">
                <a:solidFill>
                  <a:srgbClr val="FF0000"/>
                </a:solidFill>
              </a:rPr>
              <a:t>NE</a:t>
            </a:r>
            <a:r>
              <a:rPr lang="cs-CZ" dirty="0" smtClean="0"/>
              <a:t>: Nechtěl, ale na konec to udělal.</a:t>
            </a:r>
          </a:p>
          <a:p>
            <a:r>
              <a:rPr lang="cs-CZ" dirty="0" smtClean="0"/>
              <a:t>ANO-</a:t>
            </a:r>
            <a:r>
              <a:rPr lang="cs-CZ" b="1" dirty="0" smtClean="0">
                <a:solidFill>
                  <a:srgbClr val="FF0000"/>
                </a:solidFill>
              </a:rPr>
              <a:t>NE</a:t>
            </a:r>
            <a:r>
              <a:rPr lang="cs-CZ" dirty="0" smtClean="0"/>
              <a:t>: Učebnici máme do hromady.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-NE: Měli bychom jíst střídmě.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</a:p>
          <a:p>
            <a:pPr>
              <a:buNone/>
            </a:pPr>
            <a:r>
              <a:rPr lang="cs-CZ" smtClean="0"/>
              <a:t>Citace:</a:t>
            </a:r>
          </a:p>
          <a:p>
            <a:pPr>
              <a:buNone/>
            </a:pPr>
            <a:r>
              <a:rPr lang="cs-CZ" smtClean="0"/>
              <a:t> </a:t>
            </a:r>
            <a:r>
              <a:rPr lang="cs-CZ" i="1" smtClean="0"/>
              <a:t>Klíč k češtině</a:t>
            </a:r>
            <a:r>
              <a:rPr lang="cs-CZ" smtClean="0"/>
              <a:t>: </a:t>
            </a:r>
            <a:r>
              <a:rPr lang="cs-CZ" i="1" smtClean="0"/>
              <a:t>aneb Na češtinu od lesa</a:t>
            </a:r>
            <a:r>
              <a:rPr lang="cs-CZ" smtClean="0"/>
              <a:t>. Praha: Albatros nakladatelství, a. s., právní nástupce, 2005. ISBN 80-00-01593-5. 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r>
              <a:rPr lang="cs-CZ" i="1" smtClean="0"/>
              <a:t>Český jazyk</a:t>
            </a:r>
            <a:r>
              <a:rPr lang="cs-CZ" smtClean="0"/>
              <a:t>: </a:t>
            </a:r>
            <a:r>
              <a:rPr lang="cs-CZ" i="1" smtClean="0"/>
              <a:t>Přehled učiva základní školy</a:t>
            </a:r>
            <a:r>
              <a:rPr lang="cs-CZ" smtClean="0"/>
              <a:t>. Praha: Nakladatelství Fortuna, 2000. ISBN 80-7168-527-5.</a:t>
            </a:r>
          </a:p>
          <a:p>
            <a:pPr>
              <a:buNone/>
            </a:pPr>
            <a:endParaRPr lang="cs-CZ" i="1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None/>
            </a:pPr>
            <a:r>
              <a:rPr lang="cs-CZ" smtClean="0"/>
              <a:t>Anotace:</a:t>
            </a:r>
          </a:p>
          <a:p>
            <a:pPr>
              <a:buNone/>
            </a:pPr>
            <a:r>
              <a:rPr lang="cs-CZ" smtClean="0"/>
              <a:t>Žáci dokáží vytvořit správný tvar příslovce. Z nabídky ve větách označí příslovce. Vytvoří jednoslovné příslovce. Rozhodnou, zda jsou věty napsány správně a označí pravdivost svého tvrzení.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676</Words>
  <Application>Microsoft Office PowerPoint</Application>
  <PresentationFormat>Předvádění na obrazovce (4:3)</PresentationFormat>
  <Paragraphs>112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PŘÍSLOVCE</vt:lpstr>
      <vt:lpstr>Od přídavných jmen vytvoř příslovce.</vt:lpstr>
      <vt:lpstr>Řešení.</vt:lpstr>
      <vt:lpstr>Do vět doplň správný tvar příslovce.</vt:lpstr>
      <vt:lpstr>Řešení.</vt:lpstr>
      <vt:lpstr>Označ správný tvar.</vt:lpstr>
      <vt:lpstr>Řešení</vt:lpstr>
      <vt:lpstr>Napiš jedním slovem.</vt:lpstr>
      <vt:lpstr>Řešení.</vt:lpstr>
      <vt:lpstr>Jsou věty napsány správně? Označ.</vt:lpstr>
      <vt:lpstr>Řešení.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Vesna202261</cp:lastModifiedBy>
  <cp:revision>18</cp:revision>
  <dcterms:created xsi:type="dcterms:W3CDTF">2012-01-12T15:00:30Z</dcterms:created>
  <dcterms:modified xsi:type="dcterms:W3CDTF">2012-02-27T08:10:00Z</dcterms:modified>
</cp:coreProperties>
</file>