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3" r:id="rId6"/>
    <p:sldId id="261" r:id="rId7"/>
    <p:sldId id="264" r:id="rId8"/>
    <p:sldId id="262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82" d="100"/>
          <a:sy n="82" d="100"/>
        </p:scale>
        <p:origin x="-117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D90D8-71A7-4830-A41A-D87F9D32315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3AC5-E1B8-4CA9-AE45-44B0414EE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625695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30.1.2012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VY_32_INOVACE_20_ČESKÝ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spojky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CFF"/>
          </a:solidFill>
        </p:spPr>
        <p:txBody>
          <a:bodyPr>
            <a:noAutofit/>
          </a:bodyPr>
          <a:lstStyle/>
          <a:p>
            <a:r>
              <a:rPr lang="cs-CZ" sz="9600" b="1" dirty="0" smtClean="0"/>
              <a:t>SPOJKY</a:t>
            </a:r>
            <a:endParaRPr lang="cs-CZ" sz="9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99FF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SPOJKY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dirty="0" smtClean="0"/>
              <a:t>spojují větné členy nebo věty</a:t>
            </a:r>
          </a:p>
          <a:p>
            <a:pPr>
              <a:buClr>
                <a:schemeClr val="tx1"/>
              </a:buClr>
              <a:buNone/>
            </a:pPr>
            <a:r>
              <a:rPr lang="cs-CZ" sz="3600" dirty="0" smtClean="0"/>
              <a:t>         Petr šel nakoupit </a:t>
            </a:r>
            <a:r>
              <a:rPr lang="cs-CZ" sz="3600" b="1" dirty="0" smtClean="0">
                <a:solidFill>
                  <a:srgbClr val="FF0000"/>
                </a:solidFill>
              </a:rPr>
              <a:t>a</a:t>
            </a:r>
            <a:r>
              <a:rPr lang="cs-CZ" sz="3600" dirty="0" smtClean="0"/>
              <a:t> Eva se učila.</a:t>
            </a:r>
          </a:p>
          <a:p>
            <a:pPr>
              <a:buClr>
                <a:schemeClr val="tx1"/>
              </a:buClr>
              <a:buNone/>
            </a:pPr>
            <a:r>
              <a:rPr lang="cs-CZ" sz="3600" dirty="0" smtClean="0"/>
              <a:t>         Pavel </a:t>
            </a:r>
            <a:r>
              <a:rPr lang="cs-CZ" sz="3600" b="1" dirty="0" smtClean="0">
                <a:solidFill>
                  <a:srgbClr val="FF0000"/>
                </a:solidFill>
              </a:rPr>
              <a:t>a</a:t>
            </a:r>
            <a:r>
              <a:rPr lang="cs-CZ" sz="3600" dirty="0" smtClean="0"/>
              <a:t> Jana šli nakoupit.</a:t>
            </a:r>
          </a:p>
          <a:p>
            <a:pPr>
              <a:buClr>
                <a:schemeClr val="tx1"/>
              </a:buClr>
              <a:buNone/>
            </a:pPr>
            <a:r>
              <a:rPr lang="cs-CZ" sz="3600" dirty="0" smtClean="0"/>
              <a:t>         Musím jíst pravidelně </a:t>
            </a:r>
            <a:r>
              <a:rPr lang="cs-CZ" sz="3600" b="1" dirty="0" smtClean="0">
                <a:solidFill>
                  <a:srgbClr val="FF0000"/>
                </a:solidFill>
              </a:rPr>
              <a:t>a</a:t>
            </a:r>
            <a:r>
              <a:rPr lang="cs-CZ" sz="3600" dirty="0" smtClean="0"/>
              <a:t> střídmě.</a:t>
            </a:r>
          </a:p>
          <a:p>
            <a:pPr>
              <a:buClr>
                <a:schemeClr val="tx1"/>
              </a:buClr>
              <a:buNone/>
            </a:pPr>
            <a:endParaRPr lang="cs-CZ" sz="3600" dirty="0" smtClean="0"/>
          </a:p>
          <a:p>
            <a:pPr>
              <a:buClr>
                <a:schemeClr val="tx1"/>
              </a:buClr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</a:t>
            </a:r>
            <a:r>
              <a:rPr lang="cs-CZ" sz="3600" b="1" dirty="0" smtClean="0">
                <a:solidFill>
                  <a:srgbClr val="FF0000"/>
                </a:solidFill>
              </a:rPr>
              <a:t>Když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dirty="0" smtClean="0"/>
              <a:t>nebude pršet, půjdeme na výlet.</a:t>
            </a:r>
          </a:p>
          <a:p>
            <a:pPr>
              <a:buClr>
                <a:schemeClr val="tx1"/>
              </a:buClr>
              <a:buNone/>
            </a:pPr>
            <a:r>
              <a:rPr lang="cs-CZ" sz="3600" dirty="0" smtClean="0"/>
              <a:t>    Brzy jsme došli k domu, </a:t>
            </a:r>
            <a:r>
              <a:rPr lang="cs-CZ" sz="3600" b="1" dirty="0" smtClean="0">
                <a:solidFill>
                  <a:srgbClr val="FF0000"/>
                </a:solidFill>
              </a:rPr>
              <a:t>kde</a:t>
            </a:r>
            <a:r>
              <a:rPr lang="cs-CZ" sz="3600" dirty="0" smtClean="0"/>
              <a:t> bydlela Iva.</a:t>
            </a:r>
          </a:p>
          <a:p>
            <a:pPr>
              <a:buClr>
                <a:schemeClr val="tx1"/>
              </a:buClr>
              <a:buNone/>
            </a:pPr>
            <a:r>
              <a:rPr lang="cs-CZ" sz="3600" dirty="0" smtClean="0"/>
              <a:t>    Nevíme, </a:t>
            </a:r>
            <a:r>
              <a:rPr lang="cs-CZ" sz="3600" b="1" dirty="0" smtClean="0">
                <a:solidFill>
                  <a:srgbClr val="FF0000"/>
                </a:solidFill>
              </a:rPr>
              <a:t>kdy</a:t>
            </a:r>
            <a:r>
              <a:rPr lang="cs-CZ" sz="3600" dirty="0" smtClean="0"/>
              <a:t> se vrátí domů.</a:t>
            </a:r>
          </a:p>
          <a:p>
            <a:pPr>
              <a:buClr>
                <a:schemeClr val="tx1"/>
              </a:buClr>
              <a:buNone/>
            </a:pP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000" b="1" dirty="0" smtClean="0"/>
              <a:t>DRUHY – SPOJKY SOUŘADÍCÍ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Clr>
                <a:schemeClr val="tx1"/>
              </a:buClr>
            </a:pPr>
            <a:r>
              <a:rPr lang="cs-CZ" dirty="0" smtClean="0"/>
              <a:t>mezi hlavními i vedlejšími větami v souřadném poměru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mezi větnými členy v několikanásobném větném členu</a:t>
            </a:r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r>
              <a:rPr lang="cs-CZ" sz="3600" dirty="0" smtClean="0"/>
              <a:t>jsou to např.:  </a:t>
            </a:r>
            <a:r>
              <a:rPr lang="cs-CZ" sz="3600" b="1" dirty="0" smtClean="0">
                <a:solidFill>
                  <a:srgbClr val="FF0000"/>
                </a:solidFill>
              </a:rPr>
              <a:t>a  i  ani   nebo  anebo   či</a:t>
            </a:r>
          </a:p>
          <a:p>
            <a:pPr>
              <a:buClr>
                <a:schemeClr val="tx1"/>
              </a:buCl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ale   však    avšak   nýbrž   neboť   proto</a:t>
            </a:r>
          </a:p>
          <a:p>
            <a:pPr>
              <a:buClr>
                <a:schemeClr val="tx1"/>
              </a:buCl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    vždyť    totiž    tudíž     a proto</a:t>
            </a:r>
            <a:endParaRPr lang="cs-CZ" sz="3600" dirty="0" smtClean="0"/>
          </a:p>
          <a:p>
            <a:pPr>
              <a:buClr>
                <a:schemeClr val="tx1"/>
              </a:buClr>
              <a:buNone/>
            </a:pPr>
            <a:endParaRPr lang="cs-CZ" dirty="0" smtClean="0"/>
          </a:p>
          <a:p>
            <a:pPr>
              <a:buClr>
                <a:schemeClr val="tx1"/>
              </a:buCl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4000" b="1" dirty="0" smtClean="0"/>
              <a:t>DRUHY – SPOJKY PODŘADÍCÍ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>
              <a:buClr>
                <a:schemeClr val="tx1"/>
              </a:buClr>
            </a:pPr>
            <a:r>
              <a:rPr lang="cs-CZ" dirty="0" smtClean="0"/>
              <a:t>mezi větou závislou a větou řídící</a:t>
            </a:r>
          </a:p>
          <a:p>
            <a:pPr>
              <a:buClr>
                <a:schemeClr val="tx1"/>
              </a:buClr>
              <a:buNone/>
            </a:pPr>
            <a:endParaRPr lang="cs-CZ" dirty="0" smtClean="0"/>
          </a:p>
          <a:p>
            <a:pPr>
              <a:buClr>
                <a:schemeClr val="tx1"/>
              </a:buClr>
              <a:buNone/>
            </a:pPr>
            <a:r>
              <a:rPr lang="cs-CZ" dirty="0" smtClean="0"/>
              <a:t>    jsou to např.: </a:t>
            </a:r>
            <a:r>
              <a:rPr lang="cs-CZ" sz="3600" b="1" dirty="0" smtClean="0">
                <a:solidFill>
                  <a:srgbClr val="FF0000"/>
                </a:solidFill>
              </a:rPr>
              <a:t>že  aby  který  jaký   odkud</a:t>
            </a:r>
          </a:p>
          <a:p>
            <a:pPr>
              <a:buClr>
                <a:schemeClr val="tx1"/>
              </a:buClr>
              <a:buNone/>
            </a:pPr>
            <a:r>
              <a:rPr lang="cs-CZ" sz="3600" b="1" smtClean="0">
                <a:solidFill>
                  <a:srgbClr val="FF0000"/>
                </a:solidFill>
              </a:rPr>
              <a:t>          kudy   kdy   zdali   jako  že   kam</a:t>
            </a:r>
            <a:endParaRPr lang="cs-CZ" sz="3600" b="1" dirty="0" smtClean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proč  když  jakmile  protože  třebaže</a:t>
            </a:r>
          </a:p>
          <a:p>
            <a:pPr>
              <a:buClr>
                <a:schemeClr val="tx1"/>
              </a:buCl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    </a:t>
            </a:r>
            <a:r>
              <a:rPr lang="cs-CZ" sz="3600" b="1" smtClean="0">
                <a:solidFill>
                  <a:srgbClr val="FF0000"/>
                </a:solidFill>
              </a:rPr>
              <a:t>takže   nežli   </a:t>
            </a:r>
            <a:r>
              <a:rPr lang="cs-CZ" sz="3600" b="1" dirty="0" smtClean="0">
                <a:solidFill>
                  <a:srgbClr val="FF0000"/>
                </a:solidFill>
              </a:rPr>
              <a:t>zatímco   takže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i="1" dirty="0" smtClean="0">
                <a:solidFill>
                  <a:srgbClr val="FF0000"/>
                </a:solidFill>
              </a:rPr>
              <a:t>Do souvětí doplň vhodné </a:t>
            </a:r>
            <a:r>
              <a:rPr lang="cs-CZ" sz="3200" i="1" smtClean="0">
                <a:solidFill>
                  <a:srgbClr val="FF0000"/>
                </a:solidFill>
              </a:rPr>
              <a:t>spojky podřadící.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</a:pPr>
            <a:r>
              <a:rPr lang="cs-CZ" dirty="0" smtClean="0"/>
              <a:t>Ujel mi autobus, ______ jsem zaspala.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Je stejně starý, _____  je naše Markéta.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Poprvé jsem viděl moře, _____ mi bylo 5 let.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______ byl včas hotov, musím mít plán.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Petr odešel,_______ mu to zakázali.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Pavel nevěděl,______má pokračovat v cestě.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Ještě přesně nevím,_____ pojedu domů.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Ráno zjistil,___ nemá u kabátu knoflík.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Šel jsem tam,_____ šla celá naše výprava.</a:t>
            </a:r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</a:pPr>
            <a:r>
              <a:rPr lang="cs-CZ" dirty="0" smtClean="0"/>
              <a:t>Ujel mi autobus, </a:t>
            </a:r>
            <a:r>
              <a:rPr lang="cs-CZ" b="1" dirty="0" smtClean="0">
                <a:solidFill>
                  <a:srgbClr val="FF0000"/>
                </a:solidFill>
              </a:rPr>
              <a:t>protože</a:t>
            </a:r>
            <a:r>
              <a:rPr lang="cs-CZ" dirty="0" smtClean="0"/>
              <a:t> jsem zaspala.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Je stejně starý, </a:t>
            </a:r>
            <a:r>
              <a:rPr lang="cs-CZ" b="1" dirty="0" smtClean="0">
                <a:solidFill>
                  <a:srgbClr val="FF0000"/>
                </a:solidFill>
              </a:rPr>
              <a:t>jako</a:t>
            </a:r>
            <a:r>
              <a:rPr lang="cs-CZ" dirty="0" smtClean="0"/>
              <a:t>  je naše Markéta.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Poprvé jsem viděl moře, </a:t>
            </a:r>
            <a:r>
              <a:rPr lang="cs-CZ" b="1" dirty="0" smtClean="0">
                <a:solidFill>
                  <a:srgbClr val="FF0000"/>
                </a:solidFill>
              </a:rPr>
              <a:t>když</a:t>
            </a:r>
            <a:r>
              <a:rPr lang="cs-CZ" dirty="0" smtClean="0"/>
              <a:t> mi bylo 5 let.</a:t>
            </a:r>
          </a:p>
          <a:p>
            <a:pPr>
              <a:buClr>
                <a:schemeClr val="tx1"/>
              </a:buClr>
            </a:pPr>
            <a:r>
              <a:rPr lang="cs-CZ" b="1" dirty="0" smtClean="0">
                <a:solidFill>
                  <a:srgbClr val="FF0000"/>
                </a:solidFill>
              </a:rPr>
              <a:t>Abych</a:t>
            </a:r>
            <a:r>
              <a:rPr lang="cs-CZ" dirty="0" smtClean="0"/>
              <a:t> byl včas hotov, musím mít plán.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Petr odešel, </a:t>
            </a:r>
            <a:r>
              <a:rPr lang="cs-CZ" b="1" dirty="0" smtClean="0">
                <a:solidFill>
                  <a:srgbClr val="FF0000"/>
                </a:solidFill>
              </a:rPr>
              <a:t>i když </a:t>
            </a:r>
            <a:r>
              <a:rPr lang="cs-CZ" dirty="0" smtClean="0"/>
              <a:t>mu to zakázali.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Pavel nevěděl, </a:t>
            </a:r>
            <a:r>
              <a:rPr lang="cs-CZ" b="1" dirty="0" smtClean="0">
                <a:solidFill>
                  <a:srgbClr val="FF0000"/>
                </a:solidFill>
              </a:rPr>
              <a:t>kudy</a:t>
            </a:r>
            <a:r>
              <a:rPr lang="cs-CZ" dirty="0" smtClean="0"/>
              <a:t> má pokračovat v cestě.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Ještě přesně nevím, </a:t>
            </a:r>
            <a:r>
              <a:rPr lang="cs-CZ" b="1" dirty="0" smtClean="0">
                <a:solidFill>
                  <a:srgbClr val="FF0000"/>
                </a:solidFill>
              </a:rPr>
              <a:t>kdy</a:t>
            </a:r>
            <a:r>
              <a:rPr lang="cs-CZ" dirty="0" smtClean="0"/>
              <a:t> pojedu domů.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Ráno zjistil, </a:t>
            </a:r>
            <a:r>
              <a:rPr lang="cs-CZ" b="1" dirty="0" smtClean="0">
                <a:solidFill>
                  <a:srgbClr val="FF0000"/>
                </a:solidFill>
              </a:rPr>
              <a:t>že</a:t>
            </a:r>
            <a:r>
              <a:rPr lang="cs-CZ" dirty="0" smtClean="0"/>
              <a:t> nemá u kabátu knoflík.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Šel jsem tam, </a:t>
            </a:r>
            <a:r>
              <a:rPr lang="cs-CZ" b="1" dirty="0" smtClean="0">
                <a:solidFill>
                  <a:srgbClr val="FF0000"/>
                </a:solidFill>
              </a:rPr>
              <a:t>kam</a:t>
            </a:r>
            <a:r>
              <a:rPr lang="cs-CZ" dirty="0" smtClean="0"/>
              <a:t> šla celá naše výprava.</a:t>
            </a:r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i="1" dirty="0" smtClean="0">
                <a:solidFill>
                  <a:srgbClr val="FF0000"/>
                </a:solidFill>
              </a:rPr>
              <a:t>Do souvětí doplň vhodné spojky </a:t>
            </a:r>
            <a:r>
              <a:rPr lang="cs-CZ" sz="3200" i="1" dirty="0" err="1" smtClean="0">
                <a:solidFill>
                  <a:srgbClr val="FF0000"/>
                </a:solidFill>
              </a:rPr>
              <a:t>souřadící</a:t>
            </a:r>
            <a:r>
              <a:rPr lang="cs-CZ" sz="3200" i="1" dirty="0" smtClean="0">
                <a:solidFill>
                  <a:srgbClr val="FF0000"/>
                </a:solidFill>
              </a:rPr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</a:pPr>
            <a:r>
              <a:rPr lang="cs-CZ" smtClean="0"/>
              <a:t>Bolí mě hlava, ______ zůstanu raději doma.</a:t>
            </a:r>
          </a:p>
          <a:p>
            <a:pPr>
              <a:buClr>
                <a:schemeClr val="tx1"/>
              </a:buClr>
            </a:pPr>
            <a:r>
              <a:rPr lang="cs-CZ" smtClean="0"/>
              <a:t>Rychle odemkla dveře, _____ zvonil telefon.</a:t>
            </a:r>
          </a:p>
          <a:p>
            <a:pPr>
              <a:buClr>
                <a:schemeClr val="tx1"/>
              </a:buClr>
            </a:pPr>
            <a:r>
              <a:rPr lang="cs-CZ" smtClean="0"/>
              <a:t>Otevřel okno ___ nevěřil svým očím.</a:t>
            </a:r>
          </a:p>
          <a:p>
            <a:pPr>
              <a:buClr>
                <a:schemeClr val="tx1"/>
              </a:buClr>
            </a:pPr>
            <a:r>
              <a:rPr lang="cs-CZ" smtClean="0"/>
              <a:t>Plavci se snažili, _____ závod nevyhráli.</a:t>
            </a:r>
          </a:p>
          <a:p>
            <a:pPr>
              <a:buClr>
                <a:schemeClr val="tx1"/>
              </a:buClr>
            </a:pPr>
            <a:r>
              <a:rPr lang="cs-CZ" smtClean="0"/>
              <a:t>Venku byla vichřice,______ zůstal přes noc.</a:t>
            </a:r>
          </a:p>
          <a:p>
            <a:pPr>
              <a:buClr>
                <a:schemeClr val="tx1"/>
              </a:buClr>
            </a:pPr>
            <a:r>
              <a:rPr lang="cs-CZ" smtClean="0"/>
              <a:t>Pozvali jsme ho na oslavu, ____ on nepřišel.</a:t>
            </a:r>
          </a:p>
          <a:p>
            <a:pPr>
              <a:buClr>
                <a:schemeClr val="tx1"/>
              </a:buClr>
            </a:pPr>
            <a:r>
              <a:rPr lang="cs-CZ" smtClean="0"/>
              <a:t>Nejdříve se najedl, ______ si napsal úkol.</a:t>
            </a:r>
          </a:p>
          <a:p>
            <a:pPr>
              <a:buClr>
                <a:schemeClr val="tx1"/>
              </a:buClr>
            </a:pPr>
            <a:r>
              <a:rPr lang="cs-CZ" smtClean="0"/>
              <a:t>Přijel za námi na chatu,______ zůstal celý</a:t>
            </a:r>
          </a:p>
          <a:p>
            <a:pPr>
              <a:buClr>
                <a:schemeClr val="tx1"/>
              </a:buClr>
              <a:buNone/>
            </a:pPr>
            <a:r>
              <a:rPr lang="cs-CZ" smtClean="0"/>
              <a:t>    týden.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</a:pPr>
            <a:r>
              <a:rPr lang="cs-CZ" smtClean="0"/>
              <a:t>Bolí mě hlava, </a:t>
            </a:r>
            <a:r>
              <a:rPr lang="cs-CZ" b="1" smtClean="0">
                <a:solidFill>
                  <a:srgbClr val="FF0000"/>
                </a:solidFill>
              </a:rPr>
              <a:t>proto</a:t>
            </a:r>
            <a:r>
              <a:rPr lang="cs-CZ" smtClean="0"/>
              <a:t> zůstanu raději doma.</a:t>
            </a:r>
          </a:p>
          <a:p>
            <a:pPr>
              <a:buClr>
                <a:schemeClr val="tx1"/>
              </a:buClr>
            </a:pPr>
            <a:r>
              <a:rPr lang="cs-CZ" smtClean="0"/>
              <a:t>Rychle odemkla dveře, </a:t>
            </a:r>
            <a:r>
              <a:rPr lang="cs-CZ" b="1" smtClean="0">
                <a:solidFill>
                  <a:srgbClr val="FF0000"/>
                </a:solidFill>
              </a:rPr>
              <a:t>neboť</a:t>
            </a:r>
            <a:r>
              <a:rPr lang="cs-CZ" smtClean="0"/>
              <a:t> zvonil telefon.</a:t>
            </a:r>
          </a:p>
          <a:p>
            <a:pPr>
              <a:buClr>
                <a:schemeClr val="tx1"/>
              </a:buClr>
            </a:pPr>
            <a:r>
              <a:rPr lang="cs-CZ" smtClean="0"/>
              <a:t>Otevřel okno </a:t>
            </a:r>
            <a:r>
              <a:rPr lang="cs-CZ" b="1" smtClean="0">
                <a:solidFill>
                  <a:srgbClr val="FF0000"/>
                </a:solidFill>
              </a:rPr>
              <a:t>a</a:t>
            </a:r>
            <a:r>
              <a:rPr lang="cs-CZ" smtClean="0"/>
              <a:t> nevěřil svým očím.</a:t>
            </a:r>
          </a:p>
          <a:p>
            <a:pPr>
              <a:buClr>
                <a:schemeClr val="tx1"/>
              </a:buClr>
            </a:pPr>
            <a:r>
              <a:rPr lang="cs-CZ" smtClean="0"/>
              <a:t>Plavci se snažili, </a:t>
            </a:r>
            <a:r>
              <a:rPr lang="cs-CZ" b="1" smtClean="0">
                <a:solidFill>
                  <a:srgbClr val="FF0000"/>
                </a:solidFill>
              </a:rPr>
              <a:t>ale</a:t>
            </a:r>
            <a:r>
              <a:rPr lang="cs-CZ" smtClean="0"/>
              <a:t> závod nevyhráli.</a:t>
            </a:r>
          </a:p>
          <a:p>
            <a:pPr>
              <a:buClr>
                <a:schemeClr val="tx1"/>
              </a:buClr>
            </a:pPr>
            <a:r>
              <a:rPr lang="cs-CZ" smtClean="0"/>
              <a:t>Venku byla vichřice, </a:t>
            </a:r>
            <a:r>
              <a:rPr lang="cs-CZ" b="1" smtClean="0">
                <a:solidFill>
                  <a:srgbClr val="FF0000"/>
                </a:solidFill>
              </a:rPr>
              <a:t>a tak </a:t>
            </a:r>
            <a:r>
              <a:rPr lang="cs-CZ" smtClean="0"/>
              <a:t>zůstal pře noc.</a:t>
            </a:r>
          </a:p>
          <a:p>
            <a:pPr>
              <a:buClr>
                <a:schemeClr val="tx1"/>
              </a:buClr>
            </a:pPr>
            <a:r>
              <a:rPr lang="cs-CZ" smtClean="0"/>
              <a:t>Pozvali jsme ho na oslavu, </a:t>
            </a:r>
            <a:r>
              <a:rPr lang="cs-CZ" b="1" smtClean="0">
                <a:solidFill>
                  <a:srgbClr val="FF0000"/>
                </a:solidFill>
              </a:rPr>
              <a:t>ale</a:t>
            </a:r>
            <a:r>
              <a:rPr lang="cs-CZ" smtClean="0"/>
              <a:t> on nepřišel.</a:t>
            </a:r>
          </a:p>
          <a:p>
            <a:pPr>
              <a:buClr>
                <a:schemeClr val="tx1"/>
              </a:buClr>
            </a:pPr>
            <a:r>
              <a:rPr lang="cs-CZ" smtClean="0"/>
              <a:t>Nejdříve se najedl, </a:t>
            </a:r>
            <a:r>
              <a:rPr lang="cs-CZ" b="1" smtClean="0">
                <a:solidFill>
                  <a:srgbClr val="FF0000"/>
                </a:solidFill>
              </a:rPr>
              <a:t>potom</a:t>
            </a:r>
            <a:r>
              <a:rPr lang="cs-CZ" smtClean="0"/>
              <a:t> si napsal úkol.</a:t>
            </a:r>
          </a:p>
          <a:p>
            <a:pPr>
              <a:buClr>
                <a:schemeClr val="tx1"/>
              </a:buClr>
            </a:pPr>
            <a:r>
              <a:rPr lang="cs-CZ" smtClean="0"/>
              <a:t>Přijel za námi na chatu, </a:t>
            </a:r>
            <a:r>
              <a:rPr lang="cs-CZ" b="1" smtClean="0">
                <a:solidFill>
                  <a:srgbClr val="FF0000"/>
                </a:solidFill>
              </a:rPr>
              <a:t>dokonce </a:t>
            </a:r>
            <a:r>
              <a:rPr lang="cs-CZ" smtClean="0"/>
              <a:t>zůstal celý</a:t>
            </a:r>
          </a:p>
          <a:p>
            <a:pPr>
              <a:buClr>
                <a:schemeClr val="tx1"/>
              </a:buClr>
              <a:buNone/>
            </a:pPr>
            <a:r>
              <a:rPr lang="cs-CZ" smtClean="0"/>
              <a:t>    týden.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smtClean="0"/>
              <a:t>Citace:</a:t>
            </a:r>
          </a:p>
          <a:p>
            <a:pPr>
              <a:buNone/>
            </a:pPr>
            <a:r>
              <a:rPr lang="cs-CZ" i="1" smtClean="0"/>
              <a:t>Základní mluvnice českého jazyka</a:t>
            </a:r>
            <a:r>
              <a:rPr lang="cs-CZ" smtClean="0"/>
              <a:t>. Praha: SPN pedagogické nakladatelství, akciová společnost, 2004. ISBN 80-7235-018-8.</a:t>
            </a:r>
          </a:p>
          <a:p>
            <a:pPr>
              <a:buNone/>
            </a:pPr>
            <a:r>
              <a:rPr lang="cs-CZ" smtClean="0"/>
              <a:t> </a:t>
            </a:r>
          </a:p>
          <a:p>
            <a:pPr>
              <a:buNone/>
            </a:pPr>
            <a:r>
              <a:rPr lang="cs-CZ" smtClean="0"/>
              <a:t> </a:t>
            </a:r>
            <a:r>
              <a:rPr lang="cs-CZ" i="1" smtClean="0"/>
              <a:t>Klíč k češtině</a:t>
            </a:r>
            <a:r>
              <a:rPr lang="cs-CZ" smtClean="0"/>
              <a:t>: </a:t>
            </a:r>
            <a:r>
              <a:rPr lang="cs-CZ" i="1" smtClean="0"/>
              <a:t>aneb Na češtinu od lesa</a:t>
            </a:r>
            <a:r>
              <a:rPr lang="cs-CZ" smtClean="0"/>
              <a:t>. Praha: Albatros nakladatelství, a. s., právní nástupce, 2005. ISBN 80-00-01593-5.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cs-CZ" i="1" smtClean="0"/>
              <a:t>Český jazyk</a:t>
            </a:r>
            <a:r>
              <a:rPr lang="cs-CZ" smtClean="0"/>
              <a:t>: </a:t>
            </a:r>
            <a:r>
              <a:rPr lang="cs-CZ" i="1" smtClean="0"/>
              <a:t>Přehled učiva základní školy</a:t>
            </a:r>
            <a:r>
              <a:rPr lang="cs-CZ" smtClean="0"/>
              <a:t>. Praha: Nakladatelství Fortuna, 2000. ISBN 80-7168-527-5.</a:t>
            </a:r>
          </a:p>
          <a:p>
            <a:pPr>
              <a:buNone/>
            </a:pPr>
            <a:r>
              <a:rPr lang="cs-CZ" smtClean="0"/>
              <a:t>Anotace:</a:t>
            </a:r>
          </a:p>
          <a:p>
            <a:pPr>
              <a:buNone/>
            </a:pPr>
            <a:r>
              <a:rPr lang="cs-CZ" smtClean="0"/>
              <a:t>Žáci se seznámí s druhy spojek. Získají ucelený přehled. Do vět doplní vhodné spojky.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566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SPOJKY</vt:lpstr>
      <vt:lpstr>SPOJKY</vt:lpstr>
      <vt:lpstr>DRUHY – SPOJKY SOUŘADÍCÍ</vt:lpstr>
      <vt:lpstr>DRUHY – SPOJKY PODŘADÍCÍ</vt:lpstr>
      <vt:lpstr>Do souvětí doplň vhodné spojky podřadící.</vt:lpstr>
      <vt:lpstr>Řešení.</vt:lpstr>
      <vt:lpstr>Do souvětí doplň vhodné spojky souřadící.</vt:lpstr>
      <vt:lpstr>Řešení.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24</cp:revision>
  <dcterms:created xsi:type="dcterms:W3CDTF">2012-01-12T15:01:37Z</dcterms:created>
  <dcterms:modified xsi:type="dcterms:W3CDTF">2012-02-27T10:49:42Z</dcterms:modified>
</cp:coreProperties>
</file>