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D462DF7-1EFF-4C42-9C13-8A62116C9508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FB2B69A-DE18-4660-BC56-137A9CA739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D462DF7-1EFF-4C42-9C13-8A62116C9508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FB2B69A-DE18-4660-BC56-137A9CA739C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D462DF7-1EFF-4C42-9C13-8A62116C9508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FB2B69A-DE18-4660-BC56-137A9CA739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62DF7-1EFF-4C42-9C13-8A62116C9508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B69A-DE18-4660-BC56-137A9CA739C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62DF7-1EFF-4C42-9C13-8A62116C9508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B69A-DE18-4660-BC56-137A9CA739C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462DF7-1EFF-4C42-9C13-8A62116C9508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FB2B69A-DE18-4660-BC56-137A9CA739C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62DF7-1EFF-4C42-9C13-8A62116C9508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B69A-DE18-4660-BC56-137A9CA739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D462DF7-1EFF-4C42-9C13-8A62116C9508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FB2B69A-DE18-4660-BC56-137A9CA739C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462DF7-1EFF-4C42-9C13-8A62116C9508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FB2B69A-DE18-4660-BC56-137A9CA739C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62DF7-1EFF-4C42-9C13-8A62116C9508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B69A-DE18-4660-BC56-137A9CA739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62DF7-1EFF-4C42-9C13-8A62116C9508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2B69A-DE18-4660-BC56-137A9CA739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D462DF7-1EFF-4C42-9C13-8A62116C9508}" type="datetimeFigureOut">
              <a:rPr lang="cs-CZ" smtClean="0"/>
              <a:pPr/>
              <a:t>24.11.2011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FB2B69A-DE18-4660-BC56-137A9CA739C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Human_skull_nolables.svg" TargetMode="External"/><Relationship Id="rId2" Type="http://schemas.openxmlformats.org/officeDocument/2006/relationships/hyperlink" Target="http://commons.wikimedia.org/wiki/File:Human_skeleton_front_no-text_no-color.sv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Gray_111_-_Vertebral_column-coloured.png" TargetMode="External"/><Relationship Id="rId4" Type="http://schemas.openxmlformats.org/officeDocument/2006/relationships/hyperlink" Target="http://cs.wikipedia.org/wiki/Soubor:Gray112.pn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700808"/>
            <a:ext cx="7414592" cy="2952328"/>
          </a:xfrm>
        </p:spPr>
        <p:txBody>
          <a:bodyPr>
            <a:normAutofit/>
          </a:bodyPr>
          <a:lstStyle/>
          <a:p>
            <a:r>
              <a:rPr lang="cs-CZ" sz="1800" dirty="0" smtClean="0"/>
              <a:t>Název školy: ZŠ Štětí, Ostrovní 300</a:t>
            </a:r>
            <a:br>
              <a:rPr lang="cs-CZ" sz="1800" dirty="0" smtClean="0"/>
            </a:br>
            <a:r>
              <a:rPr lang="cs-CZ" sz="1800" dirty="0" smtClean="0"/>
              <a:t>Autor: Mgr. Štěpánka Beranová</a:t>
            </a:r>
            <a:br>
              <a:rPr lang="cs-CZ" sz="1800" dirty="0" smtClean="0"/>
            </a:br>
            <a:r>
              <a:rPr lang="cs-CZ" sz="1800" dirty="0" smtClean="0"/>
              <a:t>Datum: 10.10.2011</a:t>
            </a:r>
            <a:br>
              <a:rPr lang="cs-CZ" sz="1800" dirty="0" smtClean="0"/>
            </a:br>
            <a:r>
              <a:rPr lang="cs-CZ" sz="1800" dirty="0" smtClean="0"/>
              <a:t>Člověk </a:t>
            </a:r>
            <a:r>
              <a:rPr lang="cs-CZ" sz="1800" dirty="0"/>
              <a:t>a jeho svět, člověk a jeho zdraví.</a:t>
            </a:r>
            <a:br>
              <a:rPr lang="cs-CZ" sz="1800" dirty="0"/>
            </a:br>
            <a:r>
              <a:rPr lang="cs-CZ" sz="1800" dirty="0" smtClean="0"/>
              <a:t>Název materiálu: VY_32_INOVACE_ČaJS.5.B.01_KOSTERNÍ SOUSTAVA</a:t>
            </a:r>
            <a:br>
              <a:rPr lang="cs-CZ" sz="1800" dirty="0" smtClean="0"/>
            </a:br>
            <a:r>
              <a:rPr lang="cs-CZ" sz="1800" dirty="0" smtClean="0"/>
              <a:t>Název: KOSTERNÍ SOUSTAVA</a:t>
            </a:r>
            <a:br>
              <a:rPr lang="cs-CZ" sz="1800" dirty="0" smtClean="0"/>
            </a:br>
            <a:r>
              <a:rPr lang="cs-CZ" sz="1800" dirty="0" smtClean="0"/>
              <a:t>Číslo operačního programu: CZ.1.07/1.4.00/21.1693</a:t>
            </a:r>
            <a:br>
              <a:rPr lang="cs-CZ" sz="1800" dirty="0" smtClean="0"/>
            </a:br>
            <a:r>
              <a:rPr lang="cs-CZ" sz="1800" dirty="0" smtClean="0"/>
              <a:t>Název projektu: PRIMA ŠKOLA</a:t>
            </a:r>
            <a:endParaRPr lang="cs-CZ" sz="1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07704" y="5157192"/>
            <a:ext cx="6550496" cy="1217730"/>
          </a:xfrm>
        </p:spPr>
        <p:txBody>
          <a:bodyPr>
            <a:normAutofit/>
          </a:bodyPr>
          <a:lstStyle/>
          <a:p>
            <a:r>
              <a:rPr lang="cs-CZ" dirty="0" smtClean="0"/>
              <a:t>Anotace: Materiál je určen pro žáky 5. ročníku, slouží k výkladu nového učiva.</a:t>
            </a:r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835696" y="620688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1873" y="918442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5076056" y="408806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VY_32_INOVACE_ČaJS.5.B.01-10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31301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Kosterní soustava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Kostra – opora lidského těla</a:t>
            </a:r>
          </a:p>
          <a:p>
            <a:r>
              <a:rPr lang="cs-CZ" dirty="0" smtClean="0"/>
              <a:t>U </a:t>
            </a:r>
            <a:r>
              <a:rPr lang="cs-CZ" dirty="0" err="1" smtClean="0"/>
              <a:t>dosp.člověka</a:t>
            </a:r>
            <a:r>
              <a:rPr lang="cs-CZ" dirty="0" smtClean="0"/>
              <a:t> ji tvoří 206 kostí</a:t>
            </a:r>
          </a:p>
          <a:p>
            <a:r>
              <a:rPr lang="cs-CZ" dirty="0" smtClean="0"/>
              <a:t>Dítě jich má kolem 300 (srůstají)</a:t>
            </a:r>
          </a:p>
          <a:p>
            <a:r>
              <a:rPr lang="cs-CZ" dirty="0" smtClean="0"/>
              <a:t>Kostra nese celé naše tělo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36711"/>
            <a:ext cx="2809875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92306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Kostra – ochrana orgánů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Lebka – chrání mozek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Hrudní koš – chrání srdce, plíce, játra, žaludek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Páteř – osa kostry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060848"/>
            <a:ext cx="1915933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5628" y="3789040"/>
            <a:ext cx="1241518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13202" y="4509120"/>
            <a:ext cx="839439" cy="2161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72312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Rozdělení kostry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Kostra trupu – na ní nasedá lebka,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- tvoří ji páteř a hrudní koš</a:t>
            </a:r>
          </a:p>
          <a:p>
            <a:endParaRPr lang="cs-CZ" dirty="0" smtClean="0"/>
          </a:p>
          <a:p>
            <a:r>
              <a:rPr lang="cs-CZ" dirty="0" smtClean="0"/>
              <a:t>Kostra končetin – horních a dolních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kostra </a:t>
            </a:r>
            <a:r>
              <a:rPr lang="cs-CZ" dirty="0" err="1" smtClean="0"/>
              <a:t>h.končetin</a:t>
            </a:r>
            <a:r>
              <a:rPr lang="cs-CZ" dirty="0" smtClean="0"/>
              <a:t> – kosti horní k. s lopatkou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a kostí klíční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kostra </a:t>
            </a:r>
            <a:r>
              <a:rPr lang="cs-CZ" dirty="0" err="1" smtClean="0"/>
              <a:t>d.končetin</a:t>
            </a:r>
            <a:r>
              <a:rPr lang="cs-CZ" dirty="0" smtClean="0"/>
              <a:t> – kosti dolní k. a kosti pánve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Většina kostí je spojena klouby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26903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Popis kostry</a:t>
            </a:r>
            <a:endParaRPr lang="cs-CZ" sz="36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07065" y="1124744"/>
            <a:ext cx="2683189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32040" y="1124744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ostra hlavy (lebka)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11918" y="1678742"/>
            <a:ext cx="1440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líční kost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10669" y="2166660"/>
            <a:ext cx="1080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lopatka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2539351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ost pažní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96065" y="3109610"/>
            <a:ext cx="1584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ost loketní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60203" y="3613666"/>
            <a:ext cx="1584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vřetení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56438" y="450312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ost stehenní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143300" y="5129988"/>
            <a:ext cx="1656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ost lýtková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03906" y="5780425"/>
            <a:ext cx="1656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ost holenní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627784" y="130941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páteř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835696" y="2070140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žebra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971600" y="3670983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osti pánevní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303748" y="4872454"/>
            <a:ext cx="792088" cy="36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čéška</a:t>
            </a:r>
            <a:endParaRPr lang="cs-CZ" dirty="0"/>
          </a:p>
        </p:txBody>
      </p:sp>
      <p:cxnSp>
        <p:nvCxnSpPr>
          <p:cNvPr id="24" name="Přímá spojnice 23"/>
          <p:cNvCxnSpPr>
            <a:endCxn id="11" idx="1"/>
          </p:cNvCxnSpPr>
          <p:nvPr/>
        </p:nvCxnSpPr>
        <p:spPr>
          <a:xfrm>
            <a:off x="4787740" y="2724017"/>
            <a:ext cx="4323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>
            <a:endCxn id="4" idx="1"/>
          </p:cNvCxnSpPr>
          <p:nvPr/>
        </p:nvCxnSpPr>
        <p:spPr>
          <a:xfrm>
            <a:off x="4355976" y="1309410"/>
            <a:ext cx="576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2" name="Přímá spojnice 3071"/>
          <p:cNvCxnSpPr>
            <a:endCxn id="9" idx="1"/>
          </p:cNvCxnSpPr>
          <p:nvPr/>
        </p:nvCxnSpPr>
        <p:spPr>
          <a:xfrm flipV="1">
            <a:off x="4644008" y="1863408"/>
            <a:ext cx="467910" cy="30325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5" name="Přímá spojnice 3074"/>
          <p:cNvCxnSpPr>
            <a:endCxn id="12" idx="1"/>
          </p:cNvCxnSpPr>
          <p:nvPr/>
        </p:nvCxnSpPr>
        <p:spPr>
          <a:xfrm flipV="1">
            <a:off x="4932040" y="3294276"/>
            <a:ext cx="864025" cy="1846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9" name="Přímá spojnice 3078"/>
          <p:cNvCxnSpPr>
            <a:endCxn id="13" idx="1"/>
          </p:cNvCxnSpPr>
          <p:nvPr/>
        </p:nvCxnSpPr>
        <p:spPr>
          <a:xfrm>
            <a:off x="5111918" y="3670983"/>
            <a:ext cx="648285" cy="1273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1" name="Přímá spojnice 3080"/>
          <p:cNvCxnSpPr>
            <a:endCxn id="14" idx="1"/>
          </p:cNvCxnSpPr>
          <p:nvPr/>
        </p:nvCxnSpPr>
        <p:spPr>
          <a:xfrm>
            <a:off x="4427984" y="4293096"/>
            <a:ext cx="828454" cy="3946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3" name="Přímá spojnice 3082"/>
          <p:cNvCxnSpPr>
            <a:endCxn id="15" idx="1"/>
          </p:cNvCxnSpPr>
          <p:nvPr/>
        </p:nvCxnSpPr>
        <p:spPr>
          <a:xfrm>
            <a:off x="4355976" y="5314654"/>
            <a:ext cx="7873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5" name="Přímá spojnice 3084"/>
          <p:cNvCxnSpPr>
            <a:endCxn id="16" idx="1"/>
          </p:cNvCxnSpPr>
          <p:nvPr/>
        </p:nvCxnSpPr>
        <p:spPr>
          <a:xfrm>
            <a:off x="4283968" y="5661248"/>
            <a:ext cx="719938" cy="30384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1" name="Přímá spojnice 3090"/>
          <p:cNvCxnSpPr/>
          <p:nvPr/>
        </p:nvCxnSpPr>
        <p:spPr>
          <a:xfrm>
            <a:off x="3275856" y="1678742"/>
            <a:ext cx="864096" cy="39139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3" name="Přímá spojnice 3092"/>
          <p:cNvCxnSpPr/>
          <p:nvPr/>
        </p:nvCxnSpPr>
        <p:spPr>
          <a:xfrm>
            <a:off x="2627784" y="2351326"/>
            <a:ext cx="1368152" cy="1846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5" name="Přímá spojnice 3094"/>
          <p:cNvCxnSpPr>
            <a:stCxn id="19" idx="3"/>
          </p:cNvCxnSpPr>
          <p:nvPr/>
        </p:nvCxnSpPr>
        <p:spPr>
          <a:xfrm flipV="1">
            <a:off x="2699792" y="3386609"/>
            <a:ext cx="1224136" cy="469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7" name="Přímá spojnice 3096"/>
          <p:cNvCxnSpPr>
            <a:stCxn id="19" idx="3"/>
          </p:cNvCxnSpPr>
          <p:nvPr/>
        </p:nvCxnSpPr>
        <p:spPr>
          <a:xfrm flipV="1">
            <a:off x="2699792" y="3478942"/>
            <a:ext cx="1728192" cy="37670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9" name="Přímá spojnice 3098"/>
          <p:cNvCxnSpPr/>
          <p:nvPr/>
        </p:nvCxnSpPr>
        <p:spPr>
          <a:xfrm>
            <a:off x="3095836" y="5055967"/>
            <a:ext cx="8280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>
            <a:endCxn id="10" idx="1"/>
          </p:cNvCxnSpPr>
          <p:nvPr/>
        </p:nvCxnSpPr>
        <p:spPr>
          <a:xfrm>
            <a:off x="4572000" y="2351326"/>
            <a:ext cx="93866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68793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6" fill="hold">
                      <p:stCondLst>
                        <p:cond delay="indefinite"/>
                      </p:stCondLst>
                      <p:childTnLst>
                        <p:par>
                          <p:cTn id="357" fill="hold">
                            <p:stCondLst>
                              <p:cond delay="0"/>
                            </p:stCondLst>
                            <p:childTnLst>
                              <p:par>
                                <p:cTn id="35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4" fill="hold">
                      <p:stCondLst>
                        <p:cond delay="indefinite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2" fill="hold">
                      <p:stCondLst>
                        <p:cond delay="indefinite"/>
                      </p:stCondLst>
                      <p:childTnLst>
                        <p:par>
                          <p:cTn id="393" fill="hold">
                            <p:stCondLst>
                              <p:cond delay="0"/>
                            </p:stCondLst>
                            <p:childTnLst>
                              <p:par>
                                <p:cTn id="39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0" fill="hold">
                      <p:stCondLst>
                        <p:cond delay="indefinite"/>
                      </p:stCondLst>
                      <p:childTnLst>
                        <p:par>
                          <p:cTn id="411" fill="hold">
                            <p:stCondLst>
                              <p:cond delay="0"/>
                            </p:stCondLst>
                            <p:childTnLst>
                              <p:par>
                                <p:cTn id="4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>
                      <p:stCondLst>
                        <p:cond delay="indefinite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6" fill="hold">
                      <p:stCondLst>
                        <p:cond delay="indefinite"/>
                      </p:stCondLst>
                      <p:childTnLst>
                        <p:par>
                          <p:cTn id="447" fill="hold">
                            <p:stCondLst>
                              <p:cond delay="0"/>
                            </p:stCondLst>
                            <p:childTnLst>
                              <p:par>
                                <p:cTn id="4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4" fill="hold">
                      <p:stCondLst>
                        <p:cond delay="indefinite"/>
                      </p:stCondLst>
                      <p:childTnLst>
                        <p:par>
                          <p:cTn id="465" fill="hold">
                            <p:stCondLst>
                              <p:cond delay="0"/>
                            </p:stCondLst>
                            <p:childTnLst>
                              <p:par>
                                <p:cTn id="4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2" fill="hold">
                      <p:stCondLst>
                        <p:cond delay="indefinite"/>
                      </p:stCondLst>
                      <p:childTnLst>
                        <p:par>
                          <p:cTn id="483" fill="hold">
                            <p:stCondLst>
                              <p:cond delay="0"/>
                            </p:stCondLst>
                            <p:childTnLst>
                              <p:par>
                                <p:cTn id="48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Použité zdroje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643192" cy="4873752"/>
          </a:xfrm>
        </p:spPr>
        <p:txBody>
          <a:bodyPr>
            <a:normAutofit fontScale="25000" lnSpcReduction="20000"/>
          </a:bodyPr>
          <a:lstStyle/>
          <a:p>
            <a:r>
              <a:rPr lang="cs-CZ" sz="9600" dirty="0" smtClean="0"/>
              <a:t>JANČOVÁ, M.,GRIGÁRKOVÁ, M. </a:t>
            </a:r>
            <a:r>
              <a:rPr lang="cs-CZ" sz="9600" i="1" dirty="0" smtClean="0"/>
              <a:t>Člověk a jeho zdraví</a:t>
            </a:r>
            <a:r>
              <a:rPr lang="cs-CZ" sz="9600" dirty="0" smtClean="0"/>
              <a:t>. </a:t>
            </a:r>
            <a:r>
              <a:rPr lang="cs-CZ" sz="9600" dirty="0" err="1" smtClean="0"/>
              <a:t>Prodos</a:t>
            </a:r>
            <a:r>
              <a:rPr lang="cs-CZ" sz="9600" dirty="0" smtClean="0"/>
              <a:t>, Olomouc, 2010</a:t>
            </a:r>
            <a:r>
              <a:rPr lang="cs-CZ" sz="9600" smtClean="0"/>
              <a:t>, </a:t>
            </a:r>
            <a:r>
              <a:rPr lang="cs-CZ" sz="9600" smtClean="0"/>
              <a:t>s.14-16. </a:t>
            </a:r>
            <a:r>
              <a:rPr lang="cs-CZ" sz="9600" dirty="0" smtClean="0"/>
              <a:t>ISBN 978-80-7230-229-1.</a:t>
            </a:r>
          </a:p>
          <a:p>
            <a:r>
              <a:rPr lang="cs-CZ" sz="9600" dirty="0" smtClean="0"/>
              <a:t>Obrázky</a:t>
            </a:r>
            <a:r>
              <a:rPr lang="cs-CZ" sz="9600" dirty="0" smtClean="0"/>
              <a:t>: [cit. 2011-10-10]</a:t>
            </a:r>
          </a:p>
          <a:p>
            <a:pPr marL="0" indent="0">
              <a:buNone/>
            </a:pPr>
            <a:r>
              <a:rPr lang="cs-CZ" sz="9600" dirty="0" smtClean="0"/>
              <a:t>Dostupné pod licencí Public </a:t>
            </a:r>
            <a:r>
              <a:rPr lang="cs-CZ" sz="9600" dirty="0" err="1" smtClean="0"/>
              <a:t>domain</a:t>
            </a:r>
            <a:r>
              <a:rPr lang="cs-CZ" sz="9600" dirty="0" smtClean="0"/>
              <a:t> na WWW:</a:t>
            </a:r>
          </a:p>
          <a:p>
            <a:r>
              <a:rPr lang="cs-CZ" sz="9600" dirty="0" smtClean="0">
                <a:hlinkClick r:id="rId2"/>
              </a:rPr>
              <a:t>1)</a:t>
            </a:r>
            <a:r>
              <a:rPr lang="cs-CZ" sz="9600" dirty="0" smtClean="0">
                <a:solidFill>
                  <a:schemeClr val="accent1">
                    <a:lumMod val="75000"/>
                  </a:schemeClr>
                </a:solidFill>
              </a:rPr>
              <a:t>&lt;</a:t>
            </a:r>
            <a:r>
              <a:rPr lang="cs-CZ" sz="9600" dirty="0" smtClean="0">
                <a:hlinkClick r:id="rId2"/>
              </a:rPr>
              <a:t>http</a:t>
            </a:r>
            <a:r>
              <a:rPr lang="cs-CZ" sz="9600" dirty="0">
                <a:hlinkClick r:id="rId2"/>
              </a:rPr>
              <a:t>://</a:t>
            </a:r>
            <a:r>
              <a:rPr lang="cs-CZ" sz="9600" dirty="0" smtClean="0">
                <a:hlinkClick r:id="rId2"/>
              </a:rPr>
              <a:t>commons.wikimedia.org/wiki/</a:t>
            </a:r>
            <a:r>
              <a:rPr lang="cs-CZ" sz="9600" dirty="0" err="1" smtClean="0">
                <a:hlinkClick r:id="rId2"/>
              </a:rPr>
              <a:t>File:Human_skeleton_front_no-text_no-color.svg</a:t>
            </a:r>
            <a:r>
              <a:rPr lang="cs-CZ" sz="96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r>
              <a:rPr lang="cs-CZ" sz="9600" dirty="0" smtClean="0">
                <a:hlinkClick r:id="rId3"/>
              </a:rPr>
              <a:t>2)&lt;http</a:t>
            </a:r>
            <a:r>
              <a:rPr lang="cs-CZ" sz="9600" dirty="0">
                <a:hlinkClick r:id="rId3"/>
              </a:rPr>
              <a:t>://</a:t>
            </a:r>
            <a:r>
              <a:rPr lang="cs-CZ" sz="9600" dirty="0" smtClean="0">
                <a:hlinkClick r:id="rId3"/>
              </a:rPr>
              <a:t>commons.wikimedia.org/wiki/</a:t>
            </a:r>
            <a:r>
              <a:rPr lang="cs-CZ" sz="9600" dirty="0" err="1" smtClean="0">
                <a:hlinkClick r:id="rId3"/>
              </a:rPr>
              <a:t>File:Human_skull_nolables.svg</a:t>
            </a:r>
            <a:r>
              <a:rPr lang="cs-CZ" sz="96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  <a:endParaRPr lang="cs-CZ" sz="96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9600" dirty="0" smtClean="0">
                <a:hlinkClick r:id="rId4"/>
              </a:rPr>
              <a:t>3)</a:t>
            </a:r>
            <a:r>
              <a:rPr lang="cs-CZ" sz="9600" dirty="0" smtClean="0">
                <a:solidFill>
                  <a:schemeClr val="accent1">
                    <a:lumMod val="75000"/>
                  </a:schemeClr>
                </a:solidFill>
              </a:rPr>
              <a:t>&lt;</a:t>
            </a:r>
            <a:r>
              <a:rPr lang="cs-CZ" sz="9600" dirty="0" smtClean="0">
                <a:hlinkClick r:id="rId4"/>
              </a:rPr>
              <a:t>http</a:t>
            </a:r>
            <a:r>
              <a:rPr lang="cs-CZ" sz="9600" dirty="0">
                <a:hlinkClick r:id="rId4"/>
              </a:rPr>
              <a:t>://</a:t>
            </a:r>
            <a:r>
              <a:rPr lang="cs-CZ" sz="9600" dirty="0" smtClean="0">
                <a:hlinkClick r:id="rId4"/>
              </a:rPr>
              <a:t>cs.wikipedia.org/wiki/Soubor:Gray112.png</a:t>
            </a:r>
            <a:r>
              <a:rPr lang="cs-CZ" sz="96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r>
              <a:rPr lang="cs-CZ" sz="9600" dirty="0" smtClean="0">
                <a:hlinkClick r:id="rId5"/>
              </a:rPr>
              <a:t>4)&lt;http://cs.wikipedia.org/wiki/Soubor:Gray_111_-_Vertebral_column-coloured.png</a:t>
            </a:r>
            <a:r>
              <a:rPr lang="cs-CZ" sz="96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sz="6800" dirty="0" smtClean="0"/>
          </a:p>
          <a:p>
            <a:pPr marL="0" indent="0">
              <a:buNone/>
            </a:pPr>
            <a:endParaRPr lang="cs-CZ" sz="6200" dirty="0" smtClean="0"/>
          </a:p>
          <a:p>
            <a:pPr marL="0" indent="0">
              <a:buNone/>
            </a:pPr>
            <a:endParaRPr lang="cs-CZ" sz="6200" dirty="0"/>
          </a:p>
          <a:p>
            <a:pPr marL="0" indent="0">
              <a:buNone/>
            </a:pPr>
            <a:r>
              <a:rPr lang="cs-CZ" sz="6200" dirty="0" smtClean="0"/>
              <a:t> </a:t>
            </a:r>
            <a:endParaRPr lang="cs-CZ" sz="6200" dirty="0"/>
          </a:p>
        </p:txBody>
      </p:sp>
    </p:spTree>
    <p:extLst>
      <p:ext uri="{BB962C8B-B14F-4D97-AF65-F5344CB8AC3E}">
        <p14:creationId xmlns:p14="http://schemas.microsoft.com/office/powerpoint/2010/main" xmlns="" val="750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Metodický návod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Pomocí jednotlivých stran vyložíme žákům novou látku.</a:t>
            </a:r>
          </a:p>
          <a:p>
            <a:r>
              <a:rPr lang="cs-CZ" dirty="0" smtClean="0"/>
              <a:t>Na poslední straně – „Popis kostry“, se žáci pokusí sami popsat jednotlivé kosti, popisky postupně ukazujeme.</a:t>
            </a:r>
          </a:p>
          <a:p>
            <a:r>
              <a:rPr lang="cs-CZ" dirty="0" smtClean="0"/>
              <a:t>Prezentaci pustíme ještě jednou – žáci si dělají výpisky a nakonec nakreslí a popíší kostru.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28943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372</TotalTime>
  <Words>271</Words>
  <Application>Microsoft Office PowerPoint</Application>
  <PresentationFormat>Předvádění na obrazovce (4:3)</PresentationFormat>
  <Paragraphs>62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Název školy: ZŠ Štětí, Ostrovní 300 Autor: Mgr. Štěpánka Beranová Datum: 10.10.2011 Člověk a jeho svět, člověk a jeho zdraví. Název materiálu: VY_32_INOVACE_ČaJS.5.B.01_KOSTERNÍ SOUSTAVA Název: KOSTERNÍ SOUSTAVA Číslo operačního programu: CZ.1.07/1.4.00/21.1693 Název projektu: PRIMA ŠKOLA</vt:lpstr>
      <vt:lpstr>Kosterní soustava</vt:lpstr>
      <vt:lpstr>Kostra – ochrana orgánů</vt:lpstr>
      <vt:lpstr>Rozdělení kostry</vt:lpstr>
      <vt:lpstr>Popis kostry</vt:lpstr>
      <vt:lpstr>Použité zdroje</vt:lpstr>
      <vt:lpstr>Metodický návod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PC-29T3</dc:creator>
  <cp:lastModifiedBy>Základní škola Ostrovní</cp:lastModifiedBy>
  <cp:revision>25</cp:revision>
  <dcterms:created xsi:type="dcterms:W3CDTF">2011-10-10T10:45:52Z</dcterms:created>
  <dcterms:modified xsi:type="dcterms:W3CDTF">2011-11-24T08:06:12Z</dcterms:modified>
</cp:coreProperties>
</file>