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Respiratory_system_complete_en.svg" TargetMode="External"/><Relationship Id="rId7" Type="http://schemas.openxmlformats.org/officeDocument/2006/relationships/hyperlink" Target="http://upload.wikimedia.org/wikipedia/commons/1/11/Tooth_section_international.pn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iki\User:Asbestos" TargetMode="External"/><Relationship Id="rId5" Type="http://schemas.openxmlformats.org/officeDocument/2006/relationships/hyperlink" Target="file:///\\en.wikipedia.org\wiki\cs:Creative_Commons" TargetMode="External"/><Relationship Id="rId4" Type="http://schemas.openxmlformats.org/officeDocument/2006/relationships/hyperlink" Target="http://upload.wikimedia.org/wikipedia/commons/7/7c/Digestive_system_diagram_cs.sv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11.11.2011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člověk a jeho zdraví.</a:t>
            </a:r>
            <a:br>
              <a:rPr lang="cs-CZ" sz="1800" dirty="0"/>
            </a:br>
            <a:r>
              <a:rPr lang="cs-CZ" sz="1800" dirty="0"/>
              <a:t>Název materiálu</a:t>
            </a:r>
            <a:r>
              <a:rPr lang="cs-CZ" sz="1800"/>
              <a:t>: </a:t>
            </a:r>
            <a:r>
              <a:rPr lang="cs-CZ" sz="1800" smtClean="0"/>
              <a:t>VY_32_INOVACE_ČaJS.5.B.03_SOUSTAVY </a:t>
            </a:r>
            <a:r>
              <a:rPr lang="cs-CZ" sz="1800" dirty="0"/>
              <a:t>LIDSKÉHO </a:t>
            </a:r>
            <a:r>
              <a:rPr lang="cs-CZ" sz="1800" dirty="0" smtClean="0"/>
              <a:t>TĚLA II.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Název: SOUSTAVY LIDSKÉHO </a:t>
            </a:r>
            <a:r>
              <a:rPr lang="cs-CZ" sz="1800" dirty="0" smtClean="0"/>
              <a:t>TĚLA II.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/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292080" y="511095"/>
            <a:ext cx="306526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VY_32_INOVACE_ČaJS.5.B.03-10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Soustava oběhová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b="1" u="sng" dirty="0" smtClean="0">
                <a:solidFill>
                  <a:srgbClr val="FF0000"/>
                </a:solidFill>
              </a:rPr>
              <a:t>Krev</a:t>
            </a:r>
            <a:r>
              <a:rPr lang="cs-CZ" sz="2600" dirty="0" smtClean="0"/>
              <a:t> – v těle asi 5 litrů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- rozvádí po těle kyslík a živiny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- odebírá odpadní látky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- udržuje v těle stálou tělesnou teplotu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Krevní skupiny – A, B, AB, 0 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u="sng" dirty="0" smtClean="0">
                <a:solidFill>
                  <a:srgbClr val="FF0000"/>
                </a:solidFill>
              </a:rPr>
              <a:t>Srdce</a:t>
            </a:r>
            <a:r>
              <a:rPr lang="cs-CZ" sz="2600" dirty="0" smtClean="0"/>
              <a:t> – hlavní orgán pro oběh krve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- zajišťuje stálý oběh krve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Krev proudí cévami: </a:t>
            </a:r>
            <a:r>
              <a:rPr lang="cs-CZ" sz="2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žíly, tepny, vlásečnice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Žíly</a:t>
            </a:r>
            <a:r>
              <a:rPr lang="cs-CZ" sz="2600" dirty="0" smtClean="0"/>
              <a:t> – vedou krev z těla do srdce – do plic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Tepny</a:t>
            </a:r>
            <a:r>
              <a:rPr lang="cs-CZ" sz="2600" dirty="0" smtClean="0"/>
              <a:t> – vedou krev ze srdce a do těla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Vlásečnice</a:t>
            </a:r>
            <a:r>
              <a:rPr lang="cs-CZ" sz="2600" dirty="0" smtClean="0"/>
              <a:t> – vedou krev do tělesných orgánů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350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Krevní oběh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0"/>
            <a:ext cx="4146550" cy="5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466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Dýchací soustava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Plíce</a:t>
            </a:r>
            <a:r>
              <a:rPr lang="cs-CZ" dirty="0" smtClean="0"/>
              <a:t> – hlavní orgán dýchacího ústrojí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párový orgán, uložen v hrudníku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Nádech</a:t>
            </a:r>
            <a:r>
              <a:rPr lang="cs-CZ" dirty="0" smtClean="0"/>
              <a:t> – vzduch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nosem, ústy</a:t>
            </a:r>
            <a:r>
              <a:rPr lang="cs-CZ" dirty="0" smtClean="0"/>
              <a:t> – do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hrtanu </a:t>
            </a:r>
            <a:r>
              <a:rPr lang="cs-CZ" dirty="0" smtClean="0"/>
              <a:t>-  </a:t>
            </a:r>
          </a:p>
          <a:p>
            <a:pPr marL="0" indent="0">
              <a:buNone/>
            </a:pPr>
            <a:r>
              <a:rPr lang="cs-CZ" dirty="0" smtClean="0"/>
              <a:t>        - do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průdušnice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průdušky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průdušinky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Dýchání</a:t>
            </a:r>
            <a:r>
              <a:rPr lang="cs-CZ" dirty="0" smtClean="0"/>
              <a:t> – nezbytné pro život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opakování vdechu a výdechu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4664"/>
            <a:ext cx="2160240" cy="245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653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Trávicí soustava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ji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FF0000"/>
                </a:solidFill>
              </a:rPr>
              <a:t>dutina ústní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hltan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jícen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– </a:t>
            </a:r>
            <a:r>
              <a:rPr lang="cs-CZ" dirty="0" smtClean="0">
                <a:solidFill>
                  <a:srgbClr val="FF0000"/>
                </a:solidFill>
              </a:rPr>
              <a:t>žaludek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tenké střevo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– </a:t>
            </a:r>
            <a:r>
              <a:rPr lang="cs-CZ" dirty="0" smtClean="0">
                <a:solidFill>
                  <a:srgbClr val="FF0000"/>
                </a:solidFill>
              </a:rPr>
              <a:t>tlusté střevo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konečník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Trávení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játra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žlučník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slinivka břišní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Potrava</a:t>
            </a:r>
            <a:r>
              <a:rPr lang="cs-CZ" dirty="0" smtClean="0"/>
              <a:t> – zuby rozžvýkáme + sliny – spolkneme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jde jícnem do žaludku + žaludeční šťávy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v tenkém střevě – vstřebávání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odpadní látky - do tlustého střeva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a konečníkem ven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Játra</a:t>
            </a:r>
            <a:r>
              <a:rPr lang="cs-CZ" dirty="0" smtClean="0"/>
              <a:t> – v nich je žluč, odstraňují jedovaté látky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3771"/>
            <a:ext cx="2460273" cy="295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873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Zuby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Mléčné zuby</a:t>
            </a:r>
            <a:r>
              <a:rPr lang="cs-CZ" dirty="0" smtClean="0"/>
              <a:t> – řezáky, špičáky, stoličky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rostou od 6 měsíce do 6 roku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Trvalé zuby</a:t>
            </a:r>
            <a:r>
              <a:rPr lang="cs-CZ" dirty="0" smtClean="0"/>
              <a:t> – řezáky, špičáky, stoličky, třenové z.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Řezáky a špičáky</a:t>
            </a:r>
            <a:r>
              <a:rPr lang="cs-CZ" dirty="0" smtClean="0"/>
              <a:t> ukusují potravu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Stoličky a třenové z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r>
              <a:rPr lang="cs-CZ" dirty="0" smtClean="0"/>
              <a:t> potravu rozmělňují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2232248" cy="269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372200" y="908720"/>
            <a:ext cx="648072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372200" y="1340768"/>
            <a:ext cx="72008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444208" y="2420888"/>
            <a:ext cx="648072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16857" y="672951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korunka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44000" y="1222883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krček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10457" y="2192460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kořen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76784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50120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JANČOVÁ, M.,GRIGÁRKOVÁ, M. </a:t>
            </a:r>
            <a:r>
              <a:rPr lang="cs-CZ" sz="2000" i="1" dirty="0" smtClean="0"/>
              <a:t>Člověk a jeho zdraví</a:t>
            </a:r>
            <a:r>
              <a:rPr lang="cs-CZ" sz="2000" dirty="0" smtClean="0"/>
              <a:t>. </a:t>
            </a:r>
            <a:r>
              <a:rPr lang="cs-CZ" sz="2000" dirty="0" err="1" smtClean="0"/>
              <a:t>Prodos</a:t>
            </a:r>
            <a:r>
              <a:rPr lang="cs-CZ" sz="2000" dirty="0" smtClean="0"/>
              <a:t>, Olomouc, 2010, s.18-22. ISBN 978-80-7230-229-1.</a:t>
            </a:r>
          </a:p>
          <a:p>
            <a:r>
              <a:rPr lang="cs-CZ" sz="2000" dirty="0" smtClean="0"/>
              <a:t>Obrázky: [cit. </a:t>
            </a:r>
            <a:r>
              <a:rPr lang="cs-CZ" sz="2000" smtClean="0"/>
              <a:t>2011-11-11] </a:t>
            </a:r>
          </a:p>
          <a:p>
            <a:r>
              <a:rPr lang="cs-CZ" sz="2000" smtClean="0"/>
              <a:t>NOVOTNÝ</a:t>
            </a:r>
            <a:r>
              <a:rPr lang="cs-CZ" sz="2000" dirty="0"/>
              <a:t>, I. </a:t>
            </a:r>
            <a:r>
              <a:rPr lang="cs-CZ" sz="2000" i="1" dirty="0"/>
              <a:t>Biologie člověka</a:t>
            </a:r>
            <a:r>
              <a:rPr lang="cs-CZ" sz="2000" dirty="0"/>
              <a:t>. Praha : Fortuna, 2003, </a:t>
            </a:r>
            <a:r>
              <a:rPr lang="cs-CZ" sz="2000" dirty="0" smtClean="0"/>
              <a:t>  s</a:t>
            </a:r>
            <a:r>
              <a:rPr lang="cs-CZ" sz="2000" dirty="0"/>
              <a:t>. </a:t>
            </a:r>
            <a:r>
              <a:rPr lang="cs-CZ" sz="2000" dirty="0" smtClean="0"/>
              <a:t>12. </a:t>
            </a:r>
            <a:r>
              <a:rPr lang="cs-CZ" sz="2000" dirty="0"/>
              <a:t>ISBN 80-7168-819-3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upload.wikimedia.org/wikipedia/commons/5/5e/Respiratory_system_complete_en.svg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&gt;</a:t>
            </a:r>
            <a:endParaRPr lang="cs-CZ" sz="2000" dirty="0" smtClean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upload.wikimedia.org/wikipedia/commons/7/7c/Digestive_system_diagram_cs.svg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Dostupné pod licencí </a:t>
            </a:r>
            <a:r>
              <a:rPr lang="cs-CZ" sz="2000" dirty="0" err="1">
                <a:hlinkClick r:id="rId5" action="ppaction://hlinkfile" tooltip="w:cs:Creative Commons"/>
              </a:rPr>
              <a:t>Creative</a:t>
            </a:r>
            <a:r>
              <a:rPr lang="cs-CZ" sz="2000" dirty="0">
                <a:hlinkClick r:id="rId5" action="ppaction://hlinkfile" tooltip="w:cs:Creative Commons"/>
              </a:rPr>
              <a:t> </a:t>
            </a:r>
            <a:r>
              <a:rPr lang="cs-CZ" sz="2000" dirty="0" err="1">
                <a:hlinkClick r:id="rId5" action="ppaction://hlinkfile" tooltip="w:cs:Creative Commons"/>
              </a:rPr>
              <a:t>Commons</a:t>
            </a:r>
            <a:r>
              <a:rPr lang="cs-CZ" sz="2000" dirty="0"/>
              <a:t> 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</a:t>
            </a:r>
            <a:r>
              <a:rPr lang="cs-CZ" sz="2000" dirty="0" smtClean="0">
                <a:hlinkClick r:id="rId6" action="ppaction://hlinkfile" tooltip="User:Asbestos"/>
              </a:rPr>
              <a:t> </a:t>
            </a:r>
            <a:r>
              <a:rPr lang="cs-CZ" sz="2000" dirty="0">
                <a:hlinkClick r:id="rId6" action="ppaction://hlinkfile" tooltip="User:Asbestos"/>
              </a:rPr>
              <a:t>Sam </a:t>
            </a:r>
            <a:r>
              <a:rPr lang="cs-CZ" sz="2000" dirty="0" err="1" smtClean="0">
                <a:hlinkClick r:id="rId6" action="ppaction://hlinkfile" tooltip="User:Asbestos"/>
              </a:rPr>
              <a:t>Fentress</a:t>
            </a: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sz="2000" dirty="0" smtClean="0">
                <a:hlinkClick r:id="rId7"/>
              </a:rPr>
              <a:t>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upload.wikimedia.org/wikipedia/commons/1/11/Tooth_section_international.png</a:t>
            </a:r>
            <a:r>
              <a:rPr lang="cs-CZ" sz="2000" dirty="0" smtClean="0"/>
              <a:t> 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</a:t>
            </a:r>
          </a:p>
          <a:p>
            <a:r>
              <a:rPr lang="cs-CZ" dirty="0"/>
              <a:t>Při výkladu si ukazujeme a popisujeme obrázky.</a:t>
            </a:r>
          </a:p>
          <a:p>
            <a:r>
              <a:rPr lang="cs-CZ" dirty="0"/>
              <a:t>Prezentaci pustíme ještě jednou – žáci si dělají výpisky a připomínají si novou látku.</a:t>
            </a:r>
          </a:p>
          <a:p>
            <a:r>
              <a:rPr lang="cs-CZ" dirty="0" err="1"/>
              <a:t>DUMku</a:t>
            </a:r>
            <a:r>
              <a:rPr lang="cs-CZ" dirty="0"/>
              <a:t> můžeme rozdělit do dvou hodin (je zde mnoho učiva).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201</TotalTime>
  <Words>423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Štětí, Ostrovní 300 Autor: Mgr. Štěpánka Beranová Datum: 11.11.2011 Člověk a jeho svět, člověk a jeho zdraví. Název materiálu: VY_32_INOVACE_ČaJS.5.B.03_SOUSTAVY LIDSKÉHO TĚLA II. Název: SOUSTAVY LIDSKÉHO TĚLA II. Číslo operačního programu: CZ.1.07/1.4.00/21.1693 Název projektu: PRIMA ŠKOLA</vt:lpstr>
      <vt:lpstr>Soustava oběhová</vt:lpstr>
      <vt:lpstr>Krevní oběh</vt:lpstr>
      <vt:lpstr>Dýchací soustava</vt:lpstr>
      <vt:lpstr>Trávicí soustava</vt:lpstr>
      <vt:lpstr>Zuby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Základní škola Ostrovní</cp:lastModifiedBy>
  <cp:revision>24</cp:revision>
  <dcterms:created xsi:type="dcterms:W3CDTF">2011-11-11T20:20:27Z</dcterms:created>
  <dcterms:modified xsi:type="dcterms:W3CDTF">2011-11-24T08:10:12Z</dcterms:modified>
</cp:coreProperties>
</file>