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3" r:id="rId3"/>
    <p:sldId id="264" r:id="rId4"/>
    <p:sldId id="265" r:id="rId5"/>
    <p:sldId id="266" r:id="rId6"/>
    <p:sldId id="262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2D462DF7-1EFF-4C42-9C13-8A62116C9508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7FB2B69A-DE18-4660-BC56-137A9CA739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2D462DF7-1EFF-4C42-9C13-8A62116C9508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7FB2B69A-DE18-4660-BC56-137A9CA739C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2D462DF7-1EFF-4C42-9C13-8A62116C9508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7FB2B69A-DE18-4660-BC56-137A9CA739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462DF7-1EFF-4C42-9C13-8A62116C9508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B2B69A-DE18-4660-BC56-137A9CA739C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462DF7-1EFF-4C42-9C13-8A62116C9508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B2B69A-DE18-4660-BC56-137A9CA739C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2D462DF7-1EFF-4C42-9C13-8A62116C9508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7FB2B69A-DE18-4660-BC56-137A9CA739C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462DF7-1EFF-4C42-9C13-8A62116C9508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B2B69A-DE18-4660-BC56-137A9CA739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2D462DF7-1EFF-4C42-9C13-8A62116C9508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7FB2B69A-DE18-4660-BC56-137A9CA739C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2D462DF7-1EFF-4C42-9C13-8A62116C9508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7FB2B69A-DE18-4660-BC56-137A9CA739C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462DF7-1EFF-4C42-9C13-8A62116C9508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B2B69A-DE18-4660-BC56-137A9CA739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462DF7-1EFF-4C42-9C13-8A62116C9508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B2B69A-DE18-4660-BC56-137A9CA739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2D462DF7-1EFF-4C42-9C13-8A62116C9508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7FB2B69A-DE18-4660-BC56-137A9CA739C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cs.wikipedia.org/wiki/Marie_Terezie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cs.wikipedia.org/wiki/Josef_II.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Maria_Theresia11.jpg" TargetMode="External"/><Relationship Id="rId2" Type="http://schemas.openxmlformats.org/officeDocument/2006/relationships/hyperlink" Target="file:///\\commons.wikimedia.org\wiki\Hlavn%25C3%25AD_strana%3fuselang=cs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Joseph_II.jpg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43608" y="1700808"/>
            <a:ext cx="7414592" cy="2952328"/>
          </a:xfrm>
        </p:spPr>
        <p:txBody>
          <a:bodyPr>
            <a:normAutofit/>
          </a:bodyPr>
          <a:lstStyle/>
          <a:p>
            <a:r>
              <a:rPr lang="cs-CZ" sz="1800" dirty="0" smtClean="0"/>
              <a:t>Název školy: ZŠ Štětí, Ostrovní 300</a:t>
            </a:r>
            <a:br>
              <a:rPr lang="cs-CZ" sz="1800" dirty="0" smtClean="0"/>
            </a:br>
            <a:r>
              <a:rPr lang="cs-CZ" sz="1800" dirty="0" smtClean="0"/>
              <a:t>Autor: Mgr. Štěpánka Beranová</a:t>
            </a:r>
            <a:br>
              <a:rPr lang="cs-CZ" sz="1800" dirty="0" smtClean="0"/>
            </a:br>
            <a:r>
              <a:rPr lang="cs-CZ" sz="1800" dirty="0" smtClean="0"/>
              <a:t>Datum: 20.02.2012</a:t>
            </a:r>
            <a:br>
              <a:rPr lang="cs-CZ" sz="1800" dirty="0" smtClean="0"/>
            </a:br>
            <a:r>
              <a:rPr lang="cs-CZ" sz="1800" dirty="0" smtClean="0"/>
              <a:t>Člověk </a:t>
            </a:r>
            <a:r>
              <a:rPr lang="cs-CZ" sz="1800" dirty="0"/>
              <a:t>a jeho svět, </a:t>
            </a:r>
            <a:r>
              <a:rPr lang="cs-CZ" sz="1800" dirty="0" smtClean="0"/>
              <a:t>Lidé a čas.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 smtClean="0"/>
              <a:t>Název materiálu: VY_32_INOVACE_ČaJS.5.B.05_Osvícenství</a:t>
            </a:r>
            <a:br>
              <a:rPr lang="cs-CZ" sz="1800" dirty="0" smtClean="0"/>
            </a:br>
            <a:r>
              <a:rPr lang="cs-CZ" sz="1800" dirty="0" smtClean="0"/>
              <a:t>Název: OSVÍCENSTVÍ</a:t>
            </a:r>
            <a:br>
              <a:rPr lang="cs-CZ" sz="1800" dirty="0" smtClean="0"/>
            </a:br>
            <a:r>
              <a:rPr lang="cs-CZ" sz="1800" dirty="0" smtClean="0"/>
              <a:t>Číslo operačního programu: CZ.1.07/1.4.00/21.1693</a:t>
            </a:r>
            <a:br>
              <a:rPr lang="cs-CZ" sz="1800" dirty="0" smtClean="0"/>
            </a:br>
            <a:r>
              <a:rPr lang="cs-CZ" sz="1800" dirty="0" smtClean="0"/>
              <a:t>Název projektu: PRIMA ŠKOLA</a:t>
            </a:r>
            <a:br>
              <a:rPr lang="cs-CZ" sz="1800" dirty="0" smtClean="0"/>
            </a:br>
            <a:endParaRPr lang="cs-CZ" sz="1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907704" y="5157192"/>
            <a:ext cx="6550496" cy="1217730"/>
          </a:xfrm>
        </p:spPr>
        <p:txBody>
          <a:bodyPr>
            <a:normAutofit/>
          </a:bodyPr>
          <a:lstStyle/>
          <a:p>
            <a:r>
              <a:rPr lang="cs-CZ" dirty="0" smtClean="0"/>
              <a:t>Anotace: Materiál je určen pro žáky 5. ročníku, slouží k výkladu nového učiva.</a:t>
            </a:r>
            <a:endParaRPr lang="cs-CZ" dirty="0"/>
          </a:p>
        </p:txBody>
      </p:sp>
      <p:pic>
        <p:nvPicPr>
          <p:cNvPr id="4" name="obrázek 3" descr="Hlavička"/>
          <p:cNvPicPr/>
          <p:nvPr/>
        </p:nvPicPr>
        <p:blipFill>
          <a:blip r:embed="rId2" cstate="print"/>
          <a:srcRect t="15385" r="79313"/>
          <a:stretch>
            <a:fillRect/>
          </a:stretch>
        </p:blipFill>
        <p:spPr bwMode="auto">
          <a:xfrm>
            <a:off x="1835696" y="620688"/>
            <a:ext cx="1466850" cy="1171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2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31873" y="918442"/>
            <a:ext cx="3398520" cy="6572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5076056" y="408806"/>
            <a:ext cx="331236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VY_32_INOVACE_ČaJS.5.B.05-10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1313016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cs-CZ" sz="3600" dirty="0" smtClean="0"/>
              <a:t>Osvícenství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Osvícenství</a:t>
            </a:r>
            <a:r>
              <a:rPr lang="cs-CZ" dirty="0" smtClean="0"/>
              <a:t> </a:t>
            </a:r>
            <a:r>
              <a:rPr lang="cs-CZ" b="1" dirty="0" smtClean="0"/>
              <a:t>–</a:t>
            </a:r>
            <a:r>
              <a:rPr lang="cs-CZ" dirty="0" smtClean="0"/>
              <a:t> směr 18.století,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zdůrazňující význam rozumu, vzdělání,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rovnost lidí a svobody.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Osvícenský absolutismus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</a:t>
            </a:r>
            <a:r>
              <a:rPr lang="cs-CZ" b="1" dirty="0" smtClean="0"/>
              <a:t>–</a:t>
            </a:r>
            <a:r>
              <a:rPr lang="cs-CZ" dirty="0" smtClean="0"/>
              <a:t> všechna moc se soustředila v rukou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jednoho vládce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170274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cs-CZ" sz="3600" dirty="0" smtClean="0"/>
              <a:t>Marie Terezie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556792"/>
            <a:ext cx="7467600" cy="4873752"/>
          </a:xfrm>
          <a:noFill/>
        </p:spPr>
        <p:txBody>
          <a:bodyPr/>
          <a:lstStyle/>
          <a:p>
            <a:pPr marL="0" indent="0">
              <a:buNone/>
            </a:pPr>
            <a:r>
              <a:rPr lang="cs-CZ" sz="3200" b="1" dirty="0" smtClean="0">
                <a:solidFill>
                  <a:srgbClr val="FF0000"/>
                </a:solidFill>
                <a:hlinkClick r:id="rId2"/>
              </a:rPr>
              <a:t>Marie Terezie</a:t>
            </a: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r>
              <a:rPr lang="cs-CZ" sz="3200" dirty="0" smtClean="0"/>
              <a:t>(</a:t>
            </a:r>
            <a:r>
              <a:rPr lang="cs-CZ" dirty="0" smtClean="0"/>
              <a:t>nar.1717-1780)</a:t>
            </a:r>
            <a:endParaRPr lang="cs-CZ" sz="3200" b="1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</a:t>
            </a:r>
          </a:p>
          <a:p>
            <a:pPr>
              <a:buFontTx/>
              <a:buChar char="-"/>
            </a:pPr>
            <a:r>
              <a:rPr lang="cs-CZ" dirty="0"/>
              <a:t>v</a:t>
            </a:r>
            <a:r>
              <a:rPr lang="cs-CZ" dirty="0" smtClean="0"/>
              <a:t>ládla 1740-1780 </a:t>
            </a:r>
          </a:p>
          <a:p>
            <a:pPr>
              <a:buFontTx/>
              <a:buChar char="-"/>
            </a:pPr>
            <a:r>
              <a:rPr lang="cs-CZ" dirty="0" smtClean="0"/>
              <a:t>Dcera Karla VI.</a:t>
            </a:r>
          </a:p>
          <a:p>
            <a:pPr>
              <a:buFontTx/>
              <a:buChar char="-"/>
            </a:pPr>
            <a:r>
              <a:rPr lang="cs-CZ" dirty="0" smtClean="0"/>
              <a:t>První žena na českém trůně</a:t>
            </a:r>
          </a:p>
          <a:p>
            <a:pPr>
              <a:buFontTx/>
              <a:buChar char="-"/>
            </a:pPr>
            <a:r>
              <a:rPr lang="cs-CZ" dirty="0" smtClean="0"/>
              <a:t>Uplatňovala osvícenský absolutismus</a:t>
            </a:r>
          </a:p>
          <a:p>
            <a:pPr>
              <a:buFontTx/>
              <a:buChar char="-"/>
            </a:pPr>
            <a:r>
              <a:rPr lang="cs-CZ" dirty="0" smtClean="0"/>
              <a:t>Zavedla daňovou reformu</a:t>
            </a:r>
          </a:p>
          <a:p>
            <a:pPr>
              <a:buFontTx/>
              <a:buChar char="-"/>
            </a:pPr>
            <a:r>
              <a:rPr lang="cs-CZ" dirty="0" smtClean="0"/>
              <a:t>Nařídila zpracovat mapy celé země a sečíst obyvatelstvo = katastr</a:t>
            </a:r>
          </a:p>
          <a:p>
            <a:pPr>
              <a:buFontTx/>
              <a:buChar char="-"/>
            </a:pPr>
            <a:r>
              <a:rPr lang="cs-CZ" dirty="0" smtClean="0"/>
              <a:t>Zavedla povinnou školní docházku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42523"/>
            <a:ext cx="2183507" cy="3291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084134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cs-CZ" sz="3600" dirty="0" smtClean="0"/>
              <a:t>Josef II.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b="1" u="sng" dirty="0" smtClean="0">
                <a:solidFill>
                  <a:srgbClr val="FF0000"/>
                </a:solidFill>
                <a:hlinkClick r:id="rId2"/>
              </a:rPr>
              <a:t>Josef II</a:t>
            </a:r>
            <a:r>
              <a:rPr lang="cs-CZ" sz="3200" dirty="0" smtClean="0">
                <a:solidFill>
                  <a:srgbClr val="FF0000"/>
                </a:solidFill>
                <a:hlinkClick r:id="rId2"/>
              </a:rPr>
              <a:t>.</a:t>
            </a:r>
            <a:r>
              <a:rPr lang="cs-CZ" sz="3200" dirty="0">
                <a:solidFill>
                  <a:srgbClr val="FF0000"/>
                </a:solidFill>
              </a:rPr>
              <a:t> </a:t>
            </a:r>
            <a:r>
              <a:rPr lang="cs-CZ" dirty="0" smtClean="0"/>
              <a:t>(nar.1741-1790)</a:t>
            </a:r>
          </a:p>
          <a:p>
            <a:pPr>
              <a:buFont typeface="Century Schoolbook" pitchFamily="18" charset="0"/>
              <a:buChar char="-"/>
            </a:pPr>
            <a:endParaRPr lang="cs-CZ" dirty="0" smtClean="0"/>
          </a:p>
          <a:p>
            <a:pPr>
              <a:buFont typeface="Century Schoolbook" pitchFamily="18" charset="0"/>
              <a:buChar char="-"/>
            </a:pPr>
            <a:r>
              <a:rPr lang="cs-CZ" smtClean="0"/>
              <a:t>vládl </a:t>
            </a:r>
            <a:r>
              <a:rPr lang="cs-CZ" smtClean="0"/>
              <a:t>1780 </a:t>
            </a:r>
            <a:r>
              <a:rPr lang="cs-CZ" dirty="0" smtClean="0"/>
              <a:t>– 1790</a:t>
            </a:r>
          </a:p>
          <a:p>
            <a:pPr>
              <a:buFont typeface="Century Schoolbook" pitchFamily="18" charset="0"/>
              <a:buChar char="-"/>
            </a:pPr>
            <a:r>
              <a:rPr lang="cs-CZ" dirty="0" smtClean="0"/>
              <a:t>Syn Marie Terezie</a:t>
            </a:r>
          </a:p>
          <a:p>
            <a:pPr>
              <a:buFont typeface="Century Schoolbook" pitchFamily="18" charset="0"/>
              <a:buChar char="-"/>
            </a:pPr>
            <a:r>
              <a:rPr lang="cs-CZ" dirty="0" smtClean="0"/>
              <a:t>Od r. 1765 spoluvládce s matkou</a:t>
            </a:r>
          </a:p>
          <a:p>
            <a:pPr>
              <a:buFont typeface="Century Schoolbook" pitchFamily="18" charset="0"/>
              <a:buChar char="-"/>
            </a:pPr>
            <a:r>
              <a:rPr lang="cs-CZ" dirty="0" smtClean="0"/>
              <a:t>Po smrti matky pokračoval v reformách</a:t>
            </a:r>
          </a:p>
          <a:p>
            <a:pPr>
              <a:buFont typeface="Century Schoolbook" pitchFamily="18" charset="0"/>
              <a:buChar char="-"/>
            </a:pPr>
            <a:r>
              <a:rPr lang="cs-CZ" dirty="0" smtClean="0"/>
              <a:t>r.1781 – vydal toleranční patent (povolil vyznávat i jinou než katolickou církev)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4624"/>
            <a:ext cx="1759568" cy="36724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2822406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cs-CZ" sz="3600" dirty="0" smtClean="0"/>
              <a:t>Kultura v Čechách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Kulturní vývoj v Čechách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- ovlivněn zavedením </a:t>
            </a:r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němčiny</a:t>
            </a:r>
            <a:r>
              <a:rPr lang="cs-CZ" dirty="0" smtClean="0"/>
              <a:t> jako úředního jazyka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Němčina</a:t>
            </a:r>
            <a:r>
              <a:rPr lang="cs-CZ" dirty="0" smtClean="0"/>
              <a:t> se používala na všech úřadech a soudech a ve školách </a:t>
            </a:r>
          </a:p>
          <a:p>
            <a:pPr marL="0" indent="0">
              <a:buNone/>
            </a:pPr>
            <a:r>
              <a:rPr lang="cs-CZ" dirty="0" smtClean="0"/>
              <a:t>- cílem bylo zjednodušit úřadování a vládnutí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Německy</a:t>
            </a:r>
            <a:r>
              <a:rPr lang="cs-CZ" dirty="0" smtClean="0"/>
              <a:t> hovořili hlavně bohatí lidé ve městech</a:t>
            </a:r>
          </a:p>
          <a:p>
            <a:pPr marL="0" indent="0">
              <a:buNone/>
            </a:pPr>
            <a:r>
              <a:rPr lang="cs-CZ" dirty="0" smtClean="0"/>
              <a:t>Lidé se hlásili ke své zemi, ne k jazyku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Mnoho lidí přestalo své děti učit </a:t>
            </a:r>
            <a:r>
              <a:rPr lang="cs-CZ" dirty="0" smtClean="0">
                <a:solidFill>
                  <a:srgbClr val="FF0000"/>
                </a:solidFill>
              </a:rPr>
              <a:t>česky</a:t>
            </a:r>
            <a:r>
              <a:rPr lang="cs-CZ" dirty="0" smtClean="0"/>
              <a:t>, 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čeština</a:t>
            </a:r>
            <a:r>
              <a:rPr lang="cs-CZ" dirty="0" smtClean="0"/>
              <a:t> po několik desítek let upadala…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350260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cs-CZ" sz="3600" dirty="0" smtClean="0"/>
              <a:t>Použité zdroje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715200" cy="4873752"/>
          </a:xfrm>
        </p:spPr>
        <p:txBody>
          <a:bodyPr>
            <a:normAutofit fontScale="25000" lnSpcReduction="20000"/>
          </a:bodyPr>
          <a:lstStyle/>
          <a:p>
            <a:r>
              <a:rPr lang="cs-CZ" sz="8000" dirty="0" smtClean="0"/>
              <a:t>MIKULENKOVÁ, L. </a:t>
            </a:r>
            <a:r>
              <a:rPr lang="cs-CZ" sz="8000" i="1" dirty="0" smtClean="0"/>
              <a:t>Lidé a čas</a:t>
            </a:r>
            <a:r>
              <a:rPr lang="cs-CZ" sz="8000" dirty="0" smtClean="0"/>
              <a:t>. </a:t>
            </a:r>
            <a:r>
              <a:rPr lang="cs-CZ" sz="8000" dirty="0"/>
              <a:t>Olomouc, </a:t>
            </a:r>
            <a:r>
              <a:rPr lang="cs-CZ" sz="8000" dirty="0" smtClean="0"/>
              <a:t>2008, s.48-50. </a:t>
            </a:r>
            <a:r>
              <a:rPr lang="cs-CZ" sz="8000" dirty="0"/>
              <a:t>ISBN </a:t>
            </a:r>
            <a:r>
              <a:rPr lang="cs-CZ" sz="8000" dirty="0" smtClean="0"/>
              <a:t>978-80-7230-225-3.</a:t>
            </a:r>
          </a:p>
          <a:p>
            <a:r>
              <a:rPr lang="cs-CZ" sz="8000" dirty="0" smtClean="0"/>
              <a:t>Obrázky: [cit. 2012-02-20]</a:t>
            </a:r>
          </a:p>
          <a:p>
            <a:pPr marL="0" indent="0">
              <a:buNone/>
            </a:pPr>
            <a:r>
              <a:rPr lang="cs-CZ" sz="8000" dirty="0" smtClean="0"/>
              <a:t>Dostupné </a:t>
            </a:r>
            <a:r>
              <a:rPr lang="cs-CZ" sz="8000" dirty="0"/>
              <a:t>pod licencí </a:t>
            </a:r>
            <a:r>
              <a:rPr lang="cs-CZ" sz="8000" dirty="0" err="1">
                <a:hlinkClick r:id="rId2" action="ppaction://hlinkfile"/>
              </a:rPr>
              <a:t>Wikimedia</a:t>
            </a:r>
            <a:r>
              <a:rPr lang="cs-CZ" sz="8000" dirty="0">
                <a:hlinkClick r:id="rId2" action="ppaction://hlinkfile"/>
              </a:rPr>
              <a:t> </a:t>
            </a:r>
            <a:r>
              <a:rPr lang="cs-CZ" sz="8000" dirty="0" err="1">
                <a:hlinkClick r:id="rId2" action="ppaction://hlinkfile"/>
              </a:rPr>
              <a:t>Commons</a:t>
            </a:r>
            <a:r>
              <a:rPr lang="cs-CZ" sz="8000" dirty="0">
                <a:hlinkClick r:id="rId2" action="ppaction://hlinkfile"/>
              </a:rPr>
              <a:t> </a:t>
            </a:r>
            <a:r>
              <a:rPr lang="cs-CZ" sz="8000" dirty="0"/>
              <a:t>na WWW</a:t>
            </a:r>
            <a:r>
              <a:rPr lang="cs-CZ" sz="8000" dirty="0" smtClean="0"/>
              <a:t>:</a:t>
            </a:r>
          </a:p>
          <a:p>
            <a:r>
              <a:rPr lang="cs-CZ" sz="8000" dirty="0">
                <a:solidFill>
                  <a:schemeClr val="accent1"/>
                </a:solidFill>
              </a:rPr>
              <a:t>1)&lt;</a:t>
            </a:r>
            <a:r>
              <a:rPr lang="cs-CZ" sz="8000" dirty="0">
                <a:hlinkClick r:id="rId3"/>
              </a:rPr>
              <a:t>http://</a:t>
            </a:r>
            <a:r>
              <a:rPr lang="cs-CZ" sz="8000" dirty="0" smtClean="0">
                <a:hlinkClick r:id="rId3"/>
              </a:rPr>
              <a:t>cs.wikipedia.org/wiki/Soubor:Maria_Theresia11.jpg&gt; </a:t>
            </a:r>
            <a:endParaRPr lang="cs-CZ" sz="8000" dirty="0" smtClean="0"/>
          </a:p>
          <a:p>
            <a:r>
              <a:rPr lang="cs-CZ" sz="8000" dirty="0">
                <a:solidFill>
                  <a:schemeClr val="accent1"/>
                </a:solidFill>
              </a:rPr>
              <a:t>2</a:t>
            </a:r>
            <a:r>
              <a:rPr lang="cs-CZ" sz="8000" dirty="0">
                <a:solidFill>
                  <a:schemeClr val="accent1"/>
                </a:solidFill>
                <a:hlinkClick r:id="rId4"/>
              </a:rPr>
              <a:t>)&lt;http://cs.wikipedia.org/wiki/Soubor:Joseph_II.jpg</a:t>
            </a:r>
            <a:endParaRPr lang="cs-CZ" sz="8000" dirty="0" smtClean="0">
              <a:solidFill>
                <a:schemeClr val="accent1"/>
              </a:solidFill>
            </a:endParaRPr>
          </a:p>
          <a:p>
            <a:endParaRPr lang="cs-CZ" sz="6800" dirty="0" smtClean="0"/>
          </a:p>
          <a:p>
            <a:endParaRPr lang="cs-CZ" sz="6800" dirty="0"/>
          </a:p>
          <a:p>
            <a:pPr marL="0" indent="0">
              <a:buNone/>
            </a:pPr>
            <a:endParaRPr lang="cs-CZ" sz="6800" dirty="0" smtClean="0"/>
          </a:p>
          <a:p>
            <a:pPr marL="0" indent="0">
              <a:buNone/>
            </a:pPr>
            <a:endParaRPr lang="cs-CZ" sz="6200" dirty="0" smtClean="0"/>
          </a:p>
          <a:p>
            <a:pPr marL="0" indent="0">
              <a:buNone/>
            </a:pPr>
            <a:endParaRPr lang="cs-CZ" sz="6200" dirty="0">
              <a:solidFill>
                <a:schemeClr val="accent1"/>
              </a:solidFill>
            </a:endParaRPr>
          </a:p>
          <a:p>
            <a:pPr marL="0" indent="0">
              <a:buNone/>
            </a:pPr>
            <a:r>
              <a:rPr lang="cs-CZ" sz="6200" dirty="0" smtClean="0"/>
              <a:t> </a:t>
            </a:r>
            <a:endParaRPr lang="cs-CZ" sz="6200" dirty="0"/>
          </a:p>
        </p:txBody>
      </p:sp>
    </p:spTree>
    <p:extLst>
      <p:ext uri="{BB962C8B-B14F-4D97-AF65-F5344CB8AC3E}">
        <p14:creationId xmlns:p14="http://schemas.microsoft.com/office/powerpoint/2010/main" xmlns="" val="75033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cs-CZ" sz="3600" dirty="0" smtClean="0"/>
              <a:t>Metodický návod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Na první straně vysvětlíme žákům, co je to osvícenství a osvícenský absolutismus.</a:t>
            </a:r>
          </a:p>
          <a:p>
            <a:r>
              <a:rPr lang="cs-CZ" dirty="0" smtClean="0"/>
              <a:t>Na druhé a třetí straně si představíme hlavní představitele tohoto směru. Po kliknutí na jejich jména můžeme společně pročítat více informací na jejich internetových stránkách. </a:t>
            </a:r>
          </a:p>
          <a:p>
            <a:r>
              <a:rPr lang="cs-CZ" dirty="0" smtClean="0"/>
              <a:t>Na čtvrté straně si vysvětlíme vliv jazyka na kulturu v Čechách.</a:t>
            </a:r>
          </a:p>
          <a:p>
            <a:r>
              <a:rPr lang="cs-CZ" dirty="0" smtClean="0"/>
              <a:t>Prezentaci pustíme ještě jednou – žáci si dělají výpisky.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289439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493</TotalTime>
  <Words>316</Words>
  <Application>Microsoft Office PowerPoint</Application>
  <PresentationFormat>Předvádění na obrazovce (4:3)</PresentationFormat>
  <Paragraphs>60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Arkýř</vt:lpstr>
      <vt:lpstr>Název školy: ZŠ Štětí, Ostrovní 300 Autor: Mgr. Štěpánka Beranová Datum: 20.02.2012 Člověk a jeho svět, Lidé a čas. Název materiálu: VY_32_INOVACE_ČaJS.5.B.05_Osvícenství Název: OSVÍCENSTVÍ Číslo operačního programu: CZ.1.07/1.4.00/21.1693 Název projektu: PRIMA ŠKOLA </vt:lpstr>
      <vt:lpstr>Osvícenství</vt:lpstr>
      <vt:lpstr>Marie Terezie</vt:lpstr>
      <vt:lpstr>Josef II.</vt:lpstr>
      <vt:lpstr>Kultura v Čechách</vt:lpstr>
      <vt:lpstr>Použité zdroje</vt:lpstr>
      <vt:lpstr>Metodický návod</vt:lpstr>
    </vt:vector>
  </TitlesOfParts>
  <Company>Hewlett-Packard Company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PC-29T3</dc:creator>
  <cp:lastModifiedBy>Základní škola Ostrovní</cp:lastModifiedBy>
  <cp:revision>39</cp:revision>
  <dcterms:created xsi:type="dcterms:W3CDTF">2011-10-10T10:45:52Z</dcterms:created>
  <dcterms:modified xsi:type="dcterms:W3CDTF">2012-02-27T11:43:38Z</dcterms:modified>
</cp:coreProperties>
</file>