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6" r:id="rId6"/>
    <p:sldId id="267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</a:t>
            </a:r>
            <a:r>
              <a:rPr lang="cs-CZ" sz="2000"/>
              <a:t>: </a:t>
            </a:r>
            <a:r>
              <a:rPr lang="cs-CZ" sz="2000" smtClean="0"/>
              <a:t>4.12.2011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VY_32_INOVACE_M.5.B.03_PŘIROZENÁ ČÍSLA VĚTŠÍ NEŽ MILION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PŘIROZENÁ ČÍSLA VĚTŠÍ NEŽ </a:t>
            </a:r>
            <a:r>
              <a:rPr lang="cs-CZ" sz="2000" dirty="0" smtClean="0"/>
              <a:t>MILION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53480" y="436020"/>
            <a:ext cx="27943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VY_32_INOVACE_M.5.B.03-10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b="1" dirty="0" smtClean="0">
                <a:solidFill>
                  <a:srgbClr val="FF0000"/>
                </a:solidFill>
              </a:rPr>
              <a:t>1 000 000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B0F0"/>
                </a:solidFill>
              </a:rPr>
              <a:t>jeden milion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FF0000"/>
                </a:solidFill>
              </a:rPr>
              <a:t>10 000 000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B0F0"/>
                </a:solidFill>
              </a:rPr>
              <a:t>deset miliónů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</a:t>
            </a:r>
            <a:r>
              <a:rPr lang="cs-CZ" b="1" dirty="0" smtClean="0">
                <a:solidFill>
                  <a:srgbClr val="FF0000"/>
                </a:solidFill>
              </a:rPr>
              <a:t>100 000 000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B0F0"/>
                </a:solidFill>
              </a:rPr>
              <a:t>sto miliónů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1 000 000 000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B0F0"/>
                </a:solidFill>
              </a:rPr>
              <a:t>jedna miliarda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10 000 000 000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B0F0"/>
                </a:solidFill>
              </a:rPr>
              <a:t>deset miliard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Přirozená čísla větší než milion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90572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b="1" i="1" dirty="0" smtClean="0">
                <a:solidFill>
                  <a:srgbClr val="00B0F0"/>
                </a:solidFill>
              </a:rPr>
              <a:t>Čtyřicet pět miliónů sto tisíc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b="1" i="1" dirty="0" smtClean="0">
                <a:solidFill>
                  <a:srgbClr val="00B0F0"/>
                </a:solidFill>
              </a:rPr>
              <a:t>Třicet osm miliard šest miliónů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b="1" i="1" dirty="0" smtClean="0">
                <a:solidFill>
                  <a:srgbClr val="00B0F0"/>
                </a:solidFill>
              </a:rPr>
              <a:t>Dva milióny sto tisíc tři sta dva</a:t>
            </a:r>
            <a:r>
              <a:rPr lang="cs-CZ" sz="2400" dirty="0" smtClean="0"/>
              <a:t>  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b="1" i="1" dirty="0" smtClean="0">
                <a:solidFill>
                  <a:srgbClr val="00B0F0"/>
                </a:solidFill>
              </a:rPr>
              <a:t>Sedm miliard pět set tisíc</a:t>
            </a:r>
            <a:endParaRPr lang="cs-CZ" sz="2400" b="1" i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Zapiš čísla pomocí cifer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5474239" y="1412776"/>
            <a:ext cx="2952327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74239" y="2708920"/>
            <a:ext cx="2952328" cy="5760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74239" y="3933056"/>
            <a:ext cx="2952328" cy="64807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74239" y="5229200"/>
            <a:ext cx="2952328" cy="64807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8358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6 560 100, 95 540 200, 8 150, 6 650 200,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540 654 321, 128, 85 450 100, 10 500 120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Seřaď čísla od nejmenšího k největšímu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827584" y="3573016"/>
            <a:ext cx="7488832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27584" y="5157192"/>
            <a:ext cx="7488832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687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60040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</a:p>
          <a:p>
            <a:pPr marL="109728" indent="0">
              <a:buNone/>
            </a:pPr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1 000 000                  10 000 000</a:t>
            </a:r>
          </a:p>
          <a:p>
            <a:pPr marL="109728" indent="0">
              <a:buNone/>
            </a:pP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100 000 000                    1 000 000  </a:t>
            </a:r>
          </a:p>
          <a:p>
            <a:pPr marL="109728" indent="0">
              <a:buNone/>
            </a:pP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12 655 120 000           21 655 120 000</a:t>
            </a:r>
          </a:p>
          <a:p>
            <a:pPr marL="109728" indent="0">
              <a:buNone/>
            </a:pPr>
            <a:endParaRPr lang="cs-CZ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5 000 111 000             5 000 111 000</a:t>
            </a:r>
          </a:p>
          <a:p>
            <a:pPr marL="109728" indent="0">
              <a:buNone/>
            </a:pP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879 560 100                897 650 100 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znaménka nerovnosti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283968" y="1988840"/>
            <a:ext cx="72008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3968" y="2924944"/>
            <a:ext cx="72008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83968" y="3789040"/>
            <a:ext cx="72008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3968" y="4725144"/>
            <a:ext cx="72008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3968" y="5661248"/>
            <a:ext cx="720080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526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Postupně zapisuj čísla: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2035481"/>
              </p:ext>
            </p:extLst>
          </p:nvPr>
        </p:nvGraphicFramePr>
        <p:xfrm>
          <a:off x="1403648" y="2276872"/>
          <a:ext cx="2255912" cy="37444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55912"/>
              </a:tblGrid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3 326 455 810</a:t>
                      </a:r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10576379"/>
              </p:ext>
            </p:extLst>
          </p:nvPr>
        </p:nvGraphicFramePr>
        <p:xfrm>
          <a:off x="5580112" y="2276872"/>
          <a:ext cx="2183904" cy="3744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3904"/>
              </a:tblGrid>
              <a:tr h="3744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198 305 428</a:t>
                      </a:r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1259632" y="1644333"/>
            <a:ext cx="2592288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milion větší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406096" y="1644333"/>
            <a:ext cx="2520280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tisíc menší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34290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/>
              <a:t>MOLNÁR J., MIKULENKOVÁ H. </a:t>
            </a:r>
            <a:r>
              <a:rPr lang="cs-CZ" sz="2400" i="1" dirty="0"/>
              <a:t>Matematika a její aplikace, 5 ročník, 1.díl</a:t>
            </a:r>
            <a:r>
              <a:rPr lang="cs-CZ" sz="2400" dirty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smtClean="0"/>
              <a:t>47</a:t>
            </a:r>
            <a:r>
              <a:rPr lang="cs-CZ" sz="2400" smtClean="0"/>
              <a:t>-53. </a:t>
            </a:r>
            <a:r>
              <a:rPr lang="cs-CZ" sz="2400" dirty="0"/>
              <a:t>ISBN 978-80-7230-208-6.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04479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straně seznámí s učivem.</a:t>
            </a:r>
          </a:p>
          <a:p>
            <a:r>
              <a:rPr lang="cs-CZ" sz="2400" dirty="0" smtClean="0"/>
              <a:t>Na druhé straně zapisují napsaná čísla pomocí cifer.</a:t>
            </a:r>
          </a:p>
          <a:p>
            <a:r>
              <a:rPr lang="cs-CZ" sz="2400" dirty="0" smtClean="0"/>
              <a:t>Na třetí straně řadí čísla od nejmenšího k největšímu.</a:t>
            </a:r>
          </a:p>
          <a:p>
            <a:r>
              <a:rPr lang="cs-CZ" sz="2400" dirty="0" smtClean="0"/>
              <a:t>Na čtvrté straně porovnávají čísla a doplňují znaménka nerovnosti.</a:t>
            </a:r>
          </a:p>
          <a:p>
            <a:r>
              <a:rPr lang="cs-CZ" sz="2400" dirty="0" smtClean="0"/>
              <a:t>Na poslední straně žáci doplňují čísla o milion větší a čísla o tisíc menší.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706390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327</TotalTime>
  <Words>273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Název školy: ZŠ Štětí, Ostrovní 300 Autor: Mgr. Štěpánka Beranová Datum: 4.12.2011 Matematika a její aplikace, Číslo a početní operace. Název materiálu: VY_32_INOVACE_M.5.B.03_PŘIROZENÁ ČÍSLA VĚTŠÍ NEŽ MILION Název: PŘIROZENÁ ČÍSLA VĚTŠÍ NEŽ MILION Číslo operačního programu: CZ.1.07/1.4.00/21.1693 Název projektu: PRIMA ŠKOLA</vt:lpstr>
      <vt:lpstr>Přirozená čísla větší než milion</vt:lpstr>
      <vt:lpstr>Zapiš čísla pomocí cifer</vt:lpstr>
      <vt:lpstr>Seřaď čísla od nejmenšího k největšímu</vt:lpstr>
      <vt:lpstr>Doplň znaménka nerovnosti</vt:lpstr>
      <vt:lpstr>Postupně zapisuj čísla: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45</cp:revision>
  <dcterms:created xsi:type="dcterms:W3CDTF">2011-11-21T09:27:56Z</dcterms:created>
  <dcterms:modified xsi:type="dcterms:W3CDTF">2011-12-13T06:49:02Z</dcterms:modified>
</cp:coreProperties>
</file>