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2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90" d="100"/>
          <a:sy n="90" d="100"/>
        </p:scale>
        <p:origin x="-594" y="-6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8DC38AD-BDA1-4A42-9F6C-7CC30B10402F}" type="datetimeFigureOut">
              <a:rPr lang="cs-CZ"/>
              <a:pPr>
                <a:defRPr/>
              </a:pPr>
              <a:t>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118340E-21DE-4F13-A816-6624824C33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1138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pPr>
              <a:defRPr/>
            </a:pPr>
            <a:fld id="{4A0821AC-FCA9-45ED-99C6-07C1AE6593A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69AEF46C-FA8D-4F0E-83A1-1D236343DA2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pPr>
              <a:defRPr/>
            </a:pPr>
            <a:fld id="{673E0088-D6F2-48D2-8D02-BA46A109D61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6156511-CA2B-4ECB-94DB-E934288F77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567D7-7D88-4B46-8C57-D589426E33D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2049C73C-32F4-4359-A058-B4170152E2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045D03-06E3-4768-A408-B003ADF6423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FE3D9DC4-7166-49DE-B570-691BB76EC8C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9E34D593-5F4F-4E5C-9A4E-A2DFFA05215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19B9CF-37DD-4548-B7D8-28F4D565E80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E0EA22-5787-49E5-9A29-022C876EAE9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AEDB4A2-44F1-4E7C-B7C2-2E78C3C049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3" r:id="rId1"/>
    <p:sldLayoutId id="2147483774" r:id="rId2"/>
    <p:sldLayoutId id="2147483775" r:id="rId3"/>
    <p:sldLayoutId id="2147483776" r:id="rId4"/>
    <p:sldLayoutId id="2147483777" r:id="rId5"/>
    <p:sldLayoutId id="2147483778" r:id="rId6"/>
    <p:sldLayoutId id="2147483779" r:id="rId7"/>
    <p:sldLayoutId id="2147483780" r:id="rId8"/>
    <p:sldLayoutId id="2147483781" r:id="rId9"/>
    <p:sldLayoutId id="2147483782" r:id="rId10"/>
    <p:sldLayoutId id="21474837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081941"/>
              </p:ext>
            </p:extLst>
          </p:nvPr>
        </p:nvGraphicFramePr>
        <p:xfrm>
          <a:off x="1665288" y="2414588"/>
          <a:ext cx="5813425" cy="2826037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Miroslava Tomanová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VY_62_INOVACE_6001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Složené úrokování - příklady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Složené úrokování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Základy administrativy a finančnictví, matematika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9.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tři slovní úlohy na složené úrokování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5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Chápe složené úrokování, vypočte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hodnotu výsledné jistiny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Pracovní list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286000" y="3645024"/>
            <a:ext cx="6172200" cy="1373538"/>
          </a:xfrm>
        </p:spPr>
        <p:txBody>
          <a:bodyPr>
            <a:normAutofit/>
          </a:bodyPr>
          <a:lstStyle/>
          <a:p>
            <a:r>
              <a:rPr lang="cs-CZ" sz="4400" dirty="0" smtClean="0"/>
              <a:t>Složené úrokování</a:t>
            </a:r>
            <a:endParaRPr lang="cs-CZ" sz="44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Slovní úlohy</a:t>
            </a:r>
            <a:endParaRPr lang="cs-CZ" sz="3200" dirty="0"/>
          </a:p>
        </p:txBody>
      </p:sp>
      <p:pic>
        <p:nvPicPr>
          <p:cNvPr id="26627" name="Picture 3" descr="C:\Users\ZSTREBON\AppData\Local\Microsoft\Windows\Temporary Internet Files\Content.IE5\4ZR9VBDC\MP9004049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76672"/>
            <a:ext cx="4032448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2104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672"/>
            <a:ext cx="8147248" cy="59972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1. Babička založila vnučce Veronice 1. 1. 2011 v den jejích 15. narozenin  spořící účet, na který vložila 15 000 Kč při úrokové míře 2,8%.  Peníze z účtu dala Veronice k 18. narozeninám. Kolik korun Veronika dostala, víme-li, že v průběhu 3 let nikdo žádné peníze na účet nevkládal ani nevybíral? </a:t>
            </a:r>
            <a:r>
              <a:rPr lang="cs-CZ" sz="2800" i="1" dirty="0" smtClean="0"/>
              <a:t>(Pro zjednodušení předpokládáme, že banky jsou 1. 1. otevřené.)</a:t>
            </a:r>
            <a:endParaRPr lang="cs-CZ" sz="2800" dirty="0"/>
          </a:p>
        </p:txBody>
      </p:sp>
      <p:pic>
        <p:nvPicPr>
          <p:cNvPr id="27650" name="Picture 2" descr="C:\Users\ZSTREBON\AppData\Local\Microsoft\Windows\Temporary Internet Files\Content.IE5\1ZU83S3S\MC9003587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5786" y="3645023"/>
            <a:ext cx="2454605" cy="3158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899592" y="5215256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sz="3200" dirty="0" smtClean="0">
                <a:hlinkClick r:id="rId3" action="ppaction://hlinksldjump"/>
              </a:rPr>
              <a:t>Řešení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8820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20688"/>
            <a:ext cx="8003232" cy="58532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Pan Železný si na modernizaci zámečnické dílny půjčil od peněžního ústavu 450 000 Kč. Po dohodě s tímto ústavem splatil tento úvěr i s úrokem 12% jedinou splátkou po uplynutí 4 let. Kolik korun musel pan Železný zaplatit peněžnímu ústavu navíc?</a:t>
            </a:r>
            <a:endParaRPr lang="cs-CZ" sz="2800" dirty="0"/>
          </a:p>
        </p:txBody>
      </p:sp>
      <p:pic>
        <p:nvPicPr>
          <p:cNvPr id="28674" name="Picture 2" descr="C:\Users\ZSTREBON\AppData\Local\Microsoft\Windows\Temporary Internet Files\Content.IE5\QXOMYNFP\MC9002175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377144"/>
            <a:ext cx="2571984" cy="2212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899592" y="4981167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sz="3200" dirty="0" smtClean="0">
                <a:hlinkClick r:id="rId3" action="ppaction://hlinksldjump"/>
              </a:rPr>
              <a:t>Řešení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52934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620688"/>
            <a:ext cx="8064896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Pan Palivec prodal svou restauraci za 5 600 000 Kč. Tuto částku si 1. 1. 2012 uložil v bance na termínový vklad s pětiletou výpovědní lhůtou. Vypočti, kolik pan Palivec dostal po uplynutí této doby, jestliže úroková míra byla 3,6%. </a:t>
            </a:r>
            <a:endParaRPr lang="cs-CZ" sz="2800" dirty="0"/>
          </a:p>
        </p:txBody>
      </p:sp>
      <p:pic>
        <p:nvPicPr>
          <p:cNvPr id="29698" name="Picture 2" descr="C:\Users\ZSTREBON\AppData\Local\Microsoft\Windows\Temporary Internet Files\Content.IE5\QXOMYNFP\MC90043191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5024" y="3428999"/>
            <a:ext cx="2717336" cy="2736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115616" y="5128276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sz="3200" dirty="0" smtClean="0">
                <a:hlinkClick r:id="rId3" action="ppaction://hlinksldjump"/>
              </a:rPr>
              <a:t>Řešení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801719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Výsledky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87208" cy="4960456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Veronika dostala  16 296 Kč.</a:t>
            </a:r>
          </a:p>
          <a:p>
            <a:pPr marL="457200" indent="-457200">
              <a:buFont typeface="+mj-lt"/>
              <a:buAutoNum type="arabicPeriod"/>
            </a:pPr>
            <a:endParaRPr lang="cs-CZ" sz="2800" dirty="0"/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Pan Železný zaplatil navíc 258 084 Kč.</a:t>
            </a:r>
          </a:p>
          <a:p>
            <a:pPr marL="457200" indent="-457200">
              <a:buFont typeface="+mj-lt"/>
              <a:buAutoNum type="arabicPeriod"/>
            </a:pPr>
            <a:endParaRPr lang="cs-CZ" sz="2800" dirty="0"/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Pan Palivec dostal 6 683 208 Kč.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  <p:pic>
        <p:nvPicPr>
          <p:cNvPr id="30722" name="Picture 2" descr="C:\Users\ZSTREBON\AppData\Local\Microsoft\Windows\Temporary Internet Files\Content.IE5\1ZU83S3S\MC9004343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437112"/>
            <a:ext cx="2097782" cy="2123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66133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Ilustrace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42001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194</TotalTime>
  <Words>262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Složené úrokování</vt:lpstr>
      <vt:lpstr>Prezentace aplikace PowerPoint</vt:lpstr>
      <vt:lpstr>Prezentace aplikace PowerPoint</vt:lpstr>
      <vt:lpstr>Prezentace aplikace PowerPoint</vt:lpstr>
      <vt:lpstr>Výsledky</vt:lpstr>
      <vt:lpstr>Ilustrace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install</cp:lastModifiedBy>
  <cp:revision>22</cp:revision>
  <dcterms:created xsi:type="dcterms:W3CDTF">2010-10-19T08:27:42Z</dcterms:created>
  <dcterms:modified xsi:type="dcterms:W3CDTF">2012-06-04T12:06:53Z</dcterms:modified>
</cp:coreProperties>
</file>