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3" r:id="rId9"/>
    <p:sldId id="268" r:id="rId10"/>
    <p:sldId id="266" r:id="rId11"/>
    <p:sldId id="269" r:id="rId12"/>
    <p:sldId id="270" r:id="rId13"/>
    <p:sldId id="267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8A6B4-7028-4D52-A1F6-08F21061DF6C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B1E80-26AE-47F1-BD9B-8663777C46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B1E80-26AE-47F1-BD9B-8663777C46D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8EF4B3-54B7-4A8A-9441-814EB050BA82}" type="datetimeFigureOut">
              <a:rPr lang="cs-CZ" smtClean="0"/>
              <a:pPr/>
              <a:t>20.12.2011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D17167-1D1D-4104-87DD-9E2D222313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schemie.euweb.cz/latky/skupenstvi.jpg" TargetMode="External"/><Relationship Id="rId3" Type="http://schemas.openxmlformats.org/officeDocument/2006/relationships/hyperlink" Target="http://www.mbi-berlin.de/en/research/projects/2-04/highlights/water_librational_mode.gif" TargetMode="External"/><Relationship Id="rId7" Type="http://schemas.openxmlformats.org/officeDocument/2006/relationships/hyperlink" Target="http://www.oskole.sk/userfiles/image/novy/obrazky%20OSKOLE/Uhlik2.jpg" TargetMode="External"/><Relationship Id="rId2" Type="http://schemas.openxmlformats.org/officeDocument/2006/relationships/hyperlink" Target="http://upload.wikimedia.org/wikipedia/commons/thumb/2/2e/NaCl-Ionengitter.png/220px-NaCl-Ionengitte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3/Uhl%C3%ADk.PNG" TargetMode="External"/><Relationship Id="rId5" Type="http://schemas.openxmlformats.org/officeDocument/2006/relationships/hyperlink" Target="http://upload.wikimedia.org/wikipedia/commons/thumb/f/f8/Eight_Allotropes_of_Carbon.png/300px-Eight_Allotropes_of_Carbon.png" TargetMode="External"/><Relationship Id="rId10" Type="http://schemas.openxmlformats.org/officeDocument/2006/relationships/hyperlink" Target="http://www.stefajir.cz/files/Rtut.jpg" TargetMode="External"/><Relationship Id="rId4" Type="http://schemas.openxmlformats.org/officeDocument/2006/relationships/hyperlink" Target="http://www.parfemista.cz/img/FM%20Group%20molekuly%20parfemu.jpg" TargetMode="External"/><Relationship Id="rId9" Type="http://schemas.openxmlformats.org/officeDocument/2006/relationships/hyperlink" Target="http://www.suzaglass.com/static/images/m_sklo_01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978276" y="4333375"/>
            <a:ext cx="6624736" cy="166739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Žáci navazují na učivo 6. ročníku o změně skupenství látek. Prohloubení již naučených znalostí. Rozdíl v uspořádání molekul u pevného, kapalného a plynného skupenství</a:t>
            </a:r>
            <a:r>
              <a:rPr lang="cs-CZ" sz="1600" b="1" dirty="0" smtClean="0">
                <a:solidFill>
                  <a:srgbClr val="00B0F0"/>
                </a:solidFill>
              </a:rPr>
              <a:t>. Žáci popíší silové působení mezi molekulami.  </a:t>
            </a:r>
            <a:r>
              <a:rPr lang="cs-CZ" sz="1600" b="1" dirty="0" smtClean="0">
                <a:solidFill>
                  <a:srgbClr val="00B0F0"/>
                </a:solidFill>
              </a:rPr>
              <a:t>Skupenství v praktickém životě, žáci určují skupenství látek a přeměny skupenství. Žák zná rozdíl mezi látkou krystalickou a amorfní</a:t>
            </a:r>
            <a:r>
              <a:rPr lang="cs-CZ" sz="1600" b="1" dirty="0" smtClean="0">
                <a:solidFill>
                  <a:srgbClr val="00B0F0"/>
                </a:solidFill>
              </a:rPr>
              <a:t>. Žák se seznámí se čtvrtým skupenstvím hmoty tzv. plazmou.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4348" y="3786190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Vlastnosti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pevného, kapalného a plynného </a:t>
            </a: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skupenství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2788" y="668377"/>
            <a:ext cx="607042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FY.8.A.17_Fyzika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Vlastnosti pevného, kapalného a plynného skupenství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972056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V pevných látkách a kapalinách jsou téměř stejné – obvykle menší než 1 nm.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Molekuly v plynném skupenství jsou od sebe mnohem dále.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!!! Důvodem je rozdílné silové působení mezi molekulami v jednotlivých skupenstvích.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Vzájemné vzdálenosti molekul: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500174"/>
            <a:ext cx="2303205" cy="2376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000760" y="4357694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Krystalická mřížka NaCl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Vzájemné vzdálenosti molekul:</a:t>
            </a:r>
            <a:endParaRPr lang="cs-CZ" sz="3600" dirty="0"/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3328982" cy="507209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V pevných látkách a kapalinách jsou téměř stejné – obvykle menší než 1 nm.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Molekuly </a:t>
            </a:r>
            <a:r>
              <a:rPr lang="cs-CZ" sz="2400" b="1" dirty="0" smtClean="0">
                <a:solidFill>
                  <a:srgbClr val="7030A0"/>
                </a:solidFill>
              </a:rPr>
              <a:t>v plynném skupenství jsou od sebe mnohem dále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!!! </a:t>
            </a:r>
            <a:r>
              <a:rPr lang="cs-CZ" sz="2400" b="1" dirty="0" smtClean="0">
                <a:solidFill>
                  <a:srgbClr val="00B050"/>
                </a:solidFill>
              </a:rPr>
              <a:t>Důvodem je rozdílné silové působení mezi molekulami v jednotlivých skupenstvích.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285860"/>
            <a:ext cx="4500594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000628" y="6143644"/>
            <a:ext cx="314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800080"/>
                </a:solidFill>
              </a:rPr>
              <a:t>molekula vody</a:t>
            </a:r>
            <a:endParaRPr lang="cs-CZ" sz="20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None/>
            </a:pPr>
            <a:r>
              <a:rPr lang="cs-CZ" sz="2800" b="1" u="sng" dirty="0" smtClean="0">
                <a:solidFill>
                  <a:srgbClr val="00B0F0"/>
                </a:solidFill>
              </a:rPr>
              <a:t>1) Pevné skupenství: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Síly, kterými na sebe molekuly působí, jsou tak velké, že pevná tělesa nemění snadno svůj tvar ani objem.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Molekuly mají často pravidelné uspořádání.</a:t>
            </a:r>
          </a:p>
          <a:p>
            <a:pPr marL="624078" indent="-514350">
              <a:buNone/>
            </a:pPr>
            <a:r>
              <a:rPr lang="cs-CZ" sz="2800" b="1" u="sng" dirty="0" smtClean="0">
                <a:solidFill>
                  <a:srgbClr val="00B0F0"/>
                </a:solidFill>
              </a:rPr>
              <a:t>2) Kapalné skupenství: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Síly mezi molekulami jsou slabší. 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Jsou od sebe stále stejně vzdáleny, proto jsou i kapaliny téměř nestlačitelné.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Molekuly po sobě jakoby „kloužou“, jejich vzájemná poloha se proto neustále mění.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Silové působení v látce: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000109"/>
            <a:ext cx="8043890" cy="3000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3</a:t>
            </a:r>
            <a:r>
              <a:rPr lang="cs-CZ" sz="2400" b="1" u="sng" dirty="0" smtClean="0">
                <a:solidFill>
                  <a:srgbClr val="7030A0"/>
                </a:solidFill>
              </a:rPr>
              <a:t>) Plynné skupenství: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Molekuly jsou od sebe značně vzdáleny.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Silově na sebe působí jen při vzájemných srážkách nebo při srážkách se stěnou nádoby.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Molekuly se pohybují naprosto neuspořádaně.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Jejich vzájemné vzdálenosti se neustále mění.</a:t>
            </a:r>
          </a:p>
          <a:p>
            <a:pPr algn="ctr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Plyny jsou stlačitelné.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Silové působení v látce:</a:t>
            </a:r>
            <a:endParaRPr lang="cs-CZ" sz="3600" dirty="0"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3857628"/>
            <a:ext cx="4357718" cy="2710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82918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Mají značně porušenou pravidelnost krystalické struktury.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Většina z nich vzniká smísením různých krystalických látek a jejich roztavením.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Patří sem např. asfalt, vosk, pryskyřice, plasty nebo sklo.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Látky amorfní: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8" name="Picture 4" descr="C:\Documents and Settings\radek\Local Settings\Temporary Internet Files\Content.IE5\2TM785QB\MC9002289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2500306"/>
            <a:ext cx="1820570" cy="1237183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KTIJ0HEZ\MP9004373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643446"/>
            <a:ext cx="2664615" cy="1776410"/>
          </a:xfrm>
          <a:prstGeom prst="rect">
            <a:avLst/>
          </a:prstGeom>
          <a:noFill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571480"/>
            <a:ext cx="1785938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5829312" cy="486430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Vzniká silnou ionizací plynu.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Ionizace plynů můžeme dosáhnout např.: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z</a:t>
            </a:r>
            <a:r>
              <a:rPr lang="cs-CZ" sz="2400" b="1" dirty="0" smtClean="0">
                <a:solidFill>
                  <a:srgbClr val="002060"/>
                </a:solidFill>
              </a:rPr>
              <a:t>načným zvýšením teploty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elektrickým polem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Takový plyn je silně vodivý, obsahuje velké množství nabitých částic.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Plazma vzniká: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elektrickým </a:t>
            </a:r>
            <a:r>
              <a:rPr lang="cs-CZ" sz="2400" b="1" dirty="0" smtClean="0">
                <a:solidFill>
                  <a:srgbClr val="002060"/>
                </a:solidFill>
              </a:rPr>
              <a:t>výbojem v plynu (blesk, el. sváření, v </a:t>
            </a:r>
            <a:r>
              <a:rPr lang="cs-CZ" sz="2400" b="1" dirty="0" smtClean="0">
                <a:solidFill>
                  <a:srgbClr val="002060"/>
                </a:solidFill>
              </a:rPr>
              <a:t>zářivkách)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</a:rPr>
              <a:t>ři termonukleárních reakcích (v nitru hvězd,  v termonukleárních laboratorních zařízeních)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Za plazma můžeme považovat také plamen ohně.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Plazma: čtvrté skupenství hmoty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2TM785QB\MP9004075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000108"/>
            <a:ext cx="2272317" cy="1514286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WHQ7CXMN\MP90031690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928934"/>
            <a:ext cx="2569325" cy="1640086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496NW9QJ\MP9004018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5000636"/>
            <a:ext cx="1143550" cy="1714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1) </a:t>
            </a:r>
            <a:r>
              <a:rPr lang="cs-CZ" sz="3200" b="1" dirty="0" smtClean="0">
                <a:solidFill>
                  <a:srgbClr val="C00000"/>
                </a:solidFill>
              </a:rPr>
              <a:t>Proč mořská voda nezamrzne při teplotě 0</a:t>
            </a:r>
            <a:r>
              <a:rPr lang="cs-CZ" sz="3200" b="1" dirty="0" smtClean="0">
                <a:solidFill>
                  <a:srgbClr val="C00000"/>
                </a:solidFill>
                <a:latin typeface="Arial"/>
                <a:cs typeface="Arial"/>
              </a:rPr>
              <a:t>°C jako voda v řece? Najdi v tabulkách nebo na internetu, jaká je teplota tuhnutí mořské vody při normálním tlaku.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 na otázku:</a:t>
            </a:r>
            <a:endParaRPr lang="cs-CZ" sz="3600" dirty="0">
              <a:effectLst/>
            </a:endParaRPr>
          </a:p>
        </p:txBody>
      </p:sp>
      <p:pic>
        <p:nvPicPr>
          <p:cNvPr id="4" name="Picture 2" descr="C:\Documents and Settings\radek\Local Settings\Temporary Internet Files\Content.IE5\WHQ7CXMN\MP900400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071546"/>
            <a:ext cx="3343719" cy="2228275"/>
          </a:xfrm>
          <a:prstGeom prst="rect">
            <a:avLst/>
          </a:prstGeom>
          <a:noFill/>
        </p:spPr>
      </p:pic>
      <p:pic>
        <p:nvPicPr>
          <p:cNvPr id="5" name="Picture 3" descr="C:\Documents and Settings\radek\Local Settings\Temporary Internet Files\Content.IE5\496NW9QJ\MP9004230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786190"/>
            <a:ext cx="3370546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71547"/>
            <a:ext cx="8115328" cy="307183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Na teplotu tuhnutí (tání) má vliv i čistota látky.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Obsah soli a mnoha chemických prvků i sloučenin způsobuje snížení teploty tuhnutí mořské vody.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Teplota tuhnutí mořské vody při normálním tlaku je přibližně – 2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Odpověď na otázku č.1: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2TM785QB\MP9002276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4143380"/>
            <a:ext cx="4022966" cy="2515943"/>
          </a:xfrm>
          <a:prstGeom prst="rect">
            <a:avLst/>
          </a:prstGeom>
          <a:noFill/>
        </p:spPr>
      </p:pic>
      <p:pic>
        <p:nvPicPr>
          <p:cNvPr id="6147" name="Picture 3" descr="C:\Documents and Settings\radek\Local Settings\Temporary Internet Files\Content.IE5\KTIJ0HEZ\MC9003490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4714884"/>
            <a:ext cx="1579169" cy="1824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143380"/>
            <a:ext cx="8229600" cy="186391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Plynného skupenství: parfému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Kapalného skupenství: vody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2060"/>
                </a:solidFill>
              </a:rPr>
              <a:t>Pevného skupenství: ledu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00882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2) Vyber správnou odpověď:</a:t>
            </a:r>
            <a:br>
              <a:rPr lang="cs-CZ" sz="3200" dirty="0" smtClean="0">
                <a:solidFill>
                  <a:srgbClr val="C00000"/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Na obrázku je molekula: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00174"/>
            <a:ext cx="3786214" cy="2218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385765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 na otázku:</a:t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3) Uhlík patří k látkám, které se vyskytují v jednom skupenství ve  více různých podobách. V jakých podobách se můžeme setkat s uhlíkem v pevném skupenství?</a:t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357562"/>
            <a:ext cx="2857500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643042" y="4000504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Formy uhlíku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25717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Nejznámějšími podobami uhlíku v pevném skupenství je grafit a diamant.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Pro elektrochemii se uměle připravuje skelný uhlík.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Odpověď na otázku č. 3: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892529"/>
            <a:ext cx="5786478" cy="18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3714752"/>
            <a:ext cx="2643206" cy="259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4) V následující tabulce vyznač křížkem, jak silně na sebe působí molekuly v různých látkách.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200025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 rowSpan="2"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vzájemné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silové působení atomů nebo molekul v látce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slabé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silné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velmi silné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olej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diamant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vzduch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voda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síra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1876"/>
            <a:ext cx="4114800" cy="243541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r>
              <a:rPr lang="cs-CZ" sz="3200" b="1" dirty="0" smtClean="0">
                <a:solidFill>
                  <a:srgbClr val="00B050"/>
                </a:solidFill>
              </a:rPr>
              <a:t>ín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d</a:t>
            </a:r>
            <a:r>
              <a:rPr lang="cs-CZ" sz="3200" b="1" dirty="0" smtClean="0">
                <a:solidFill>
                  <a:srgbClr val="00B050"/>
                </a:solidFill>
              </a:rPr>
              <a:t>usík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r</a:t>
            </a:r>
            <a:r>
              <a:rPr lang="cs-CZ" sz="3200" b="1" dirty="0" smtClean="0">
                <a:solidFill>
                  <a:srgbClr val="00B050"/>
                </a:solidFill>
              </a:rPr>
              <a:t>tuť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B050"/>
                </a:solidFill>
              </a:rPr>
              <a:t>olovo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5) Který z následujících prvků –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olovo, rtuť, cín a dusík 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– je za normálního atmosférického tlaku při pokojové teplotě v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kapalném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 skupenství?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3429000"/>
            <a:ext cx="38100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</a:t>
            </a: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upload.wikimedia.org/wikipedia/commons/thumb/2/2e/NaCl-Ionengitter.png/220px-NaCl-Ionengitter.png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</a:t>
            </a: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www.mbi-berlin.de/en/research/projects/2-04/highlights/water_librational_mode.gif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4"/>
              </a:rPr>
              <a:t>parfemista.cz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4"/>
              </a:rPr>
              <a:t>img</a:t>
            </a: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/FM%20Group%20molekuly%20parfemu.jpg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upload.wikimedia.org/wikipedia/commons/thumb/f/f8/Eight_Allotropes_of_Carbon.png/300px-Eight_Allotropes_of_Carbon.png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upload.wikimedia.org/wikipedia/commons/f/f3/Uhl%C3%ADk.PNG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 </a:t>
            </a:r>
            <a:r>
              <a:rPr lang="cs-CZ" sz="1200" b="1" dirty="0" smtClean="0">
                <a:solidFill>
                  <a:srgbClr val="0070C0"/>
                </a:solidFill>
              </a:rPr>
              <a:t>cit</a:t>
            </a:r>
            <a:r>
              <a:rPr lang="cs-CZ" sz="1200" b="1" dirty="0" smtClean="0">
                <a:solidFill>
                  <a:srgbClr val="0070C0"/>
                </a:solidFill>
              </a:rPr>
              <a:t>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www.oskole.sk/userfiles/image/novy/obrazky%20OSKOLE/Uhlik2.jpg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8"/>
              </a:rPr>
              <a:t>zschemie.euweb.cz</a:t>
            </a: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8"/>
              </a:rPr>
              <a:t>latky</a:t>
            </a: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/</a:t>
            </a:r>
            <a:r>
              <a:rPr lang="cs-CZ" sz="1200" b="1" dirty="0" err="1" smtClean="0">
                <a:solidFill>
                  <a:srgbClr val="0070C0"/>
                </a:solidFill>
                <a:hlinkClick r:id="rId8"/>
              </a:rPr>
              <a:t>skupenstvi.jpg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9"/>
              </a:rPr>
              <a:t>suzaglass.com</a:t>
            </a: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/static/images/m_sklo_01.jpg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http://</a:t>
            </a: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www.</a:t>
            </a:r>
            <a:r>
              <a:rPr lang="cs-CZ" sz="1200" b="1" dirty="0" err="1" smtClean="0">
                <a:solidFill>
                  <a:srgbClr val="0070C0"/>
                </a:solidFill>
                <a:hlinkClick r:id="rId10"/>
              </a:rPr>
              <a:t>stefajir.cz</a:t>
            </a: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/files/</a:t>
            </a:r>
            <a:r>
              <a:rPr lang="cs-CZ" sz="1200" b="1" dirty="0" err="1" smtClean="0">
                <a:solidFill>
                  <a:srgbClr val="0070C0"/>
                </a:solidFill>
                <a:hlinkClick r:id="rId10"/>
              </a:rPr>
              <a:t>Rtut.jpg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2011-12-21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525963"/>
          </a:xfrm>
        </p:spPr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si zopakují základní vlastnosti pevného, kapalného a plynného skupenství. Vysvětlí rozdíly ve vzdálenostech molekul a popíšou síly, které působí mezi molekulami.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se dozví, jaké vlastnosti má plazma.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Pochopí, že se změnami skupenství se mění i vlastnosti látek.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Dozví se, že to, v jakém skupenství se látka nachází, závisí především na její teplotě a tlaku.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dokážou charakterizovat amorfní látky a uvést jejich příklady.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284</TotalTime>
  <Words>802</Words>
  <Application>Microsoft Office PowerPoint</Application>
  <PresentationFormat>Předvádění na obrazovce (4:3)</PresentationFormat>
  <Paragraphs>102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Vzájemné vzdálenosti molekul:</vt:lpstr>
      <vt:lpstr>Vzájemné vzdálenosti molekul:</vt:lpstr>
      <vt:lpstr>Silové působení v látce:</vt:lpstr>
      <vt:lpstr>Silové působení v látce:</vt:lpstr>
      <vt:lpstr>Látky amorfní:</vt:lpstr>
      <vt:lpstr>Plazma: čtvrté skupenství hmoty</vt:lpstr>
      <vt:lpstr>Odpověz na otázku:</vt:lpstr>
      <vt:lpstr>Odpověď na otázku č.1:</vt:lpstr>
      <vt:lpstr>2) Vyber správnou odpověď: Na obrázku je molekula:</vt:lpstr>
      <vt:lpstr>Odpověz na otázku: 3) Uhlík patří k látkám, které se vyskytují v jednom skupenství ve  více různých podobách. V jakých podobách se můžeme setkat s uhlíkem v pevném skupenství? </vt:lpstr>
      <vt:lpstr>Odpověď na otázku č. 3:</vt:lpstr>
      <vt:lpstr>4) V následující tabulce vyznač křížkem, jak silně na sebe působí molekuly v různých látkách.</vt:lpstr>
      <vt:lpstr>Vyber správnou odpověď: 5) Který z následujících prvků – olovo, rtuť, cín a dusík – je za normálního atmosférického tlaku při pokojové teplotě v kapalném skupenství?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33</cp:revision>
  <dcterms:created xsi:type="dcterms:W3CDTF">2011-12-19T18:36:55Z</dcterms:created>
  <dcterms:modified xsi:type="dcterms:W3CDTF">2011-12-20T20:11:12Z</dcterms:modified>
</cp:coreProperties>
</file>