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2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5pPr>
    <a:lvl6pPr marL="2286000" algn="l" defTabSz="914400" rtl="0" eaLnBrk="1" latinLnBrk="0" hangingPunct="1"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6pPr>
    <a:lvl7pPr marL="2743200" algn="l" defTabSz="914400" rtl="0" eaLnBrk="1" latinLnBrk="0" hangingPunct="1"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7pPr>
    <a:lvl8pPr marL="3200400" algn="l" defTabSz="914400" rtl="0" eaLnBrk="1" latinLnBrk="0" hangingPunct="1"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8pPr>
    <a:lvl9pPr marL="3657600" algn="l" defTabSz="914400" rtl="0" eaLnBrk="1" latinLnBrk="0" hangingPunct="1">
      <a:defRPr sz="4800" kern="1200">
        <a:solidFill>
          <a:schemeClr val="tx1"/>
        </a:solidFill>
        <a:latin typeface="Showcard Gothic" pitchFamily="82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9B0306B-9B0B-4AF6-BE9B-E91D81BD4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3160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15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15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B593E-EBCE-416E-A568-992723495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972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3FF3B-EDBB-4CF6-8A11-530F985EE3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1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6685E-449B-4C01-90A1-FC80C0C29F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610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09C929-7145-4FAE-868D-539E1743E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653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064E0-92E2-495E-BC09-3BD70E305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329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EEB29-1002-4A53-ACD9-A4C42C344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38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AEA204-7043-4CFD-9C53-A970036AE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199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BD771-2285-414D-9CE4-B343F60D67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543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45894-6F35-4F1E-ABE8-2DD31CF2B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522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618C93-3099-4CA8-9B00-67E0C828A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813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815D7-4096-45BF-A370-0886850ED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435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103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103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3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+mn-lt"/>
              </a:defRPr>
            </a:lvl1pPr>
          </a:lstStyle>
          <a:p>
            <a:pPr>
              <a:defRPr/>
            </a:pPr>
            <a:fld id="{6E7B85F3-2A60-4487-86DA-EC83420E1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hyperlink" Target="http://www.cnb.cz/cs/platidla/bankovky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hyperlink" Target="http://www.cnb.cz/cs/platidla/mince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" TargetMode="External"/><Relationship Id="rId2" Type="http://schemas.openxmlformats.org/officeDocument/2006/relationships/hyperlink" Target="http://www.mesec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nb.cz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6911975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111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175838"/>
              </p:ext>
            </p:extLst>
          </p:nvPr>
        </p:nvGraphicFramePr>
        <p:xfrm>
          <a:off x="971550" y="1916113"/>
          <a:ext cx="7777163" cy="4032252"/>
        </p:xfrm>
        <a:graphic>
          <a:graphicData uri="http://schemas.openxmlformats.org/drawingml/2006/table">
            <a:tbl>
              <a:tblPr/>
              <a:tblGrid>
                <a:gridCol w="1819275"/>
                <a:gridCol w="5957888"/>
              </a:tblGrid>
              <a:tr h="249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Miroslava Tomanová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matematiky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matematiky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Matematika, základy finančnictví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9. ročník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7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vysvětluje základními pojmy finanční matematiky, nabízí jednoduché praktické úkoly k samostudiu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04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Orientuje se v základních pojmech bankovnictví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>
          <a:xfrm>
            <a:off x="755650" y="1700213"/>
            <a:ext cx="8064500" cy="3959225"/>
          </a:xfrm>
        </p:spPr>
        <p:txBody>
          <a:bodyPr/>
          <a:lstStyle/>
          <a:p>
            <a:pPr eaLnBrk="1" hangingPunct="1"/>
            <a:r>
              <a:rPr lang="cs-CZ" sz="7200" smtClean="0">
                <a:solidFill>
                  <a:srgbClr val="FF9900"/>
                </a:solidFill>
                <a:latin typeface="Showcard Gothic" pitchFamily="82" charset="0"/>
              </a:rPr>
              <a:t>ZÁDLADY</a:t>
            </a:r>
            <a:r>
              <a:rPr lang="cs-CZ" sz="6300" smtClean="0">
                <a:solidFill>
                  <a:srgbClr val="FF9900"/>
                </a:solidFill>
                <a:latin typeface="Showcard Gothic" pitchFamily="82" charset="0"/>
              </a:rPr>
              <a:t> FINANČNí MATEMATIKY  I.</a:t>
            </a:r>
            <a:br>
              <a:rPr lang="cs-CZ" sz="6300" smtClean="0">
                <a:solidFill>
                  <a:srgbClr val="FF9900"/>
                </a:solidFill>
                <a:latin typeface="Showcard Gothic" pitchFamily="82" charset="0"/>
              </a:rPr>
            </a:br>
            <a:r>
              <a:rPr lang="cs-CZ" sz="4300" smtClean="0">
                <a:solidFill>
                  <a:srgbClr val="FF9900"/>
                </a:solidFill>
                <a:latin typeface="Showcard Gothic" pitchFamily="82" charset="0"/>
              </a:rPr>
              <a:t>(základní pojmy)</a:t>
            </a:r>
            <a:endParaRPr lang="cs-CZ" sz="6300" smtClean="0">
              <a:solidFill>
                <a:srgbClr val="FF9900"/>
              </a:solidFill>
              <a:latin typeface="Showcard Gothi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rgbClr val="FF9900"/>
                </a:solidFill>
                <a:latin typeface="Showcard Gothic" pitchFamily="82" charset="0"/>
              </a:rPr>
              <a:t>Základní pojmy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600200"/>
            <a:ext cx="3889375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Peníze </a:t>
            </a:r>
            <a:r>
              <a:rPr lang="cs-CZ" sz="3200" b="1" smtClean="0">
                <a:solidFill>
                  <a:schemeClr val="bg2"/>
                </a:solidFill>
                <a:sym typeface="Wingdings 2" pitchFamily="18" charset="2"/>
                <a:hlinkClick r:id="rId2" action="ppaction://hlinksldjump"/>
              </a:rPr>
              <a:t></a:t>
            </a:r>
            <a:endParaRPr lang="cs-CZ" sz="3200" b="1" smtClean="0">
              <a:solidFill>
                <a:schemeClr val="bg2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Hotovostní 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Bezhotovostní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Bankovky </a:t>
            </a:r>
            <a:r>
              <a:rPr lang="cs-CZ" sz="3200" smtClean="0">
                <a:solidFill>
                  <a:schemeClr val="bg2"/>
                </a:solidFill>
                <a:sym typeface="Wingdings 2" pitchFamily="18" charset="2"/>
                <a:hlinkClick r:id="rId3" action="ppaction://hlinksldjump"/>
              </a:rPr>
              <a:t></a:t>
            </a:r>
            <a:endParaRPr lang="cs-CZ" sz="3200" smtClean="0">
              <a:solidFill>
                <a:schemeClr val="bg2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Státovky </a:t>
            </a:r>
            <a:r>
              <a:rPr lang="cs-CZ" sz="3200" b="1" smtClean="0">
                <a:solidFill>
                  <a:schemeClr val="bg2"/>
                </a:solidFill>
                <a:sym typeface="Wingdings 2" pitchFamily="18" charset="2"/>
                <a:hlinkClick r:id="rId4" action="ppaction://hlinksldjump"/>
              </a:rPr>
              <a:t></a:t>
            </a:r>
            <a:endParaRPr lang="cs-CZ" sz="3200" b="1" smtClean="0">
              <a:solidFill>
                <a:schemeClr val="bg2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Mince </a:t>
            </a:r>
            <a:r>
              <a:rPr lang="cs-CZ" sz="3200" b="1" smtClean="0">
                <a:solidFill>
                  <a:schemeClr val="bg2"/>
                </a:solidFill>
                <a:sym typeface="Wingdings 2" pitchFamily="18" charset="2"/>
                <a:hlinkClick r:id="rId5" action="ppaction://hlinksldjump"/>
              </a:rPr>
              <a:t></a:t>
            </a:r>
            <a:endParaRPr lang="cs-CZ" sz="3200" b="1" smtClean="0">
              <a:solidFill>
                <a:schemeClr val="bg2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Finance </a:t>
            </a:r>
            <a:r>
              <a:rPr lang="cs-CZ" sz="3200" b="1" smtClean="0">
                <a:solidFill>
                  <a:schemeClr val="bg2"/>
                </a:solidFill>
                <a:sym typeface="Wingdings 2" pitchFamily="18" charset="2"/>
                <a:hlinkClick r:id="rId6" action="ppaction://hlinksldjump"/>
              </a:rPr>
              <a:t></a:t>
            </a:r>
            <a:endParaRPr lang="cs-CZ" sz="3200" b="1" smtClean="0">
              <a:solidFill>
                <a:schemeClr val="bg2"/>
              </a:solidFill>
            </a:endParaRPr>
          </a:p>
          <a:p>
            <a:pPr lvl="1" eaLnBrk="1" hangingPunct="1">
              <a:lnSpc>
                <a:spcPct val="90000"/>
              </a:lnSpc>
            </a:pPr>
            <a:r>
              <a:rPr lang="cs-CZ" sz="3200" b="1" smtClean="0">
                <a:solidFill>
                  <a:schemeClr val="bg2"/>
                </a:solidFill>
              </a:rPr>
              <a:t>Peněžní kapitál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3200" b="1" smtClean="0">
              <a:solidFill>
                <a:schemeClr val="bg2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3200" smtClean="0">
              <a:solidFill>
                <a:schemeClr val="bg2"/>
              </a:solidFill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00200"/>
            <a:ext cx="4500562" cy="4530725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chemeClr val="bg2"/>
                </a:solidFill>
              </a:rPr>
              <a:t>Fyzická osoba </a:t>
            </a:r>
            <a:r>
              <a:rPr lang="cs-CZ" sz="3200" b="1" smtClean="0">
                <a:solidFill>
                  <a:schemeClr val="bg2"/>
                </a:solidFill>
                <a:sym typeface="Wingdings 2" pitchFamily="18" charset="2"/>
                <a:hlinkClick r:id="rId7" action="ppaction://hlinksldjump"/>
              </a:rPr>
              <a:t></a:t>
            </a:r>
            <a:endParaRPr lang="cs-CZ" sz="3200" b="1" smtClean="0">
              <a:solidFill>
                <a:schemeClr val="bg2"/>
              </a:solidFill>
            </a:endParaRPr>
          </a:p>
          <a:p>
            <a:pPr eaLnBrk="1" hangingPunct="1"/>
            <a:r>
              <a:rPr lang="cs-CZ" sz="3200" b="1" smtClean="0">
                <a:solidFill>
                  <a:schemeClr val="bg2"/>
                </a:solidFill>
              </a:rPr>
              <a:t>Peněžní ústavy </a:t>
            </a:r>
            <a:r>
              <a:rPr lang="cs-CZ" sz="3600" b="1" smtClean="0">
                <a:solidFill>
                  <a:schemeClr val="bg2"/>
                </a:solidFill>
                <a:sym typeface="Wingdings 2" pitchFamily="18" charset="2"/>
                <a:hlinkClick r:id="rId8" action="ppaction://hlinksldjump"/>
              </a:rPr>
              <a:t></a:t>
            </a:r>
            <a:endParaRPr lang="cs-CZ" sz="3300" b="1" smtClean="0">
              <a:solidFill>
                <a:schemeClr val="bg2"/>
              </a:solidFill>
            </a:endParaRPr>
          </a:p>
          <a:p>
            <a:pPr eaLnBrk="1" hangingPunct="1"/>
            <a:r>
              <a:rPr lang="cs-CZ" sz="3200" b="1" smtClean="0">
                <a:solidFill>
                  <a:schemeClr val="bg2"/>
                </a:solidFill>
              </a:rPr>
              <a:t>Právnická osoba</a:t>
            </a:r>
            <a:r>
              <a:rPr lang="cs-CZ" sz="2400" b="1" smtClean="0">
                <a:solidFill>
                  <a:schemeClr val="bg2"/>
                </a:solidFill>
                <a:sym typeface="Wingdings 2" pitchFamily="18" charset="2"/>
              </a:rPr>
              <a:t> </a:t>
            </a:r>
            <a:r>
              <a:rPr lang="cs-CZ" sz="2400" b="1" smtClean="0">
                <a:solidFill>
                  <a:schemeClr val="bg2"/>
                </a:solidFill>
                <a:sym typeface="Wingdings 2" pitchFamily="18" charset="2"/>
                <a:hlinkClick r:id="rId9" action="ppaction://hlinksldjump"/>
              </a:rPr>
              <a:t></a:t>
            </a:r>
            <a:endParaRPr lang="cs-CZ" sz="2400" b="1" smtClean="0"/>
          </a:p>
          <a:p>
            <a:pPr eaLnBrk="1" hangingPunct="1"/>
            <a:r>
              <a:rPr lang="cs-CZ" sz="3600" b="1" smtClean="0"/>
              <a:t>Vklad (depozitum) </a:t>
            </a:r>
            <a:r>
              <a:rPr lang="cs-CZ" sz="3600" b="1" smtClean="0">
                <a:solidFill>
                  <a:schemeClr val="bg2"/>
                </a:solidFill>
                <a:sym typeface="Wingdings 2" pitchFamily="18" charset="2"/>
                <a:hlinkClick r:id="rId10" action="ppaction://hlinksldjump"/>
              </a:rPr>
              <a:t></a:t>
            </a:r>
            <a:endParaRPr lang="cs-CZ" sz="3600" b="1" smtClean="0"/>
          </a:p>
          <a:p>
            <a:pPr eaLnBrk="1" hangingPunct="1"/>
            <a:r>
              <a:rPr lang="cs-CZ" sz="3600" b="1" smtClean="0"/>
              <a:t>Úvěr </a:t>
            </a:r>
            <a:r>
              <a:rPr lang="cs-CZ" sz="3600" b="1" smtClean="0">
                <a:solidFill>
                  <a:schemeClr val="bg2"/>
                </a:solidFill>
                <a:sym typeface="Wingdings 2" pitchFamily="18" charset="2"/>
                <a:hlinkClick r:id="rId11" action="ppaction://hlinksldjump"/>
              </a:rPr>
              <a:t></a:t>
            </a:r>
            <a:endParaRPr lang="cs-CZ" sz="3600" b="1" smtClean="0"/>
          </a:p>
          <a:p>
            <a:pPr eaLnBrk="1" hangingPunct="1">
              <a:buFont typeface="Wingdings" pitchFamily="2" charset="2"/>
              <a:buNone/>
            </a:pPr>
            <a:endParaRPr lang="cs-CZ" sz="36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8800" smtClean="0">
                <a:solidFill>
                  <a:srgbClr val="FF9900"/>
                </a:solidFill>
                <a:latin typeface="Showcard Gothic" pitchFamily="82" charset="0"/>
              </a:rPr>
              <a:t>Peníze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7772400" cy="4852988"/>
          </a:xfrm>
        </p:spPr>
        <p:txBody>
          <a:bodyPr/>
          <a:lstStyle/>
          <a:p>
            <a:pPr eaLnBrk="1" hangingPunct="1"/>
            <a:r>
              <a:rPr lang="cs-CZ" sz="3200" smtClean="0"/>
              <a:t>Ekvivalent, který slouží k vyjadřování cen různého zboží, k uskutečnění jeho koupě či prodeje</a:t>
            </a:r>
          </a:p>
          <a:p>
            <a:pPr eaLnBrk="1" hangingPunct="1"/>
            <a:r>
              <a:rPr lang="cs-CZ" sz="3200" b="1" smtClean="0"/>
              <a:t>P. hotovostní </a:t>
            </a:r>
            <a:r>
              <a:rPr lang="cs-CZ" sz="3200" smtClean="0"/>
              <a:t>– bankovky, státovky, mince</a:t>
            </a:r>
          </a:p>
          <a:p>
            <a:pPr eaLnBrk="1" hangingPunct="1"/>
            <a:r>
              <a:rPr lang="cs-CZ" sz="3200" b="1" smtClean="0"/>
              <a:t>P. bezhotovostní</a:t>
            </a:r>
            <a:r>
              <a:rPr lang="cs-CZ" sz="3200" smtClean="0"/>
              <a:t> – na účtech, při placení se pouze přeúčtovávají částky z jednoho účtu na druhý</a:t>
            </a:r>
          </a:p>
          <a:p>
            <a:pPr lvl="4" eaLnBrk="1" hangingPunct="1"/>
            <a:endParaRPr lang="cs-CZ" sz="2400" b="1" smtClean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/>
          <a:lstStyle/>
          <a:p>
            <a:pPr eaLnBrk="1" hangingPunct="1"/>
            <a:r>
              <a:rPr lang="cs-CZ" sz="5400" smtClean="0">
                <a:solidFill>
                  <a:srgbClr val="FF9900"/>
                </a:solidFill>
                <a:latin typeface="Showcard Gothic" pitchFamily="82" charset="0"/>
              </a:rPr>
              <a:t>Bankovky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7772400" cy="4852988"/>
          </a:xfrm>
        </p:spPr>
        <p:txBody>
          <a:bodyPr/>
          <a:lstStyle/>
          <a:p>
            <a:pPr eaLnBrk="1" hangingPunct="1"/>
            <a:r>
              <a:rPr lang="cs-CZ" sz="3600" smtClean="0"/>
              <a:t>Papírová platidla, vydávaná bankou daného státu</a:t>
            </a:r>
          </a:p>
          <a:p>
            <a:pPr eaLnBrk="1" hangingPunct="1"/>
            <a:r>
              <a:rPr lang="cs-CZ" sz="3600" smtClean="0"/>
              <a:t>Jejich hodnota převážně kryta zlatem</a:t>
            </a:r>
          </a:p>
          <a:p>
            <a:pPr eaLnBrk="1" hangingPunct="1"/>
            <a:r>
              <a:rPr lang="cs-CZ" sz="3600" smtClean="0"/>
              <a:t>Současné české bankovky, jejich ochranné znaky</a:t>
            </a:r>
          </a:p>
          <a:p>
            <a:pPr eaLnBrk="1" hangingPunct="1"/>
            <a:r>
              <a:rPr lang="cs-CZ" smtClean="0">
                <a:hlinkClick r:id="rId2"/>
              </a:rPr>
              <a:t>http://www.cnb.cz/cs/platidla/bankovky/</a:t>
            </a:r>
            <a:endParaRPr lang="cs-CZ" smtClean="0"/>
          </a:p>
          <a:p>
            <a:pPr eaLnBrk="1" hangingPunct="1"/>
            <a:endParaRPr lang="cs-CZ" sz="3600" smtClean="0"/>
          </a:p>
          <a:p>
            <a:pPr eaLnBrk="1" hangingPunct="1">
              <a:buFont typeface="Wingdings" pitchFamily="2" charset="2"/>
              <a:buNone/>
            </a:pPr>
            <a:endParaRPr lang="cs-CZ" sz="3600" smtClean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600" smtClean="0">
                <a:solidFill>
                  <a:srgbClr val="FF9900"/>
                </a:solidFill>
                <a:latin typeface="Showcard Gothic" pitchFamily="82" charset="0"/>
              </a:rPr>
              <a:t>Státovky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7772400" cy="2981325"/>
          </a:xfrm>
        </p:spPr>
        <p:txBody>
          <a:bodyPr/>
          <a:lstStyle/>
          <a:p>
            <a:pPr eaLnBrk="1" hangingPunct="1"/>
            <a:r>
              <a:rPr lang="cs-CZ" sz="3600" dirty="0" smtClean="0"/>
              <a:t>Papírová </a:t>
            </a:r>
            <a:r>
              <a:rPr lang="cs-CZ" sz="3600" dirty="0" smtClean="0"/>
              <a:t>platidla, </a:t>
            </a:r>
            <a:r>
              <a:rPr lang="cs-CZ" sz="3600" dirty="0" smtClean="0"/>
              <a:t>vydávaná státem</a:t>
            </a:r>
          </a:p>
          <a:p>
            <a:pPr eaLnBrk="1" hangingPunct="1"/>
            <a:r>
              <a:rPr lang="cs-CZ" sz="3600" dirty="0" smtClean="0"/>
              <a:t>Jejich hodnota kryta továrnami, pozemky, lesy, aj.</a:t>
            </a:r>
          </a:p>
          <a:p>
            <a:pPr eaLnBrk="1" hangingPunct="1"/>
            <a:r>
              <a:rPr lang="cs-CZ" sz="3600" dirty="0" smtClean="0"/>
              <a:t>Jsou vlastnictvím státu</a:t>
            </a:r>
            <a:r>
              <a:rPr lang="cs-CZ" dirty="0" smtClean="0"/>
              <a:t> 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800" smtClean="0">
                <a:solidFill>
                  <a:srgbClr val="FF9900"/>
                </a:solidFill>
                <a:latin typeface="Showcard Gothic" pitchFamily="82" charset="0"/>
              </a:rPr>
              <a:t>Mince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Kovová platidla</a:t>
            </a:r>
          </a:p>
          <a:p>
            <a:pPr eaLnBrk="1" hangingPunct="1"/>
            <a:r>
              <a:rPr lang="cs-CZ" sz="4000" smtClean="0"/>
              <a:t>Současné české mince</a:t>
            </a:r>
          </a:p>
          <a:p>
            <a:pPr eaLnBrk="1" hangingPunct="1"/>
            <a:r>
              <a:rPr lang="cs-CZ" smtClean="0">
                <a:hlinkClick r:id="rId2"/>
              </a:rPr>
              <a:t>http://www.cnb.cz/cs/platidla/mince/</a:t>
            </a:r>
            <a:endParaRPr lang="cs-CZ" smtClean="0"/>
          </a:p>
          <a:p>
            <a:pPr eaLnBrk="1" hangingPunct="1"/>
            <a:endParaRPr lang="cs-CZ" sz="4000" smtClean="0"/>
          </a:p>
          <a:p>
            <a:pPr eaLnBrk="1" hangingPunct="1">
              <a:buFont typeface="Wingdings" pitchFamily="2" charset="2"/>
              <a:buNone/>
            </a:pPr>
            <a:endParaRPr lang="cs-CZ" sz="4000" smtClean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smtClean="0">
                <a:solidFill>
                  <a:srgbClr val="FF9900"/>
                </a:solidFill>
                <a:latin typeface="Showcard Gothic" pitchFamily="82" charset="0"/>
              </a:rPr>
              <a:t>finance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Určitý obnos peněz</a:t>
            </a:r>
          </a:p>
          <a:p>
            <a:pPr eaLnBrk="1" hangingPunct="1"/>
            <a:endParaRPr lang="cs-CZ" sz="3600" smtClean="0"/>
          </a:p>
          <a:p>
            <a:pPr eaLnBrk="1" hangingPunct="1"/>
            <a:r>
              <a:rPr lang="cs-CZ" sz="3600" smtClean="0">
                <a:solidFill>
                  <a:srgbClr val="FF9900"/>
                </a:solidFill>
                <a:latin typeface="Showcard Gothic" pitchFamily="82" charset="0"/>
              </a:rPr>
              <a:t>Peněžní kapitál</a:t>
            </a:r>
            <a:r>
              <a:rPr lang="cs-CZ" sz="3600" smtClean="0">
                <a:solidFill>
                  <a:srgbClr val="FF9900"/>
                </a:solidFill>
              </a:rPr>
              <a:t> – </a:t>
            </a:r>
            <a:r>
              <a:rPr lang="cs-CZ" sz="3600" smtClean="0"/>
              <a:t>velký obnos peněz </a:t>
            </a:r>
            <a:r>
              <a:rPr lang="cs-CZ" sz="4400" smtClean="0"/>
              <a:t>(</a:t>
            </a:r>
            <a:r>
              <a:rPr lang="cs-CZ" sz="3200" smtClean="0"/>
              <a:t>finanční, majetek držený v takové formě, aby přinášel peněžní výnos)</a:t>
            </a:r>
          </a:p>
          <a:p>
            <a:pPr eaLnBrk="1" hangingPunct="1"/>
            <a:endParaRPr lang="cs-CZ" sz="3200" smtClean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600" smtClean="0">
                <a:solidFill>
                  <a:srgbClr val="FF9900"/>
                </a:solidFill>
                <a:latin typeface="Showcard Gothic" pitchFamily="82" charset="0"/>
              </a:rPr>
              <a:t>Fyzická osoba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Jednotlivý člověk (střadatel nebo jednotlivý podnikatel)</a:t>
            </a:r>
          </a:p>
          <a:p>
            <a:pPr eaLnBrk="1" hangingPunct="1"/>
            <a:endParaRPr lang="cs-CZ" sz="3600" smtClean="0"/>
          </a:p>
          <a:p>
            <a:pPr eaLnBrk="1" hangingPunct="1">
              <a:buFont typeface="Wingdings" pitchFamily="2" charset="2"/>
              <a:buNone/>
            </a:pPr>
            <a:endParaRPr lang="cs-CZ" sz="3600" smtClean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1143000"/>
          </a:xfrm>
        </p:spPr>
        <p:txBody>
          <a:bodyPr/>
          <a:lstStyle/>
          <a:p>
            <a:pPr eaLnBrk="1" hangingPunct="1"/>
            <a:r>
              <a:rPr lang="cs-CZ" sz="5600" smtClean="0">
                <a:solidFill>
                  <a:srgbClr val="FF9900"/>
                </a:solidFill>
                <a:latin typeface="Showcard Gothic" pitchFamily="82" charset="0"/>
              </a:rPr>
              <a:t>Právnická osoba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Např. akciová společnost, obchodní společnost, družstvo</a:t>
            </a:r>
          </a:p>
          <a:p>
            <a:pPr eaLnBrk="1" hangingPunct="1"/>
            <a:endParaRPr lang="cs-CZ" sz="3600" smtClean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pPr eaLnBrk="1" hangingPunct="1"/>
            <a:r>
              <a:rPr lang="cs-CZ" sz="4800" smtClean="0">
                <a:solidFill>
                  <a:srgbClr val="FF9900"/>
                </a:solidFill>
                <a:latin typeface="Showcard Gothic" pitchFamily="82" charset="0"/>
              </a:rPr>
              <a:t>Peněžní ústavy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Instituce, u kterých si fyzické a právnické osoby ukládají ve formě vkladů (depozit) peníze nebo si ve formě úvěrů od nich půjčují</a:t>
            </a:r>
          </a:p>
          <a:p>
            <a:pPr eaLnBrk="1" hangingPunct="1"/>
            <a:r>
              <a:rPr lang="cs-CZ" smtClean="0">
                <a:latin typeface="Showcard Gothic" pitchFamily="82" charset="0"/>
              </a:rPr>
              <a:t>Věřitel – </a:t>
            </a:r>
            <a:r>
              <a:rPr lang="cs-CZ" smtClean="0"/>
              <a:t>fyzická nebo právnická osoba,která peněžnímu ústavu peníze půjčuje</a:t>
            </a:r>
          </a:p>
          <a:p>
            <a:pPr eaLnBrk="1" hangingPunct="1"/>
            <a:r>
              <a:rPr lang="cs-CZ" smtClean="0">
                <a:latin typeface="Showcard Gothic" pitchFamily="82" charset="0"/>
              </a:rPr>
              <a:t>Dlužník </a:t>
            </a:r>
          </a:p>
          <a:p>
            <a:pPr eaLnBrk="1" hangingPunct="1"/>
            <a:endParaRPr lang="cs-CZ" smtClean="0">
              <a:latin typeface="Showcard Gothic" pitchFamily="82" charset="0"/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rgbClr val="FF9900"/>
                </a:solidFill>
                <a:latin typeface="Showcard Gothic" pitchFamily="82" charset="0"/>
              </a:rPr>
              <a:t>Vklad (depozitum)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Hodnota svěřená peněžnímu ústavu do úschovy (nejčastěji ve formě peněz)</a:t>
            </a:r>
          </a:p>
          <a:p>
            <a:pPr eaLnBrk="1" hangingPunct="1"/>
            <a:r>
              <a:rPr lang="cs-CZ" smtClean="0"/>
              <a:t>Za uložení peněz získává vkladatel od peněžního ústavu </a:t>
            </a:r>
            <a:r>
              <a:rPr lang="cs-CZ" u="sng" smtClean="0"/>
              <a:t>úroky</a:t>
            </a:r>
          </a:p>
          <a:p>
            <a:pPr eaLnBrk="1" hangingPunct="1"/>
            <a:endParaRPr lang="cs-CZ" u="sng" smtClean="0"/>
          </a:p>
          <a:p>
            <a:pPr eaLnBrk="1" hangingPunct="1"/>
            <a:r>
              <a:rPr lang="cs-CZ" i="1" u="sng" smtClean="0">
                <a:solidFill>
                  <a:srgbClr val="FF0000"/>
                </a:solidFill>
              </a:rPr>
              <a:t>Úkol: </a:t>
            </a:r>
            <a:r>
              <a:rPr lang="cs-CZ" i="1" smtClean="0">
                <a:solidFill>
                  <a:srgbClr val="FF0000"/>
                </a:solidFill>
              </a:rPr>
              <a:t>Zjisti, jakým způsobem může fyzická osoba spořit  a současně zhodnocovat své peníze</a:t>
            </a:r>
            <a:endParaRPr lang="cs-CZ" smtClean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rgbClr val="FF9900"/>
                </a:solidFill>
                <a:latin typeface="Showcard Gothic" pitchFamily="82" charset="0"/>
              </a:rPr>
              <a:t>Úvěr</a:t>
            </a:r>
            <a:br>
              <a:rPr lang="cs-CZ" sz="4800" smtClean="0">
                <a:solidFill>
                  <a:srgbClr val="FF9900"/>
                </a:solidFill>
                <a:latin typeface="Showcard Gothic" pitchFamily="82" charset="0"/>
              </a:rPr>
            </a:br>
            <a:endParaRPr lang="cs-CZ" sz="4800" smtClean="0">
              <a:solidFill>
                <a:srgbClr val="FF9900"/>
              </a:solidFill>
              <a:latin typeface="Showcard Gothic" pitchFamily="82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Zapůjčený obnos peněz, za který platí věřitel svému dlužníkovi úroky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i="1" u="sng" smtClean="0">
                <a:solidFill>
                  <a:srgbClr val="FF0000"/>
                </a:solidFill>
              </a:rPr>
              <a:t>Úkol: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i="1" smtClean="0">
                <a:solidFill>
                  <a:srgbClr val="FF0000"/>
                </a:solidFill>
              </a:rPr>
              <a:t>	- pokus se zjistit, jakým způsobem a za jakých podmínek je možno čerpat úvěr u banky</a:t>
            </a:r>
          </a:p>
          <a:p>
            <a:pPr eaLnBrk="1" hangingPunct="1">
              <a:buFontTx/>
              <a:buChar char="-"/>
            </a:pPr>
            <a:r>
              <a:rPr lang="cs-CZ" i="1" smtClean="0">
                <a:solidFill>
                  <a:srgbClr val="FF0000"/>
                </a:solidFill>
              </a:rPr>
              <a:t>- zjisti, co je kreditní karta, kontokorent (flexikredit)</a:t>
            </a:r>
          </a:p>
          <a:p>
            <a:pPr eaLnBrk="1" hangingPunct="1">
              <a:buFontTx/>
              <a:buChar char="-"/>
            </a:pPr>
            <a:endParaRPr lang="cs-CZ" i="1" smtClean="0">
              <a:solidFill>
                <a:srgbClr val="FF0000"/>
              </a:solidFill>
            </a:endParaRPr>
          </a:p>
          <a:p>
            <a:pPr eaLnBrk="1" hangingPunct="1">
              <a:buFontTx/>
              <a:buChar char="-"/>
            </a:pPr>
            <a:endParaRPr lang="cs-CZ" i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i="1" u="sng" smtClean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084888" y="5732463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>
                <a:latin typeface="+mn-lt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855787"/>
          </a:xfrm>
        </p:spPr>
        <p:txBody>
          <a:bodyPr/>
          <a:lstStyle/>
          <a:p>
            <a:r>
              <a:rPr lang="cs-CZ" smtClean="0"/>
              <a:t>Nabídka webových stránek, kde najdeš možná řešení zadaných úkolů::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914400" y="2492375"/>
            <a:ext cx="7772400" cy="3638550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http://www.mesec.cz</a:t>
            </a:r>
            <a:endParaRPr lang="cs-CZ" smtClean="0"/>
          </a:p>
          <a:p>
            <a:endParaRPr lang="cs-CZ" smtClean="0"/>
          </a:p>
          <a:p>
            <a:r>
              <a:rPr lang="cs-CZ" smtClean="0">
                <a:hlinkClick r:id="rId3"/>
              </a:rPr>
              <a:t>http://www.finance.cz</a:t>
            </a:r>
            <a:endParaRPr lang="cs-CZ" smtClean="0"/>
          </a:p>
          <a:p>
            <a:endParaRPr lang="cs-CZ" smtClean="0"/>
          </a:p>
          <a:p>
            <a:r>
              <a:rPr lang="cs-CZ" i="1" smtClean="0">
                <a:hlinkClick r:id="rId4"/>
              </a:rPr>
              <a:t>www.</a:t>
            </a:r>
            <a:r>
              <a:rPr lang="cs-CZ" b="1" i="1" smtClean="0">
                <a:hlinkClick r:id="rId4"/>
              </a:rPr>
              <a:t>cnb</a:t>
            </a:r>
            <a:r>
              <a:rPr lang="cs-CZ" i="1" smtClean="0">
                <a:hlinkClick r:id="rId4"/>
              </a:rPr>
              <a:t>.cz</a:t>
            </a:r>
            <a:endParaRPr lang="cs-CZ" i="1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Použitá literatura: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TREJBAL, Josef. </a:t>
            </a:r>
            <a:r>
              <a:rPr lang="cs-CZ" i="1" dirty="0" smtClean="0"/>
              <a:t>Matematika pro 9. roč. ZŠ : 2. díl</a:t>
            </a:r>
            <a:r>
              <a:rPr lang="cs-CZ" dirty="0" smtClean="0"/>
              <a:t>. 2. Praha : SPN, 1999. 88 s.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217</TotalTime>
  <Words>384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Vrstvy</vt:lpstr>
      <vt:lpstr>Prezentace aplikace PowerPoint</vt:lpstr>
      <vt:lpstr>ZÁDLADY FINANČNí MATEMATIKY  I. (základní pojmy)</vt:lpstr>
      <vt:lpstr>Základní pojmy</vt:lpstr>
      <vt:lpstr>Peníze</vt:lpstr>
      <vt:lpstr>Bankovky</vt:lpstr>
      <vt:lpstr>Státovky</vt:lpstr>
      <vt:lpstr>Mince</vt:lpstr>
      <vt:lpstr>finance</vt:lpstr>
      <vt:lpstr>Fyzická osoba</vt:lpstr>
      <vt:lpstr>Právnická osoba</vt:lpstr>
      <vt:lpstr>Peněžní ústavy</vt:lpstr>
      <vt:lpstr>Vklad (depozitum)</vt:lpstr>
      <vt:lpstr>Úvěr </vt:lpstr>
      <vt:lpstr>Nabídka webových stránek, kde najdeš možná řešení zadaných úkolů::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ZÁDLADY FINANČNí MATEMATIKY</dc:title>
  <dc:creator>XX</dc:creator>
  <cp:lastModifiedBy>Martin Králík</cp:lastModifiedBy>
  <cp:revision>22</cp:revision>
  <dcterms:created xsi:type="dcterms:W3CDTF">2006-04-14T18:13:24Z</dcterms:created>
  <dcterms:modified xsi:type="dcterms:W3CDTF">2012-06-10T09:15:26Z</dcterms:modified>
</cp:coreProperties>
</file>