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3" r:id="rId2"/>
    <p:sldId id="256" r:id="rId3"/>
    <p:sldId id="257" r:id="rId4"/>
    <p:sldId id="258" r:id="rId5"/>
    <p:sldId id="259" r:id="rId6"/>
    <p:sldId id="260" r:id="rId7"/>
    <p:sldId id="261" r:id="rId8"/>
    <p:sldId id="262" r:id="rId9"/>
    <p:sldId id="263" r:id="rId10"/>
    <p:sldId id="266" r:id="rId11"/>
    <p:sldId id="267" r:id="rId12"/>
    <p:sldId id="268" r:id="rId13"/>
    <p:sldId id="269" r:id="rId14"/>
    <p:sldId id="270" r:id="rId15"/>
    <p:sldId id="271" r:id="rId16"/>
    <p:sldId id="272"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221" autoAdjust="0"/>
    <p:restoredTop sz="94660"/>
  </p:normalViewPr>
  <p:slideViewPr>
    <p:cSldViewPr>
      <p:cViewPr varScale="1">
        <p:scale>
          <a:sx n="70" d="100"/>
          <a:sy n="70" d="100"/>
        </p:scale>
        <p:origin x="-85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Pravoúhlý trojúhelník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Nadpis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grpSp>
        <p:nvGrpSpPr>
          <p:cNvPr id="2" name="Skupina 1"/>
          <p:cNvGrpSpPr/>
          <p:nvPr/>
        </p:nvGrpSpPr>
        <p:grpSpPr>
          <a:xfrm>
            <a:off x="-3765" y="4953000"/>
            <a:ext cx="9147765" cy="1912088"/>
            <a:chOff x="-3765" y="4832896"/>
            <a:chExt cx="9147765" cy="2032192"/>
          </a:xfrm>
        </p:grpSpPr>
        <p:sp>
          <p:nvSpPr>
            <p:cNvPr id="7" name="Volný tvar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Volný tvar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Volný tvar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Přímá spojovací čára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Zástupný symbol pro datum 29"/>
          <p:cNvSpPr>
            <a:spLocks noGrp="1"/>
          </p:cNvSpPr>
          <p:nvPr>
            <p:ph type="dt" sz="half" idx="10"/>
          </p:nvPr>
        </p:nvSpPr>
        <p:spPr/>
        <p:txBody>
          <a:bodyPr/>
          <a:lstStyle>
            <a:lvl1pPr>
              <a:defRPr>
                <a:solidFill>
                  <a:srgbClr val="FFFFFF"/>
                </a:solidFill>
              </a:defRPr>
            </a:lvl1pPr>
            <a:extLst/>
          </a:lstStyle>
          <a:p>
            <a:fld id="{3DF10BAA-07D2-4588-AFD9-F6BE20C0443F}" type="datetimeFigureOut">
              <a:rPr lang="cs-CZ" smtClean="0"/>
              <a:pPr/>
              <a:t>3.3.2012</a:t>
            </a:fld>
            <a:endParaRPr lang="cs-CZ" dirty="0"/>
          </a:p>
        </p:txBody>
      </p:sp>
      <p:sp>
        <p:nvSpPr>
          <p:cNvPr id="19" name="Zástupný symbol pro zápatí 18"/>
          <p:cNvSpPr>
            <a:spLocks noGrp="1"/>
          </p:cNvSpPr>
          <p:nvPr>
            <p:ph type="ftr" sz="quarter" idx="11"/>
          </p:nvPr>
        </p:nvSpPr>
        <p:spPr/>
        <p:txBody>
          <a:bodyPr/>
          <a:lstStyle>
            <a:lvl1pPr>
              <a:defRPr>
                <a:solidFill>
                  <a:schemeClr val="accent1">
                    <a:tint val="20000"/>
                  </a:schemeClr>
                </a:solidFill>
              </a:defRPr>
            </a:lvl1pPr>
            <a:extLst/>
          </a:lstStyle>
          <a:p>
            <a:endParaRPr lang="cs-CZ" dirty="0"/>
          </a:p>
        </p:txBody>
      </p:sp>
      <p:sp>
        <p:nvSpPr>
          <p:cNvPr id="27" name="Zástupný symbol pro číslo snímku 26"/>
          <p:cNvSpPr>
            <a:spLocks noGrp="1"/>
          </p:cNvSpPr>
          <p:nvPr>
            <p:ph type="sldNum" sz="quarter" idx="12"/>
          </p:nvPr>
        </p:nvSpPr>
        <p:spPr/>
        <p:txBody>
          <a:bodyPr/>
          <a:lstStyle>
            <a:lvl1pPr>
              <a:defRPr>
                <a:solidFill>
                  <a:srgbClr val="FFFFFF"/>
                </a:solidFill>
              </a:defRPr>
            </a:lvl1pPr>
            <a:extLst/>
          </a:lstStyle>
          <a:p>
            <a:fld id="{B566238C-B22C-45CA-A68E-3107B092B6C6}" type="slidenum">
              <a:rPr lang="cs-CZ" smtClean="0"/>
              <a:pPr/>
              <a:t>‹#›</a:t>
            </a:fld>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3DF10BAA-07D2-4588-AFD9-F6BE20C0443F}" type="datetimeFigureOut">
              <a:rPr lang="cs-CZ" smtClean="0"/>
              <a:pPr/>
              <a:t>3.3.2012</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B566238C-B22C-45CA-A68E-3107B092B6C6}" type="slidenum">
              <a:rPr lang="cs-CZ" smtClean="0"/>
              <a:pPr/>
              <a:t>‹#›</a:t>
            </a:fld>
            <a:endParaRPr lang="cs-CZ" dirty="0"/>
          </a:p>
        </p:txBody>
      </p:sp>
      <p:sp>
        <p:nvSpPr>
          <p:cNvPr id="7" name="Nadpis 6"/>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3DF10BAA-07D2-4588-AFD9-F6BE20C0443F}" type="datetimeFigureOut">
              <a:rPr lang="cs-CZ" smtClean="0"/>
              <a:pPr/>
              <a:t>3.3.2012</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B566238C-B22C-45CA-A68E-3107B092B6C6}" type="slidenum">
              <a:rPr lang="cs-CZ" smtClean="0"/>
              <a:pPr/>
              <a:t>‹#›</a:t>
            </a:fld>
            <a:endParaRPr lang="cs-CZ" dirty="0"/>
          </a:p>
        </p:txBody>
      </p:sp>
      <p:sp>
        <p:nvSpPr>
          <p:cNvPr id="7" name="Dvojitá šipka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Dvojitá šipka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2">
        <a:schemeClr val="bg1"/>
      </p:bgRef>
    </p:bg>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3DF10BAA-07D2-4588-AFD9-F6BE20C0443F}" type="datetimeFigureOut">
              <a:rPr lang="cs-CZ" smtClean="0"/>
              <a:pPr/>
              <a:t>3.3.2012</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p:txBody>
          <a:bodyPr/>
          <a:lstStyle>
            <a:extLst/>
          </a:lstStyle>
          <a:p>
            <a:fld id="{B566238C-B22C-45CA-A68E-3107B092B6C6}" type="slidenum">
              <a:rPr lang="cs-CZ" smtClean="0"/>
              <a:pPr/>
              <a:t>‹#›</a:t>
            </a:fld>
            <a:endParaRPr lang="cs-CZ" dirty="0"/>
          </a:p>
        </p:txBody>
      </p:sp>
      <p:sp>
        <p:nvSpPr>
          <p:cNvPr id="8" name="Nadpis 7"/>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3DF10BAA-07D2-4588-AFD9-F6BE20C0443F}" type="datetimeFigureOut">
              <a:rPr lang="cs-CZ" smtClean="0"/>
              <a:pPr/>
              <a:t>3.3.2012</a:t>
            </a:fld>
            <a:endParaRPr lang="cs-CZ" dirty="0"/>
          </a:p>
        </p:txBody>
      </p:sp>
      <p:sp>
        <p:nvSpPr>
          <p:cNvPr id="8" name="Zástupný symbol pro zápatí 7"/>
          <p:cNvSpPr>
            <a:spLocks noGrp="1"/>
          </p:cNvSpPr>
          <p:nvPr>
            <p:ph type="ftr" sz="quarter" idx="11"/>
          </p:nvPr>
        </p:nvSpPr>
        <p:spPr/>
        <p:txBody>
          <a:bodyPr/>
          <a:lstStyle>
            <a:extLst/>
          </a:lstStyle>
          <a:p>
            <a:endParaRPr lang="cs-CZ" dirty="0"/>
          </a:p>
        </p:txBody>
      </p:sp>
      <p:sp>
        <p:nvSpPr>
          <p:cNvPr id="9" name="Zástupný symbol pro číslo snímku 8"/>
          <p:cNvSpPr>
            <a:spLocks noGrp="1"/>
          </p:cNvSpPr>
          <p:nvPr>
            <p:ph type="sldNum" sz="quarter" idx="12"/>
          </p:nvPr>
        </p:nvSpPr>
        <p:spPr/>
        <p:txBody>
          <a:bodyPr/>
          <a:lstStyle>
            <a:extLst/>
          </a:lstStyle>
          <a:p>
            <a:fld id="{B566238C-B22C-45CA-A68E-3107B092B6C6}" type="slidenum">
              <a:rPr lang="cs-CZ" smtClean="0"/>
              <a:pPr/>
              <a:t>‹#›</a:t>
            </a:fld>
            <a:endParaRPr lang="cs-CZ"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bg>
      <p:bgRef idx="1002">
        <a:schemeClr val="bg1"/>
      </p:bgRef>
    </p:bg>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extLst/>
          </a:lstStyle>
          <a:p>
            <a:fld id="{3DF10BAA-07D2-4588-AFD9-F6BE20C0443F}" type="datetimeFigureOut">
              <a:rPr lang="cs-CZ" smtClean="0"/>
              <a:pPr/>
              <a:t>3.3.2012</a:t>
            </a:fld>
            <a:endParaRPr lang="cs-CZ" dirty="0"/>
          </a:p>
        </p:txBody>
      </p:sp>
      <p:sp>
        <p:nvSpPr>
          <p:cNvPr id="4" name="Zástupný symbol pro zápatí 3"/>
          <p:cNvSpPr>
            <a:spLocks noGrp="1"/>
          </p:cNvSpPr>
          <p:nvPr>
            <p:ph type="ftr" sz="quarter" idx="11"/>
          </p:nvPr>
        </p:nvSpPr>
        <p:spPr/>
        <p:txBody>
          <a:bodyPr/>
          <a:lstStyle>
            <a:extLst/>
          </a:lstStyle>
          <a:p>
            <a:endParaRPr lang="cs-CZ" dirty="0"/>
          </a:p>
        </p:txBody>
      </p:sp>
      <p:sp>
        <p:nvSpPr>
          <p:cNvPr id="5" name="Zástupný symbol pro číslo snímku 4"/>
          <p:cNvSpPr>
            <a:spLocks noGrp="1"/>
          </p:cNvSpPr>
          <p:nvPr>
            <p:ph type="sldNum" sz="quarter" idx="12"/>
          </p:nvPr>
        </p:nvSpPr>
        <p:spPr/>
        <p:txBody>
          <a:bodyPr/>
          <a:lstStyle>
            <a:extLst/>
          </a:lstStyle>
          <a:p>
            <a:fld id="{B566238C-B22C-45CA-A68E-3107B092B6C6}" type="slidenum">
              <a:rPr lang="cs-CZ" smtClean="0"/>
              <a:pPr/>
              <a:t>‹#›</a:t>
            </a:fld>
            <a:endParaRPr lang="cs-CZ" dirty="0"/>
          </a:p>
        </p:txBody>
      </p:sp>
      <p:sp>
        <p:nvSpPr>
          <p:cNvPr id="6" name="Nadpis 5"/>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3DF10BAA-07D2-4588-AFD9-F6BE20C0443F}" type="datetimeFigureOut">
              <a:rPr lang="cs-CZ" smtClean="0"/>
              <a:pPr/>
              <a:t>3.3.2012</a:t>
            </a:fld>
            <a:endParaRPr lang="cs-CZ" dirty="0"/>
          </a:p>
        </p:txBody>
      </p:sp>
      <p:sp>
        <p:nvSpPr>
          <p:cNvPr id="3" name="Zástupný symbol pro zápatí 2"/>
          <p:cNvSpPr>
            <a:spLocks noGrp="1"/>
          </p:cNvSpPr>
          <p:nvPr>
            <p:ph type="ftr" sz="quarter" idx="11"/>
          </p:nvPr>
        </p:nvSpPr>
        <p:spPr/>
        <p:txBody>
          <a:bodyPr/>
          <a:lstStyle>
            <a:extLst/>
          </a:lstStyle>
          <a:p>
            <a:endParaRPr lang="cs-CZ" dirty="0"/>
          </a:p>
        </p:txBody>
      </p:sp>
      <p:sp>
        <p:nvSpPr>
          <p:cNvPr id="4" name="Zástupný symbol pro číslo snímku 3"/>
          <p:cNvSpPr>
            <a:spLocks noGrp="1"/>
          </p:cNvSpPr>
          <p:nvPr>
            <p:ph type="sldNum" sz="quarter" idx="12"/>
          </p:nvPr>
        </p:nvSpPr>
        <p:spPr/>
        <p:txBody>
          <a:bodyPr/>
          <a:lstStyle>
            <a:extLst/>
          </a:lstStyle>
          <a:p>
            <a:fld id="{B566238C-B22C-45CA-A68E-3107B092B6C6}"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727032" y="6407944"/>
            <a:ext cx="1920240" cy="365760"/>
          </a:xfrm>
        </p:spPr>
        <p:txBody>
          <a:bodyPr/>
          <a:lstStyle>
            <a:extLst/>
          </a:lstStyle>
          <a:p>
            <a:fld id="{3DF10BAA-07D2-4588-AFD9-F6BE20C0443F}" type="datetimeFigureOut">
              <a:rPr lang="cs-CZ" smtClean="0"/>
              <a:pPr/>
              <a:t>3.3.2012</a:t>
            </a:fld>
            <a:endParaRPr lang="cs-CZ" dirty="0"/>
          </a:p>
        </p:txBody>
      </p:sp>
      <p:sp>
        <p:nvSpPr>
          <p:cNvPr id="6" name="Zástupný symbol pro zápatí 5"/>
          <p:cNvSpPr>
            <a:spLocks noGrp="1"/>
          </p:cNvSpPr>
          <p:nvPr>
            <p:ph type="ftr" sz="quarter" idx="11"/>
          </p:nvPr>
        </p:nvSpPr>
        <p:spPr/>
        <p:txBody>
          <a:bodyPr/>
          <a:lstStyle>
            <a:extLst/>
          </a:lstStyle>
          <a:p>
            <a:endParaRPr lang="cs-CZ" dirty="0"/>
          </a:p>
        </p:txBody>
      </p:sp>
      <p:sp>
        <p:nvSpPr>
          <p:cNvPr id="7" name="Zástupný symbol pro číslo snímku 6"/>
          <p:cNvSpPr>
            <a:spLocks noGrp="1"/>
          </p:cNvSpPr>
          <p:nvPr>
            <p:ph type="sldNum" sz="quarter" idx="12"/>
          </p:nvPr>
        </p:nvSpPr>
        <p:spPr/>
        <p:txBody>
          <a:bodyPr/>
          <a:lstStyle>
            <a:extLst/>
          </a:lstStyle>
          <a:p>
            <a:fld id="{B566238C-B22C-45CA-A68E-3107B092B6C6}" type="slidenum">
              <a:rPr lang="cs-CZ" smtClean="0"/>
              <a:pPr/>
              <a:t>‹#›</a:t>
            </a:fld>
            <a:endParaRPr lang="cs-CZ"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3" name="Zástupný symbol pro obrázek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cs-CZ" dirty="0" smtClean="0"/>
              <a:t>Klepnutím na ikonu přidáte obrázek.</a:t>
            </a:r>
            <a:endParaRPr kumimoji="0" lang="en-US" dirty="0"/>
          </a:p>
        </p:txBody>
      </p:sp>
      <p:sp>
        <p:nvSpPr>
          <p:cNvPr id="5" name="Zástupný symbol pro datum 4"/>
          <p:cNvSpPr>
            <a:spLocks noGrp="1"/>
          </p:cNvSpPr>
          <p:nvPr>
            <p:ph type="dt" sz="half" idx="10"/>
          </p:nvPr>
        </p:nvSpPr>
        <p:spPr/>
        <p:txBody>
          <a:bodyPr/>
          <a:lstStyle>
            <a:lvl1pPr>
              <a:defRPr>
                <a:solidFill>
                  <a:schemeClr val="tx1"/>
                </a:solidFill>
              </a:defRPr>
            </a:lvl1pPr>
            <a:extLst/>
          </a:lstStyle>
          <a:p>
            <a:fld id="{3DF10BAA-07D2-4588-AFD9-F6BE20C0443F}" type="datetimeFigureOut">
              <a:rPr lang="cs-CZ" smtClean="0"/>
              <a:pPr/>
              <a:t>3.3.2012</a:t>
            </a:fld>
            <a:endParaRPr lang="cs-CZ" dirty="0"/>
          </a:p>
        </p:txBody>
      </p:sp>
      <p:sp>
        <p:nvSpPr>
          <p:cNvPr id="6" name="Zástupný symbol pro zápatí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cs-CZ" dirty="0"/>
          </a:p>
        </p:txBody>
      </p:sp>
      <p:sp>
        <p:nvSpPr>
          <p:cNvPr id="7" name="Zástupný symbol pro číslo snímku 6"/>
          <p:cNvSpPr>
            <a:spLocks noGrp="1"/>
          </p:cNvSpPr>
          <p:nvPr>
            <p:ph type="sldNum" sz="quarter" idx="12"/>
          </p:nvPr>
        </p:nvSpPr>
        <p:spPr/>
        <p:txBody>
          <a:bodyPr/>
          <a:lstStyle>
            <a:lvl1pPr>
              <a:defRPr>
                <a:solidFill>
                  <a:schemeClr val="tx1"/>
                </a:solidFill>
              </a:defRPr>
            </a:lvl1pPr>
            <a:extLst/>
          </a:lstStyle>
          <a:p>
            <a:fld id="{B566238C-B22C-45CA-A68E-3107B092B6C6}" type="slidenum">
              <a:rPr lang="cs-CZ" smtClean="0"/>
              <a:pPr/>
              <a:t>‹#›</a:t>
            </a:fld>
            <a:endParaRPr lang="cs-CZ" dirty="0"/>
          </a:p>
        </p:txBody>
      </p:sp>
      <p:sp>
        <p:nvSpPr>
          <p:cNvPr id="2" name="Nadpis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cs-CZ" smtClean="0"/>
              <a:t>Klepnutím lze upravit styl předlohy nadpisů.</a:t>
            </a:r>
            <a:endParaRPr kumimoji="0" lang="en-US"/>
          </a:p>
        </p:txBody>
      </p:sp>
      <p:sp>
        <p:nvSpPr>
          <p:cNvPr id="8" name="Volný tvar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Volný tvar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Pravoúhlý trojúhelník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Přímá spojovací čára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Dvojitá šipka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Dvojitá šipka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481329"/>
            <a:ext cx="8229600" cy="4386071"/>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3DF10BAA-07D2-4588-AFD9-F6BE20C0443F}" type="datetimeFigureOut">
              <a:rPr lang="cs-CZ" smtClean="0"/>
              <a:pPr/>
              <a:t>3.3.2012</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B566238C-B22C-45CA-A68E-3107B092B6C6}"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44013" y="274640"/>
            <a:ext cx="1777470" cy="5592761"/>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41"/>
            <a:ext cx="6324600" cy="5592760"/>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3DF10BAA-07D2-4588-AFD9-F6BE20C0443F}" type="datetimeFigureOut">
              <a:rPr lang="cs-CZ" smtClean="0"/>
              <a:pPr/>
              <a:t>3.3.2012</a:t>
            </a:fld>
            <a:endParaRPr lang="cs-CZ" dirty="0"/>
          </a:p>
        </p:txBody>
      </p:sp>
      <p:sp>
        <p:nvSpPr>
          <p:cNvPr id="5" name="Zástupný symbol pro zápatí 4"/>
          <p:cNvSpPr>
            <a:spLocks noGrp="1"/>
          </p:cNvSpPr>
          <p:nvPr>
            <p:ph type="ftr" sz="quarter" idx="11"/>
          </p:nvPr>
        </p:nvSpPr>
        <p:spPr/>
        <p:txBody>
          <a:bodyPr/>
          <a:lstStyle>
            <a:extLst/>
          </a:lstStyle>
          <a:p>
            <a:endParaRPr lang="cs-CZ" dirty="0"/>
          </a:p>
        </p:txBody>
      </p:sp>
      <p:sp>
        <p:nvSpPr>
          <p:cNvPr id="6" name="Zástupný symbol pro číslo snímku 5"/>
          <p:cNvSpPr>
            <a:spLocks noGrp="1"/>
          </p:cNvSpPr>
          <p:nvPr>
            <p:ph type="sldNum" sz="quarter" idx="12"/>
          </p:nvPr>
        </p:nvSpPr>
        <p:spPr/>
        <p:txBody>
          <a:bodyPr/>
          <a:lstStyle>
            <a:extLst/>
          </a:lstStyle>
          <a:p>
            <a:fld id="{B566238C-B22C-45CA-A68E-3107B092B6C6}"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Volný tvar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Volný tvar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Pravoúhlý trojúhelník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Přímá spojovací čára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Zástupný symbol pro nadpis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DF10BAA-07D2-4588-AFD9-F6BE20C0443F}" type="datetimeFigureOut">
              <a:rPr lang="cs-CZ" smtClean="0"/>
              <a:pPr/>
              <a:t>3.3.2012</a:t>
            </a:fld>
            <a:endParaRPr lang="cs-CZ" dirty="0"/>
          </a:p>
        </p:txBody>
      </p:sp>
      <p:sp>
        <p:nvSpPr>
          <p:cNvPr id="22" name="Zástupný symbol pro zápatí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cs-CZ" dirty="0"/>
          </a:p>
        </p:txBody>
      </p:sp>
      <p:sp>
        <p:nvSpPr>
          <p:cNvPr id="18" name="Zástupný symbol pro číslo snímk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566238C-B22C-45CA-A68E-3107B092B6C6}" type="slidenum">
              <a:rPr lang="cs-CZ" smtClean="0"/>
              <a:pPr/>
              <a:t>‹#›</a:t>
            </a:fld>
            <a:endParaRPr lang="cs-CZ"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txBox="1">
            <a:spLocks/>
          </p:cNvSpPr>
          <p:nvPr/>
        </p:nvSpPr>
        <p:spPr>
          <a:xfrm>
            <a:off x="1331640" y="4797152"/>
            <a:ext cx="6624736" cy="1152128"/>
          </a:xfrm>
          <a:prstGeom prst="rect">
            <a:avLst/>
          </a:prstGeom>
        </p:spPr>
        <p:txBody>
          <a:bodyPr>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cs-CZ" sz="1600" b="0" i="0" u="none" strike="noStrike" kern="1200" cap="none" spc="0" normalizeH="0" baseline="0" noProof="0" dirty="0" smtClean="0">
                <a:ln>
                  <a:noFill/>
                </a:ln>
                <a:solidFill>
                  <a:schemeClr val="tx1"/>
                </a:solidFill>
                <a:effectLst/>
                <a:uLnTx/>
                <a:uFillTx/>
                <a:latin typeface="+mn-lt"/>
                <a:ea typeface="+mn-ea"/>
                <a:cs typeface="+mn-cs"/>
              </a:rPr>
              <a:t>Anotace: </a:t>
            </a:r>
            <a:r>
              <a:rPr lang="cs-CZ" sz="1600" b="1" noProof="0" dirty="0" smtClean="0">
                <a:solidFill>
                  <a:srgbClr val="00B0F0"/>
                </a:solidFill>
              </a:rPr>
              <a:t>Materiál je určen pro žáky 8. ročníku, slouží k naučení nového učiva, probrání </a:t>
            </a:r>
            <a:r>
              <a:rPr lang="cs-CZ" sz="1600" b="1" dirty="0" smtClean="0">
                <a:solidFill>
                  <a:srgbClr val="00B0F0"/>
                </a:solidFill>
              </a:rPr>
              <a:t>nové fyzikální veličiny, vysvětlení termínu „práce“ ve fyzikálním slova smyslu, výpočet jednoduchých příkladů z praxe.</a:t>
            </a:r>
            <a:endParaRPr kumimoji="0" lang="cs-CZ" sz="1600" b="1" i="0" u="none" strike="noStrike" kern="1200" cap="none" spc="0" normalizeH="0" baseline="0" noProof="0" dirty="0">
              <a:ln>
                <a:noFill/>
              </a:ln>
              <a:solidFill>
                <a:srgbClr val="00B0F0"/>
              </a:solidFill>
              <a:effectLst/>
              <a:uLnTx/>
              <a:uFillTx/>
              <a:latin typeface="+mn-lt"/>
              <a:ea typeface="+mn-ea"/>
              <a:cs typeface="+mn-cs"/>
            </a:endParaRPr>
          </a:p>
        </p:txBody>
      </p:sp>
      <p:sp>
        <p:nvSpPr>
          <p:cNvPr id="3" name="Title 2"/>
          <p:cNvSpPr txBox="1">
            <a:spLocks/>
          </p:cNvSpPr>
          <p:nvPr/>
        </p:nvSpPr>
        <p:spPr>
          <a:xfrm>
            <a:off x="1115616" y="4143380"/>
            <a:ext cx="7577814" cy="611629"/>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cs-CZ" sz="3200" b="1" dirty="0" smtClean="0">
                <a:solidFill>
                  <a:srgbClr val="0070C0"/>
                </a:solidFill>
                <a:effectLst>
                  <a:outerShdw blurRad="31750" dist="25400" dir="5400000" algn="tl" rotWithShape="0">
                    <a:srgbClr val="000000">
                      <a:alpha val="25000"/>
                    </a:srgbClr>
                  </a:outerShdw>
                </a:effectLst>
                <a:latin typeface="+mj-lt"/>
                <a:ea typeface="+mj-ea"/>
                <a:cs typeface="+mj-cs"/>
              </a:rPr>
              <a:t>Práce ve fyzikálním slova smyslu</a:t>
            </a:r>
            <a:endParaRPr kumimoji="0" lang="cs-CZ" sz="3200" b="1" i="0" u="none" strike="noStrike" kern="1200" cap="none" spc="0" normalizeH="0" baseline="0" noProof="0" dirty="0">
              <a:ln>
                <a:noFill/>
              </a:ln>
              <a:solidFill>
                <a:srgbClr val="0070C0"/>
              </a:solidFill>
              <a:effectLst>
                <a:outerShdw blurRad="31750" dist="25400" dir="5400000" algn="tl" rotWithShape="0">
                  <a:srgbClr val="000000">
                    <a:alpha val="25000"/>
                  </a:srgbClr>
                </a:outerShdw>
              </a:effectLst>
              <a:uLnTx/>
              <a:uFillTx/>
              <a:latin typeface="+mj-lt"/>
              <a:ea typeface="+mj-ea"/>
              <a:cs typeface="+mj-cs"/>
            </a:endParaRPr>
          </a:p>
        </p:txBody>
      </p:sp>
      <p:sp>
        <p:nvSpPr>
          <p:cNvPr id="4" name="TextovéPole 3"/>
          <p:cNvSpPr txBox="1"/>
          <p:nvPr/>
        </p:nvSpPr>
        <p:spPr>
          <a:xfrm>
            <a:off x="2357422" y="332656"/>
            <a:ext cx="6391042" cy="2862322"/>
          </a:xfrm>
          <a:prstGeom prst="rect">
            <a:avLst/>
          </a:prstGeom>
          <a:noFill/>
        </p:spPr>
        <p:txBody>
          <a:bodyPr wrap="square" rtlCol="0">
            <a:spAutoFit/>
          </a:bodyPr>
          <a:lstStyle/>
          <a:p>
            <a:r>
              <a:rPr lang="cs-CZ" dirty="0" smtClean="0">
                <a:solidFill>
                  <a:srgbClr val="002060"/>
                </a:solidFill>
              </a:rPr>
              <a:t>Název školy: </a:t>
            </a:r>
            <a:r>
              <a:rPr lang="cs-CZ" b="1" dirty="0" smtClean="0">
                <a:solidFill>
                  <a:srgbClr val="002060"/>
                </a:solidFill>
              </a:rPr>
              <a:t>ZŠ Štětí, Ostrovní 300</a:t>
            </a:r>
            <a:r>
              <a:rPr lang="cs-CZ" dirty="0" smtClean="0">
                <a:solidFill>
                  <a:srgbClr val="002060"/>
                </a:solidFill>
              </a:rPr>
              <a:t/>
            </a:r>
            <a:br>
              <a:rPr lang="cs-CZ" dirty="0" smtClean="0">
                <a:solidFill>
                  <a:srgbClr val="002060"/>
                </a:solidFill>
              </a:rPr>
            </a:br>
            <a:r>
              <a:rPr lang="cs-CZ" dirty="0" smtClean="0">
                <a:solidFill>
                  <a:srgbClr val="002060"/>
                </a:solidFill>
              </a:rPr>
              <a:t>Autor: </a:t>
            </a:r>
            <a:r>
              <a:rPr lang="cs-CZ" b="1" dirty="0" smtClean="0">
                <a:solidFill>
                  <a:srgbClr val="002060"/>
                </a:solidFill>
              </a:rPr>
              <a:t>Francová Alena</a:t>
            </a:r>
          </a:p>
          <a:p>
            <a:r>
              <a:rPr lang="cs-CZ" b="1" dirty="0" smtClean="0">
                <a:solidFill>
                  <a:srgbClr val="002060"/>
                </a:solidFill>
              </a:rPr>
              <a:t>Vzdělávací oblast: Člověk a příroda_Fyzika</a:t>
            </a:r>
          </a:p>
          <a:p>
            <a:r>
              <a:rPr lang="cs-CZ" b="1" dirty="0" smtClean="0">
                <a:solidFill>
                  <a:srgbClr val="002060"/>
                </a:solidFill>
              </a:rPr>
              <a:t>Datum: 09/2011</a:t>
            </a:r>
          </a:p>
          <a:p>
            <a:r>
              <a:rPr lang="cs-CZ" dirty="0" smtClean="0">
                <a:solidFill>
                  <a:srgbClr val="002060"/>
                </a:solidFill>
              </a:rPr>
              <a:t>Název materiálu: </a:t>
            </a:r>
            <a:br>
              <a:rPr lang="cs-CZ" dirty="0" smtClean="0">
                <a:solidFill>
                  <a:srgbClr val="002060"/>
                </a:solidFill>
              </a:rPr>
            </a:br>
            <a:r>
              <a:rPr lang="cs-CZ" b="1" dirty="0" smtClean="0">
                <a:solidFill>
                  <a:srgbClr val="002060"/>
                </a:solidFill>
              </a:rPr>
              <a:t>VY_32_INOVACE_ </a:t>
            </a:r>
          </a:p>
          <a:p>
            <a:r>
              <a:rPr lang="cs-CZ" b="1" dirty="0" smtClean="0">
                <a:solidFill>
                  <a:srgbClr val="002060"/>
                </a:solidFill>
              </a:rPr>
              <a:t>FY.8.A.02_Fyzika pro 8. ročník</a:t>
            </a:r>
            <a:r>
              <a:rPr lang="cs-CZ" dirty="0" smtClean="0">
                <a:solidFill>
                  <a:srgbClr val="002060"/>
                </a:solidFill>
              </a:rPr>
              <a:t/>
            </a:r>
            <a:br>
              <a:rPr lang="cs-CZ" dirty="0" smtClean="0">
                <a:solidFill>
                  <a:srgbClr val="002060"/>
                </a:solidFill>
              </a:rPr>
            </a:br>
            <a:r>
              <a:rPr lang="cs-CZ" dirty="0" smtClean="0">
                <a:solidFill>
                  <a:srgbClr val="002060"/>
                </a:solidFill>
              </a:rPr>
              <a:t>Název: </a:t>
            </a:r>
            <a:r>
              <a:rPr lang="cs-CZ" b="1" dirty="0" smtClean="0">
                <a:solidFill>
                  <a:srgbClr val="002060"/>
                </a:solidFill>
              </a:rPr>
              <a:t>Práce ve fyzikálním slova smyslu</a:t>
            </a:r>
            <a:r>
              <a:rPr lang="cs-CZ" dirty="0" smtClean="0">
                <a:solidFill>
                  <a:srgbClr val="002060"/>
                </a:solidFill>
              </a:rPr>
              <a:t/>
            </a:r>
            <a:br>
              <a:rPr lang="cs-CZ" dirty="0" smtClean="0">
                <a:solidFill>
                  <a:srgbClr val="002060"/>
                </a:solidFill>
              </a:rPr>
            </a:br>
            <a:r>
              <a:rPr lang="cs-CZ" dirty="0" smtClean="0">
                <a:solidFill>
                  <a:srgbClr val="002060"/>
                </a:solidFill>
              </a:rPr>
              <a:t>Číslo operačního programu: </a:t>
            </a:r>
            <a:r>
              <a:rPr lang="cs-CZ" b="1" dirty="0" smtClean="0">
                <a:solidFill>
                  <a:srgbClr val="002060"/>
                </a:solidFill>
              </a:rPr>
              <a:t>CZ.1.07/1.4.00/21.1693</a:t>
            </a:r>
          </a:p>
          <a:p>
            <a:r>
              <a:rPr lang="cs-CZ" dirty="0" smtClean="0">
                <a:solidFill>
                  <a:srgbClr val="002060"/>
                </a:solidFill>
              </a:rPr>
              <a:t>Název projektu: </a:t>
            </a:r>
            <a:r>
              <a:rPr lang="cs-CZ" b="1" dirty="0" smtClean="0">
                <a:solidFill>
                  <a:srgbClr val="002060"/>
                </a:solidFill>
              </a:rPr>
              <a:t>PRIMA ŠKOLA</a:t>
            </a:r>
            <a:endParaRPr lang="cs-CZ" b="1" dirty="0">
              <a:solidFill>
                <a:srgbClr val="002060"/>
              </a:solidFill>
            </a:endParaRPr>
          </a:p>
        </p:txBody>
      </p:sp>
      <p:pic>
        <p:nvPicPr>
          <p:cNvPr id="5" name="Picture 4" descr="logo"/>
          <p:cNvPicPr>
            <a:picLocks noChangeAspect="1" noChangeArrowheads="1"/>
          </p:cNvPicPr>
          <p:nvPr/>
        </p:nvPicPr>
        <p:blipFill>
          <a:blip r:embed="rId2" cstate="print"/>
          <a:srcRect/>
          <a:stretch>
            <a:fillRect/>
          </a:stretch>
        </p:blipFill>
        <p:spPr bwMode="auto">
          <a:xfrm>
            <a:off x="179512" y="188640"/>
            <a:ext cx="1811936" cy="1728192"/>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268761"/>
            <a:ext cx="7772400" cy="1152127"/>
          </a:xfrm>
        </p:spPr>
        <p:txBody>
          <a:bodyPr>
            <a:normAutofit/>
          </a:bodyPr>
          <a:lstStyle/>
          <a:p>
            <a:r>
              <a:rPr lang="cs-CZ" sz="3600" b="1" dirty="0" smtClean="0">
                <a:solidFill>
                  <a:srgbClr val="0070C0"/>
                </a:solidFill>
              </a:rPr>
              <a:t>Práce ve fyzikálním slova smyslu</a:t>
            </a:r>
            <a:endParaRPr lang="cs-CZ" sz="3600" b="1" dirty="0">
              <a:solidFill>
                <a:srgbClr val="0070C0"/>
              </a:solidFill>
            </a:endParaRPr>
          </a:p>
        </p:txBody>
      </p:sp>
      <p:sp>
        <p:nvSpPr>
          <p:cNvPr id="3" name="Podnadpis 2"/>
          <p:cNvSpPr>
            <a:spLocks noGrp="1"/>
          </p:cNvSpPr>
          <p:nvPr>
            <p:ph type="subTitle" idx="1"/>
          </p:nvPr>
        </p:nvSpPr>
        <p:spPr>
          <a:xfrm>
            <a:off x="685800" y="2996952"/>
            <a:ext cx="7772400" cy="2160240"/>
          </a:xfrm>
        </p:spPr>
        <p:txBody>
          <a:bodyPr/>
          <a:lstStyle/>
          <a:p>
            <a:endParaRPr lang="cs-CZ" b="1" dirty="0" smtClean="0">
              <a:solidFill>
                <a:srgbClr val="0070C0"/>
              </a:solidFill>
            </a:endParaRPr>
          </a:p>
          <a:p>
            <a:endParaRPr lang="cs-CZ" b="1" dirty="0">
              <a:solidFill>
                <a:srgbClr val="0070C0"/>
              </a:solidFill>
            </a:endParaRPr>
          </a:p>
        </p:txBody>
      </p:sp>
      <p:pic>
        <p:nvPicPr>
          <p:cNvPr id="1027" name="Picture 3" descr="C:\Users\Home\AppData\Local\Microsoft\Windows\Temporary Internet Files\Content.IE5\WG7E3FW1\MC900290311[1].wmf"/>
          <p:cNvPicPr>
            <a:picLocks noChangeAspect="1" noChangeArrowheads="1"/>
          </p:cNvPicPr>
          <p:nvPr/>
        </p:nvPicPr>
        <p:blipFill>
          <a:blip r:embed="rId2" cstate="print"/>
          <a:srcRect/>
          <a:stretch>
            <a:fillRect/>
          </a:stretch>
        </p:blipFill>
        <p:spPr bwMode="auto">
          <a:xfrm>
            <a:off x="3851920" y="3068960"/>
            <a:ext cx="1131683" cy="1708087"/>
          </a:xfrm>
          <a:prstGeom prst="rect">
            <a:avLst/>
          </a:prstGeom>
          <a:noFill/>
        </p:spPr>
      </p:pic>
    </p:spTree>
  </p:cSld>
  <p:clrMapOvr>
    <a:masterClrMapping/>
  </p:clrMapOvr>
  <p:transition>
    <p:wedg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a:buNone/>
            </a:pPr>
            <a:r>
              <a:rPr lang="cs-CZ" b="1" dirty="0" smtClean="0"/>
              <a:t>Slovo </a:t>
            </a:r>
            <a:r>
              <a:rPr lang="cs-CZ" b="1" dirty="0" smtClean="0">
                <a:solidFill>
                  <a:srgbClr val="0070C0"/>
                </a:solidFill>
              </a:rPr>
              <a:t>PRÁCE</a:t>
            </a:r>
            <a:r>
              <a:rPr lang="cs-CZ" b="1" dirty="0" smtClean="0"/>
              <a:t> ve fyzice budeme užívat v užším významu:</a:t>
            </a:r>
          </a:p>
          <a:p>
            <a:pPr>
              <a:buNone/>
            </a:pPr>
            <a:r>
              <a:rPr lang="cs-CZ" b="1" u="sng" dirty="0" smtClean="0">
                <a:solidFill>
                  <a:srgbClr val="0070C0"/>
                </a:solidFill>
              </a:rPr>
              <a:t>PRAXE: např.</a:t>
            </a:r>
          </a:p>
          <a:p>
            <a:pPr>
              <a:buFont typeface="Wingdings" pitchFamily="2" charset="2"/>
              <a:buChar char="Ø"/>
            </a:pPr>
            <a:r>
              <a:rPr lang="cs-CZ" b="1" dirty="0" smtClean="0">
                <a:solidFill>
                  <a:srgbClr val="00B050"/>
                </a:solidFill>
              </a:rPr>
              <a:t>Jeřáb zvedající kontejner s betonem.</a:t>
            </a:r>
          </a:p>
          <a:p>
            <a:pPr>
              <a:buFont typeface="Wingdings" pitchFamily="2" charset="2"/>
              <a:buChar char="Ø"/>
            </a:pPr>
            <a:r>
              <a:rPr lang="cs-CZ" b="1" dirty="0" smtClean="0">
                <a:solidFill>
                  <a:srgbClr val="00B050"/>
                </a:solidFill>
              </a:rPr>
              <a:t>Prodavač zvedající bednu s lahvemi.</a:t>
            </a:r>
          </a:p>
          <a:p>
            <a:pPr>
              <a:buFont typeface="Wingdings" pitchFamily="2" charset="2"/>
              <a:buChar char="Ø"/>
            </a:pPr>
            <a:r>
              <a:rPr lang="cs-CZ" b="1" dirty="0" smtClean="0">
                <a:solidFill>
                  <a:srgbClr val="00B050"/>
                </a:solidFill>
              </a:rPr>
              <a:t>Traktor táhnoucí přívěs.</a:t>
            </a:r>
          </a:p>
          <a:p>
            <a:pPr>
              <a:buFont typeface="Wingdings" pitchFamily="2" charset="2"/>
              <a:buChar char="Ø"/>
            </a:pPr>
            <a:r>
              <a:rPr lang="cs-CZ" b="1" dirty="0" smtClean="0">
                <a:solidFill>
                  <a:srgbClr val="00B050"/>
                </a:solidFill>
              </a:rPr>
              <a:t>Maminka vezoucí kočárek.</a:t>
            </a:r>
            <a:endParaRPr lang="cs-CZ" b="1" dirty="0">
              <a:solidFill>
                <a:srgbClr val="00B050"/>
              </a:solidFill>
            </a:endParaRPr>
          </a:p>
        </p:txBody>
      </p:sp>
      <p:sp>
        <p:nvSpPr>
          <p:cNvPr id="2" name="Nadpis 1"/>
          <p:cNvSpPr>
            <a:spLocks noGrp="1"/>
          </p:cNvSpPr>
          <p:nvPr>
            <p:ph type="title"/>
          </p:nvPr>
        </p:nvSpPr>
        <p:spPr/>
        <p:txBody>
          <a:bodyPr>
            <a:normAutofit/>
          </a:bodyPr>
          <a:lstStyle/>
          <a:p>
            <a:r>
              <a:rPr lang="cs-CZ" sz="3600" b="1" u="sng" dirty="0" smtClean="0">
                <a:solidFill>
                  <a:srgbClr val="00B050"/>
                </a:solidFill>
              </a:rPr>
              <a:t>Práce: příklady z praxe</a:t>
            </a:r>
            <a:endParaRPr lang="cs-CZ" sz="3600" b="1" u="sng" dirty="0">
              <a:solidFill>
                <a:srgbClr val="00B050"/>
              </a:solidFill>
            </a:endParaRPr>
          </a:p>
        </p:txBody>
      </p:sp>
      <p:sp>
        <p:nvSpPr>
          <p:cNvPr id="4" name="Šipka doprava 3"/>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a:buNone/>
            </a:pPr>
            <a:r>
              <a:rPr lang="cs-CZ" b="1" u="sng" dirty="0" smtClean="0">
                <a:solidFill>
                  <a:srgbClr val="FF0000"/>
                </a:solidFill>
              </a:rPr>
              <a:t>!!!ZAPAMATUJTE SI:</a:t>
            </a:r>
          </a:p>
          <a:p>
            <a:pPr>
              <a:buNone/>
            </a:pPr>
            <a:endParaRPr lang="cs-CZ" b="1" dirty="0">
              <a:solidFill>
                <a:srgbClr val="0070C0"/>
              </a:solidFill>
            </a:endParaRPr>
          </a:p>
          <a:p>
            <a:pPr>
              <a:buNone/>
            </a:pPr>
            <a:r>
              <a:rPr lang="cs-CZ" b="1" dirty="0" smtClean="0">
                <a:solidFill>
                  <a:srgbClr val="0070C0"/>
                </a:solidFill>
              </a:rPr>
              <a:t>Stroj nebo člověk působí na nějaké těleso </a:t>
            </a:r>
            <a:r>
              <a:rPr lang="cs-CZ" b="1" dirty="0" smtClean="0">
                <a:solidFill>
                  <a:srgbClr val="00B050"/>
                </a:solidFill>
              </a:rPr>
              <a:t>silou F</a:t>
            </a:r>
            <a:r>
              <a:rPr lang="cs-CZ" b="1" dirty="0" smtClean="0">
                <a:solidFill>
                  <a:srgbClr val="0070C0"/>
                </a:solidFill>
              </a:rPr>
              <a:t> a přemisťují ho po určité </a:t>
            </a:r>
            <a:r>
              <a:rPr lang="cs-CZ" b="1" dirty="0" smtClean="0">
                <a:solidFill>
                  <a:srgbClr val="00B050"/>
                </a:solidFill>
              </a:rPr>
              <a:t>dráze s </a:t>
            </a:r>
            <a:r>
              <a:rPr lang="cs-CZ" b="1" dirty="0" smtClean="0">
                <a:solidFill>
                  <a:srgbClr val="0070C0"/>
                </a:solidFill>
              </a:rPr>
              <a:t>ve směru působící síly = </a:t>
            </a:r>
            <a:r>
              <a:rPr lang="cs-CZ" b="1" dirty="0" smtClean="0">
                <a:solidFill>
                  <a:srgbClr val="00B050"/>
                </a:solidFill>
              </a:rPr>
              <a:t>konají práci</a:t>
            </a:r>
            <a:r>
              <a:rPr lang="cs-CZ" b="1" dirty="0" smtClean="0">
                <a:solidFill>
                  <a:srgbClr val="0070C0"/>
                </a:solidFill>
              </a:rPr>
              <a:t>.</a:t>
            </a:r>
            <a:endParaRPr lang="cs-CZ" b="1" dirty="0">
              <a:solidFill>
                <a:srgbClr val="0070C0"/>
              </a:solidFill>
            </a:endParaRPr>
          </a:p>
        </p:txBody>
      </p:sp>
      <p:sp>
        <p:nvSpPr>
          <p:cNvPr id="2" name="Nadpis 1"/>
          <p:cNvSpPr>
            <a:spLocks noGrp="1"/>
          </p:cNvSpPr>
          <p:nvPr>
            <p:ph type="title"/>
          </p:nvPr>
        </p:nvSpPr>
        <p:spPr/>
        <p:txBody>
          <a:bodyPr>
            <a:normAutofit fontScale="90000"/>
          </a:bodyPr>
          <a:lstStyle/>
          <a:p>
            <a:r>
              <a:rPr lang="cs-CZ" sz="3600" b="1" dirty="0" smtClean="0"/>
              <a:t>Stroj nebo člověk ve všech případech konali PRÁCI</a:t>
            </a:r>
            <a:endParaRPr lang="cs-CZ" sz="3600" b="1" dirty="0"/>
          </a:p>
        </p:txBody>
      </p:sp>
      <p:sp>
        <p:nvSpPr>
          <p:cNvPr id="5" name="Šipka doprava 4"/>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a:buNone/>
            </a:pPr>
            <a:r>
              <a:rPr lang="cs-CZ" b="1" dirty="0" smtClean="0"/>
              <a:t>Např.</a:t>
            </a:r>
          </a:p>
          <a:p>
            <a:pPr>
              <a:buFont typeface="Wingdings" pitchFamily="2" charset="2"/>
              <a:buChar char="Ø"/>
            </a:pPr>
            <a:r>
              <a:rPr lang="cs-CZ" b="1" dirty="0" smtClean="0">
                <a:solidFill>
                  <a:srgbClr val="00B050"/>
                </a:solidFill>
              </a:rPr>
              <a:t>Když stojíme a v rukou držíme těžkou tašku.</a:t>
            </a:r>
          </a:p>
          <a:p>
            <a:pPr>
              <a:buNone/>
            </a:pPr>
            <a:endParaRPr lang="cs-CZ" b="1" dirty="0" smtClean="0">
              <a:solidFill>
                <a:srgbClr val="00B050"/>
              </a:solidFill>
            </a:endParaRPr>
          </a:p>
          <a:p>
            <a:pPr>
              <a:buFont typeface="Wingdings" pitchFamily="2" charset="2"/>
              <a:buChar char="Ø"/>
            </a:pPr>
            <a:r>
              <a:rPr lang="cs-CZ" b="1" dirty="0" smtClean="0">
                <a:solidFill>
                  <a:srgbClr val="00B050"/>
                </a:solidFill>
              </a:rPr>
              <a:t>Když se neúspěšně pokoušíme roztlačit auto.</a:t>
            </a:r>
          </a:p>
          <a:p>
            <a:pPr>
              <a:buNone/>
            </a:pPr>
            <a:endParaRPr lang="cs-CZ" b="1" dirty="0"/>
          </a:p>
        </p:txBody>
      </p:sp>
      <p:sp>
        <p:nvSpPr>
          <p:cNvPr id="2" name="Nadpis 1"/>
          <p:cNvSpPr>
            <a:spLocks noGrp="1"/>
          </p:cNvSpPr>
          <p:nvPr>
            <p:ph type="title"/>
          </p:nvPr>
        </p:nvSpPr>
        <p:spPr/>
        <p:txBody>
          <a:bodyPr>
            <a:normAutofit fontScale="90000"/>
          </a:bodyPr>
          <a:lstStyle/>
          <a:p>
            <a:r>
              <a:rPr lang="cs-CZ" sz="3600" b="1" dirty="0" smtClean="0"/>
              <a:t>Kdy práci ve fyzikálním smyslu </a:t>
            </a:r>
            <a:r>
              <a:rPr lang="cs-CZ" sz="3600" b="1" dirty="0" smtClean="0">
                <a:solidFill>
                  <a:srgbClr val="0070C0"/>
                </a:solidFill>
              </a:rPr>
              <a:t>nekonáte</a:t>
            </a:r>
            <a:r>
              <a:rPr lang="cs-CZ" sz="3600" b="1" dirty="0" smtClean="0"/>
              <a:t>?</a:t>
            </a:r>
            <a:endParaRPr lang="cs-CZ" sz="3600" b="1" dirty="0"/>
          </a:p>
        </p:txBody>
      </p:sp>
      <p:sp>
        <p:nvSpPr>
          <p:cNvPr id="4" name="Šipka doprava 3"/>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a:buNone/>
            </a:pPr>
            <a:endParaRPr lang="cs-CZ" sz="2400" b="1" dirty="0" smtClean="0">
              <a:solidFill>
                <a:srgbClr val="0070C0"/>
              </a:solidFill>
            </a:endParaRPr>
          </a:p>
          <a:p>
            <a:r>
              <a:rPr lang="cs-CZ" b="1" u="sng" dirty="0" smtClean="0">
                <a:solidFill>
                  <a:srgbClr val="0070C0"/>
                </a:solidFill>
              </a:rPr>
              <a:t>Výpočet</a:t>
            </a:r>
          </a:p>
          <a:p>
            <a:pPr>
              <a:buNone/>
            </a:pPr>
            <a:r>
              <a:rPr lang="cs-CZ" sz="2400" b="1" dirty="0" smtClean="0">
                <a:solidFill>
                  <a:srgbClr val="0070C0"/>
                </a:solidFill>
              </a:rPr>
              <a:t>práce = velikost síly </a:t>
            </a:r>
            <a:r>
              <a:rPr lang="cs-CZ" sz="2400" b="1" dirty="0">
                <a:solidFill>
                  <a:srgbClr val="0070C0"/>
                </a:solidFill>
              </a:rPr>
              <a:t>⋅ </a:t>
            </a:r>
            <a:r>
              <a:rPr lang="cs-CZ" sz="2400" b="1" dirty="0" smtClean="0">
                <a:solidFill>
                  <a:srgbClr val="0070C0"/>
                </a:solidFill>
              </a:rPr>
              <a:t>dráha, po které síla těleso přemístila</a:t>
            </a:r>
          </a:p>
          <a:p>
            <a:pPr>
              <a:buNone/>
            </a:pPr>
            <a:endParaRPr lang="cs-CZ" sz="2400" b="1" dirty="0">
              <a:solidFill>
                <a:srgbClr val="0070C0"/>
              </a:solidFill>
            </a:endParaRPr>
          </a:p>
          <a:p>
            <a:pPr>
              <a:buNone/>
            </a:pPr>
            <a:r>
              <a:rPr lang="cs-CZ" b="1" dirty="0" smtClean="0">
                <a:solidFill>
                  <a:srgbClr val="0070C0"/>
                </a:solidFill>
              </a:rPr>
              <a:t>                           W = F </a:t>
            </a:r>
            <a:r>
              <a:rPr lang="cs-CZ" b="1" dirty="0" smtClean="0">
                <a:solidFill>
                  <a:srgbClr val="0070C0"/>
                </a:solidFill>
              </a:rPr>
              <a:t>⋅ </a:t>
            </a:r>
            <a:r>
              <a:rPr lang="cs-CZ" b="1" dirty="0" smtClean="0">
                <a:solidFill>
                  <a:srgbClr val="0070C0"/>
                </a:solidFill>
              </a:rPr>
              <a:t>s</a:t>
            </a:r>
          </a:p>
          <a:p>
            <a:r>
              <a:rPr lang="cs-CZ" b="1" dirty="0" smtClean="0">
                <a:solidFill>
                  <a:srgbClr val="0070C0"/>
                </a:solidFill>
              </a:rPr>
              <a:t> </a:t>
            </a:r>
            <a:r>
              <a:rPr lang="cs-CZ" b="1" u="sng" dirty="0" smtClean="0">
                <a:solidFill>
                  <a:srgbClr val="0070C0"/>
                </a:solidFill>
              </a:rPr>
              <a:t>Jednotka:</a:t>
            </a:r>
          </a:p>
          <a:p>
            <a:pPr>
              <a:buNone/>
            </a:pPr>
            <a:r>
              <a:rPr lang="en-US" b="1" dirty="0" smtClean="0">
                <a:solidFill>
                  <a:srgbClr val="0070C0"/>
                </a:solidFill>
              </a:rPr>
              <a:t>[J] = [ joule] </a:t>
            </a:r>
          </a:p>
          <a:p>
            <a:pPr>
              <a:buNone/>
            </a:pPr>
            <a:r>
              <a:rPr lang="en-US" b="1" dirty="0" smtClean="0">
                <a:solidFill>
                  <a:srgbClr val="0070C0"/>
                </a:solidFill>
              </a:rPr>
              <a:t>1 kJ = 1 000 J</a:t>
            </a:r>
          </a:p>
          <a:p>
            <a:pPr>
              <a:buNone/>
            </a:pPr>
            <a:r>
              <a:rPr lang="en-US" b="1" dirty="0" smtClean="0">
                <a:solidFill>
                  <a:srgbClr val="0070C0"/>
                </a:solidFill>
              </a:rPr>
              <a:t>1 MJ = 1 000 000 J</a:t>
            </a:r>
            <a:endParaRPr lang="cs-CZ" b="1" dirty="0" smtClean="0">
              <a:solidFill>
                <a:srgbClr val="0070C0"/>
              </a:solidFill>
            </a:endParaRPr>
          </a:p>
        </p:txBody>
      </p:sp>
      <p:sp>
        <p:nvSpPr>
          <p:cNvPr id="2" name="Nadpis 1"/>
          <p:cNvSpPr>
            <a:spLocks noGrp="1"/>
          </p:cNvSpPr>
          <p:nvPr>
            <p:ph type="title"/>
          </p:nvPr>
        </p:nvSpPr>
        <p:spPr/>
        <p:txBody>
          <a:bodyPr>
            <a:normAutofit/>
          </a:bodyPr>
          <a:lstStyle/>
          <a:p>
            <a:r>
              <a:rPr lang="cs-CZ" sz="3600" b="1" dirty="0" smtClean="0">
                <a:solidFill>
                  <a:srgbClr val="0070C0"/>
                </a:solidFill>
              </a:rPr>
              <a:t>Výpočet  a jednotka práce:</a:t>
            </a:r>
            <a:endParaRPr lang="cs-CZ" sz="3600" b="1" dirty="0">
              <a:solidFill>
                <a:srgbClr val="0070C0"/>
              </a:solidFill>
            </a:endParaRPr>
          </a:p>
        </p:txBody>
      </p:sp>
      <p:sp>
        <p:nvSpPr>
          <p:cNvPr id="4" name="Šipka doprava 3"/>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a:buNone/>
            </a:pPr>
            <a:r>
              <a:rPr lang="cs-CZ" b="1" dirty="0"/>
              <a:t>a</a:t>
            </a:r>
            <a:r>
              <a:rPr lang="cs-CZ" b="1" dirty="0" smtClean="0"/>
              <a:t>nglický fyzik, 1818 – 1889</a:t>
            </a:r>
          </a:p>
          <a:p>
            <a:pPr>
              <a:buFont typeface="Wingdings" pitchFamily="2" charset="2"/>
              <a:buChar char="Ø"/>
            </a:pPr>
            <a:r>
              <a:rPr lang="cs-CZ" b="1" dirty="0" smtClean="0">
                <a:solidFill>
                  <a:srgbClr val="0070C0"/>
                </a:solidFill>
              </a:rPr>
              <a:t>dle něj nazvaná jednotka práce.</a:t>
            </a:r>
          </a:p>
          <a:p>
            <a:pPr>
              <a:buNone/>
            </a:pPr>
            <a:endParaRPr lang="cs-CZ" b="1" dirty="0" smtClean="0">
              <a:solidFill>
                <a:srgbClr val="0070C0"/>
              </a:solidFill>
            </a:endParaRPr>
          </a:p>
          <a:p>
            <a:pPr>
              <a:buFont typeface="Wingdings" pitchFamily="2" charset="2"/>
              <a:buChar char="Ø"/>
            </a:pPr>
            <a:r>
              <a:rPr lang="cs-CZ" b="1" dirty="0" smtClean="0">
                <a:solidFill>
                  <a:srgbClr val="0070C0"/>
                </a:solidFill>
              </a:rPr>
              <a:t>zkoumal tepelné účinky elektrického</a:t>
            </a:r>
          </a:p>
          <a:p>
            <a:pPr>
              <a:buNone/>
            </a:pPr>
            <a:endParaRPr lang="cs-CZ" b="1" dirty="0" smtClean="0">
              <a:solidFill>
                <a:srgbClr val="0070C0"/>
              </a:solidFill>
            </a:endParaRPr>
          </a:p>
          <a:p>
            <a:pPr>
              <a:buFont typeface="Wingdings" pitchFamily="2" charset="2"/>
              <a:buChar char="Ø"/>
            </a:pPr>
            <a:r>
              <a:rPr lang="cs-CZ" b="1" dirty="0" smtClean="0">
                <a:solidFill>
                  <a:srgbClr val="0070C0"/>
                </a:solidFill>
              </a:rPr>
              <a:t>prokázal, že teplota těles může vzrůst při konání práce</a:t>
            </a:r>
            <a:endParaRPr lang="cs-CZ" b="1" dirty="0">
              <a:solidFill>
                <a:srgbClr val="0070C0"/>
              </a:solidFill>
            </a:endParaRPr>
          </a:p>
        </p:txBody>
      </p:sp>
      <p:sp>
        <p:nvSpPr>
          <p:cNvPr id="2" name="Nadpis 1"/>
          <p:cNvSpPr>
            <a:spLocks noGrp="1"/>
          </p:cNvSpPr>
          <p:nvPr>
            <p:ph type="title"/>
          </p:nvPr>
        </p:nvSpPr>
        <p:spPr/>
        <p:txBody>
          <a:bodyPr>
            <a:normAutofit/>
          </a:bodyPr>
          <a:lstStyle/>
          <a:p>
            <a:r>
              <a:rPr lang="cs-CZ" sz="3600" b="1" u="sng" dirty="0" smtClean="0">
                <a:solidFill>
                  <a:srgbClr val="00B050"/>
                </a:solidFill>
              </a:rPr>
              <a:t>James Prescott Joule</a:t>
            </a:r>
            <a:endParaRPr lang="cs-CZ" sz="3600" b="1" u="sng" dirty="0">
              <a:solidFill>
                <a:srgbClr val="00B050"/>
              </a:solidFill>
            </a:endParaRPr>
          </a:p>
        </p:txBody>
      </p:sp>
      <p:sp>
        <p:nvSpPr>
          <p:cNvPr id="4" name="Šipka doprava 3"/>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a:buNone/>
            </a:pPr>
            <a:r>
              <a:rPr lang="cs-CZ" b="1" dirty="0" smtClean="0"/>
              <a:t>Jakou práci vykonala maminka, když stálou </a:t>
            </a:r>
            <a:r>
              <a:rPr lang="cs-CZ" b="1" dirty="0" smtClean="0">
                <a:solidFill>
                  <a:srgbClr val="0070C0"/>
                </a:solidFill>
              </a:rPr>
              <a:t>silou 20 N </a:t>
            </a:r>
            <a:r>
              <a:rPr lang="cs-CZ" b="1" dirty="0" smtClean="0"/>
              <a:t>vezla kočárek </a:t>
            </a:r>
            <a:r>
              <a:rPr lang="cs-CZ" b="1" dirty="0" smtClean="0">
                <a:solidFill>
                  <a:srgbClr val="0070C0"/>
                </a:solidFill>
              </a:rPr>
              <a:t>200 m</a:t>
            </a:r>
            <a:r>
              <a:rPr lang="cs-CZ" b="1" dirty="0" smtClean="0"/>
              <a:t> po přímém vodorovném chodníku?</a:t>
            </a:r>
          </a:p>
          <a:p>
            <a:pPr>
              <a:buNone/>
            </a:pPr>
            <a:endParaRPr lang="cs-CZ" b="1" dirty="0" smtClean="0"/>
          </a:p>
          <a:p>
            <a:pPr marL="514350" indent="-514350" algn="ctr">
              <a:buAutoNum type="alphaLcParenR"/>
            </a:pPr>
            <a:r>
              <a:rPr lang="cs-CZ" b="1" dirty="0" smtClean="0">
                <a:solidFill>
                  <a:srgbClr val="00B050"/>
                </a:solidFill>
              </a:rPr>
              <a:t>400 J</a:t>
            </a:r>
          </a:p>
          <a:p>
            <a:pPr marL="514350" indent="-514350" algn="ctr">
              <a:buAutoNum type="alphaLcParenR"/>
            </a:pPr>
            <a:r>
              <a:rPr lang="cs-CZ" b="1" dirty="0" smtClean="0">
                <a:solidFill>
                  <a:srgbClr val="00B050"/>
                </a:solidFill>
              </a:rPr>
              <a:t>4 000 J</a:t>
            </a:r>
          </a:p>
          <a:p>
            <a:pPr marL="514350" indent="-514350" algn="ctr">
              <a:buAutoNum type="alphaLcParenR"/>
            </a:pPr>
            <a:r>
              <a:rPr lang="cs-CZ" b="1" dirty="0" smtClean="0">
                <a:solidFill>
                  <a:srgbClr val="00B050"/>
                </a:solidFill>
              </a:rPr>
              <a:t>40 000 J</a:t>
            </a:r>
          </a:p>
          <a:p>
            <a:pPr marL="514350" indent="-514350">
              <a:buAutoNum type="alphaLcParenR"/>
            </a:pPr>
            <a:endParaRPr lang="cs-CZ" b="1" dirty="0" smtClean="0"/>
          </a:p>
          <a:p>
            <a:pPr marL="514350" indent="-514350">
              <a:buAutoNum type="alphaLcParenR"/>
            </a:pPr>
            <a:endParaRPr lang="cs-CZ" b="1" dirty="0" smtClean="0"/>
          </a:p>
        </p:txBody>
      </p:sp>
      <p:sp>
        <p:nvSpPr>
          <p:cNvPr id="2" name="Nadpis 1"/>
          <p:cNvSpPr>
            <a:spLocks noGrp="1"/>
          </p:cNvSpPr>
          <p:nvPr>
            <p:ph type="title"/>
          </p:nvPr>
        </p:nvSpPr>
        <p:spPr/>
        <p:txBody>
          <a:bodyPr>
            <a:normAutofit/>
          </a:bodyPr>
          <a:lstStyle/>
          <a:p>
            <a:r>
              <a:rPr lang="cs-CZ" sz="3600" b="1" dirty="0" smtClean="0">
                <a:solidFill>
                  <a:srgbClr val="0070C0"/>
                </a:solidFill>
              </a:rPr>
              <a:t>Příklad:</a:t>
            </a:r>
            <a:endParaRPr lang="cs-CZ" sz="3600" b="1" dirty="0">
              <a:solidFill>
                <a:srgbClr val="0070C0"/>
              </a:solidFill>
            </a:endParaRPr>
          </a:p>
        </p:txBody>
      </p:sp>
      <p:sp>
        <p:nvSpPr>
          <p:cNvPr id="4" name="Šipka doprava 3"/>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2" end="2"/>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4" end="4"/>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0" presetClass="emph" presetSubtype="0" fill="hold" nodeType="clickEffect">
                                  <p:stCondLst>
                                    <p:cond delay="0"/>
                                  </p:stCondLst>
                                  <p:iterate type="lt">
                                    <p:tmPct val="10000"/>
                                  </p:iterate>
                                  <p:childTnLst>
                                    <p:set>
                                      <p:cBhvr override="childStyle">
                                        <p:cTn id="18" dur="500" autoRev="1" fill="hold"/>
                                        <p:tgtEl>
                                          <p:spTgt spid="3">
                                            <p:txEl>
                                              <p:pRg st="3" end="3"/>
                                            </p:txEl>
                                          </p:spTgt>
                                        </p:tgtEl>
                                        <p:attrNameLst>
                                          <p:attrName>style.color</p:attrName>
                                        </p:attrNameLst>
                                      </p:cBhvr>
                                      <p:to>
                                        <p:clrVal>
                                          <a:schemeClr val="accent2"/>
                                        </p:clrVal>
                                      </p:to>
                                    </p:set>
                                    <p:set>
                                      <p:cBhvr>
                                        <p:cTn id="19" dur="500" autoRev="1" fill="hold"/>
                                        <p:tgtEl>
                                          <p:spTgt spid="3">
                                            <p:txEl>
                                              <p:pRg st="3" end="3"/>
                                            </p:txEl>
                                          </p:spTgt>
                                        </p:tgtEl>
                                        <p:attrNameLst>
                                          <p:attrName>fillcolor</p:attrName>
                                        </p:attrNameLst>
                                      </p:cBhvr>
                                      <p:to>
                                        <p:clrVal>
                                          <a:schemeClr val="accent2"/>
                                        </p:clrVal>
                                      </p:to>
                                    </p:set>
                                    <p:set>
                                      <p:cBhvr>
                                        <p:cTn id="20" dur="500" autoRev="1" fill="hold"/>
                                        <p:tgtEl>
                                          <p:spTgt spid="3">
                                            <p:txEl>
                                              <p:pRg st="3" end="3"/>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124744"/>
            <a:ext cx="8229600" cy="5001419"/>
          </a:xfrm>
        </p:spPr>
        <p:txBody>
          <a:bodyPr/>
          <a:lstStyle/>
          <a:p>
            <a:pPr>
              <a:buNone/>
            </a:pPr>
            <a:r>
              <a:rPr lang="cs-CZ" b="1" u="sng" dirty="0" smtClean="0">
                <a:solidFill>
                  <a:srgbClr val="00B050"/>
                </a:solidFill>
              </a:rPr>
              <a:t>Jakou práci </a:t>
            </a:r>
            <a:r>
              <a:rPr lang="cs-CZ" b="1" dirty="0" smtClean="0"/>
              <a:t>vykoná prodavač, když zdvihne bednu s lahvemi o </a:t>
            </a:r>
            <a:r>
              <a:rPr lang="cs-CZ" b="1" dirty="0" smtClean="0">
                <a:solidFill>
                  <a:srgbClr val="0070C0"/>
                </a:solidFill>
              </a:rPr>
              <a:t>hmotnosti 25 kg </a:t>
            </a:r>
            <a:r>
              <a:rPr lang="cs-CZ" b="1" dirty="0" smtClean="0"/>
              <a:t>rovnoměrným pohybem svisle vzhůru na polici ve </a:t>
            </a:r>
            <a:r>
              <a:rPr lang="cs-CZ" b="1" dirty="0" smtClean="0">
                <a:solidFill>
                  <a:srgbClr val="0070C0"/>
                </a:solidFill>
              </a:rPr>
              <a:t>výšce 1,5 m</a:t>
            </a:r>
            <a:r>
              <a:rPr lang="cs-CZ" b="1" dirty="0" smtClean="0"/>
              <a:t>?</a:t>
            </a:r>
          </a:p>
          <a:p>
            <a:pPr>
              <a:buNone/>
            </a:pPr>
            <a:endParaRPr lang="cs-CZ" b="1" dirty="0" smtClean="0"/>
          </a:p>
          <a:p>
            <a:pPr marL="514350" indent="-514350" algn="ctr">
              <a:buAutoNum type="alphaLcParenR"/>
            </a:pPr>
            <a:r>
              <a:rPr lang="cs-CZ" b="1" dirty="0" smtClean="0">
                <a:solidFill>
                  <a:srgbClr val="00B050"/>
                </a:solidFill>
              </a:rPr>
              <a:t>375 J</a:t>
            </a:r>
          </a:p>
          <a:p>
            <a:pPr marL="514350" indent="-514350" algn="ctr">
              <a:buAutoNum type="alphaLcParenR"/>
            </a:pPr>
            <a:r>
              <a:rPr lang="cs-CZ" b="1" dirty="0" smtClean="0">
                <a:solidFill>
                  <a:srgbClr val="00B050"/>
                </a:solidFill>
              </a:rPr>
              <a:t>300 J</a:t>
            </a:r>
          </a:p>
          <a:p>
            <a:pPr marL="514350" indent="-514350" algn="ctr">
              <a:buAutoNum type="alphaLcParenR"/>
            </a:pPr>
            <a:r>
              <a:rPr lang="cs-CZ" b="1" dirty="0" smtClean="0">
                <a:solidFill>
                  <a:srgbClr val="00B050"/>
                </a:solidFill>
              </a:rPr>
              <a:t>320 J</a:t>
            </a:r>
          </a:p>
        </p:txBody>
      </p:sp>
      <p:sp>
        <p:nvSpPr>
          <p:cNvPr id="2" name="Nadpis 1"/>
          <p:cNvSpPr>
            <a:spLocks noGrp="1"/>
          </p:cNvSpPr>
          <p:nvPr>
            <p:ph type="title"/>
          </p:nvPr>
        </p:nvSpPr>
        <p:spPr/>
        <p:txBody>
          <a:bodyPr>
            <a:normAutofit/>
          </a:bodyPr>
          <a:lstStyle/>
          <a:p>
            <a:r>
              <a:rPr lang="cs-CZ" sz="3600" b="1" dirty="0" smtClean="0">
                <a:solidFill>
                  <a:srgbClr val="0070C0"/>
                </a:solidFill>
              </a:rPr>
              <a:t>Příklad:</a:t>
            </a:r>
            <a:endParaRPr lang="cs-CZ" sz="3600" b="1" dirty="0">
              <a:solidFill>
                <a:srgbClr val="0070C0"/>
              </a:solidFill>
            </a:endParaRPr>
          </a:p>
        </p:txBody>
      </p:sp>
      <p:sp>
        <p:nvSpPr>
          <p:cNvPr id="4" name="Šipka doprava 3"/>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3" end="3"/>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4" end="4"/>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nodeType="clickEffect">
                                  <p:stCondLst>
                                    <p:cond delay="0"/>
                                  </p:stCondLst>
                                  <p:childTnLst>
                                    <p:animScale>
                                      <p:cBhvr>
                                        <p:cTn id="18" dur="2000" fill="hold"/>
                                        <p:tgtEl>
                                          <p:spTgt spid="3">
                                            <p:txEl>
                                              <p:pRg st="2" end="2"/>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530626"/>
          </a:xfrm>
        </p:spPr>
        <p:txBody>
          <a:bodyPr>
            <a:normAutofit fontScale="90000"/>
          </a:bodyPr>
          <a:lstStyle/>
          <a:p>
            <a:r>
              <a:rPr lang="cs-CZ" sz="3600" b="1" dirty="0" smtClean="0"/>
              <a:t> Žáci pomáhali ve skladu učebnic ukládat učebnice z podlahy na police. </a:t>
            </a:r>
            <a:br>
              <a:rPr lang="cs-CZ" sz="3600" b="1" dirty="0" smtClean="0"/>
            </a:br>
            <a:r>
              <a:rPr lang="cs-CZ" sz="3600" b="1" dirty="0" smtClean="0">
                <a:solidFill>
                  <a:srgbClr val="00B050"/>
                </a:solidFill>
              </a:rPr>
              <a:t>Petr ukládal atlasy do police ve výšce 30 cm nad podlahou. </a:t>
            </a:r>
            <a:br>
              <a:rPr lang="cs-CZ" sz="3600" b="1" dirty="0" smtClean="0">
                <a:solidFill>
                  <a:srgbClr val="00B050"/>
                </a:solidFill>
              </a:rPr>
            </a:br>
            <a:r>
              <a:rPr lang="cs-CZ" sz="3600" b="1" dirty="0" smtClean="0">
                <a:solidFill>
                  <a:srgbClr val="002060"/>
                </a:solidFill>
              </a:rPr>
              <a:t>Hanka ukládala učebnice fyziky do police ve výšce 90 cm nad podlahou. </a:t>
            </a:r>
            <a:br>
              <a:rPr lang="cs-CZ" sz="3600" b="1" dirty="0" smtClean="0">
                <a:solidFill>
                  <a:srgbClr val="002060"/>
                </a:solidFill>
              </a:rPr>
            </a:br>
            <a:r>
              <a:rPr lang="cs-CZ" sz="3600" b="1" u="sng" dirty="0" smtClean="0">
                <a:solidFill>
                  <a:schemeClr val="accent6"/>
                </a:solidFill>
              </a:rPr>
              <a:t>Porovnej, jakou vykonali práci</a:t>
            </a:r>
            <a:r>
              <a:rPr lang="cs-CZ" sz="3600" b="1" dirty="0" smtClean="0"/>
              <a:t>, když uložili stejný počet knih, ale atlas měl třikrát větší hmotnost než učebnice fyziky.</a:t>
            </a:r>
            <a:endParaRPr lang="cs-CZ" sz="3600" b="1" dirty="0"/>
          </a:p>
        </p:txBody>
      </p:sp>
      <p:sp>
        <p:nvSpPr>
          <p:cNvPr id="3" name="Šipka doprava 2"/>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514350" indent="-514350">
              <a:buAutoNum type="alphaLcParenR"/>
            </a:pPr>
            <a:r>
              <a:rPr lang="cs-CZ" b="1" dirty="0" smtClean="0">
                <a:solidFill>
                  <a:srgbClr val="0070C0"/>
                </a:solidFill>
              </a:rPr>
              <a:t>Petr vykonal větší práci</a:t>
            </a:r>
          </a:p>
          <a:p>
            <a:pPr marL="514350" indent="-514350">
              <a:buAutoNum type="alphaLcParenR"/>
            </a:pPr>
            <a:endParaRPr lang="cs-CZ" b="1" dirty="0" smtClean="0">
              <a:solidFill>
                <a:srgbClr val="0070C0"/>
              </a:solidFill>
            </a:endParaRPr>
          </a:p>
          <a:p>
            <a:pPr marL="514350" indent="-514350">
              <a:buAutoNum type="alphaLcParenR"/>
            </a:pPr>
            <a:r>
              <a:rPr lang="cs-CZ" b="1" dirty="0" smtClean="0">
                <a:solidFill>
                  <a:srgbClr val="0070C0"/>
                </a:solidFill>
              </a:rPr>
              <a:t>Hanka vykonala větší práci</a:t>
            </a:r>
          </a:p>
          <a:p>
            <a:pPr marL="514350" indent="-514350">
              <a:buAutoNum type="alphaLcParenR"/>
            </a:pPr>
            <a:endParaRPr lang="cs-CZ" b="1" dirty="0" smtClean="0">
              <a:solidFill>
                <a:srgbClr val="0070C0"/>
              </a:solidFill>
            </a:endParaRPr>
          </a:p>
          <a:p>
            <a:pPr marL="514350" indent="-514350">
              <a:buFont typeface="Wingdings 3"/>
              <a:buAutoNum type="alphaLcParenR"/>
            </a:pPr>
            <a:r>
              <a:rPr lang="cs-CZ" b="1" dirty="0">
                <a:solidFill>
                  <a:srgbClr val="0070C0"/>
                </a:solidFill>
              </a:rPr>
              <a:t>Petr a Hanka vykonali stejnou práci</a:t>
            </a:r>
          </a:p>
          <a:p>
            <a:pPr marL="514350" indent="-514350">
              <a:buAutoNum type="alphaLcParenR"/>
            </a:pPr>
            <a:endParaRPr lang="cs-CZ" b="1" dirty="0" smtClean="0">
              <a:solidFill>
                <a:srgbClr val="0070C0"/>
              </a:solidFill>
            </a:endParaRPr>
          </a:p>
          <a:p>
            <a:pPr>
              <a:buNone/>
            </a:pPr>
            <a:endParaRPr lang="cs-CZ" b="1" dirty="0" smtClean="0">
              <a:solidFill>
                <a:srgbClr val="0070C0"/>
              </a:solidFill>
            </a:endParaRPr>
          </a:p>
        </p:txBody>
      </p:sp>
      <p:sp>
        <p:nvSpPr>
          <p:cNvPr id="2" name="Nadpis 1"/>
          <p:cNvSpPr>
            <a:spLocks noGrp="1"/>
          </p:cNvSpPr>
          <p:nvPr>
            <p:ph type="title"/>
          </p:nvPr>
        </p:nvSpPr>
        <p:spPr/>
        <p:txBody>
          <a:bodyPr>
            <a:normAutofit/>
          </a:bodyPr>
          <a:lstStyle/>
          <a:p>
            <a:r>
              <a:rPr lang="cs-CZ" sz="3600" b="1" dirty="0" smtClean="0">
                <a:solidFill>
                  <a:srgbClr val="FF0000"/>
                </a:solidFill>
                <a:sym typeface="Wingdings"/>
              </a:rPr>
              <a:t> </a:t>
            </a:r>
            <a:r>
              <a:rPr lang="cs-CZ" sz="3600" b="1" dirty="0" smtClean="0">
                <a:solidFill>
                  <a:srgbClr val="FF0000"/>
                </a:solidFill>
              </a:rPr>
              <a:t>Řešení</a:t>
            </a:r>
            <a:endParaRPr lang="cs-CZ" sz="3600" b="1" dirty="0">
              <a:solidFill>
                <a:srgbClr val="FF0000"/>
              </a:solidFill>
            </a:endParaRPr>
          </a:p>
        </p:txBody>
      </p:sp>
      <p:sp>
        <p:nvSpPr>
          <p:cNvPr id="4" name="Šipka doprava 3"/>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500"/>
                                        <p:tgtEl>
                                          <p:spTgt spid="3">
                                            <p:txEl>
                                              <p:pRg st="2" end="2"/>
                                            </p:txEl>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9" dur="500"/>
                                        <p:tgtEl>
                                          <p:spTgt spid="3">
                                            <p:txEl>
                                              <p:pRg st="4" end="4"/>
                                            </p:txEl>
                                          </p:spTgt>
                                        </p:tgtEl>
                                        <p:attrNameLst>
                                          <p:attrName>ppt_y</p:attrName>
                                        </p:attrNameLst>
                                      </p:cBhvr>
                                      <p:tavLst>
                                        <p:tav tm="0">
                                          <p:val>
                                            <p:strVal val="ppt_y"/>
                                          </p:val>
                                        </p:tav>
                                        <p:tav tm="100000">
                                          <p:val>
                                            <p:strVal val="1+ppt_h/2"/>
                                          </p:val>
                                        </p:tav>
                                      </p:tavLst>
                                    </p:anim>
                                    <p:set>
                                      <p:cBhvr>
                                        <p:cTn id="20"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162474"/>
          </a:xfrm>
        </p:spPr>
        <p:txBody>
          <a:bodyPr>
            <a:normAutofit/>
          </a:bodyPr>
          <a:lstStyle/>
          <a:p>
            <a:r>
              <a:rPr lang="cs-CZ" sz="3600" b="1" dirty="0" smtClean="0"/>
              <a:t>Lokomotiva táhla vlak stálou </a:t>
            </a:r>
            <a:r>
              <a:rPr lang="cs-CZ" sz="3600" b="1" dirty="0" smtClean="0">
                <a:solidFill>
                  <a:srgbClr val="00B050"/>
                </a:solidFill>
              </a:rPr>
              <a:t>silou 200 kN</a:t>
            </a:r>
            <a:r>
              <a:rPr lang="cs-CZ" sz="3600" b="1" dirty="0" smtClean="0"/>
              <a:t> po vodorovné trati </a:t>
            </a:r>
            <a:r>
              <a:rPr lang="cs-CZ" sz="3600" b="1" dirty="0" smtClean="0">
                <a:solidFill>
                  <a:srgbClr val="00B050"/>
                </a:solidFill>
              </a:rPr>
              <a:t>délky 5 km</a:t>
            </a:r>
            <a:r>
              <a:rPr lang="cs-CZ" sz="3600" b="1" dirty="0" smtClean="0"/>
              <a:t>. </a:t>
            </a:r>
            <a:r>
              <a:rPr lang="cs-CZ" sz="3600" b="1" dirty="0" smtClean="0">
                <a:solidFill>
                  <a:srgbClr val="00B050"/>
                </a:solidFill>
              </a:rPr>
              <a:t>Jakou práci </a:t>
            </a:r>
            <a:r>
              <a:rPr lang="cs-CZ" sz="3600" b="1" dirty="0" smtClean="0"/>
              <a:t>vykonala?</a:t>
            </a:r>
            <a:endParaRPr lang="cs-CZ" sz="3600" b="1" dirty="0"/>
          </a:p>
        </p:txBody>
      </p:sp>
      <p:sp>
        <p:nvSpPr>
          <p:cNvPr id="3" name="Šipka doprava 2"/>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a:buNone/>
            </a:pPr>
            <a:r>
              <a:rPr lang="cs-CZ" b="1" dirty="0" smtClean="0">
                <a:solidFill>
                  <a:srgbClr val="0070C0"/>
                </a:solidFill>
              </a:rPr>
              <a:t>F = 200 kN = 200 000 N</a:t>
            </a:r>
          </a:p>
          <a:p>
            <a:pPr>
              <a:buNone/>
            </a:pPr>
            <a:r>
              <a:rPr lang="cs-CZ" b="1" dirty="0" smtClean="0">
                <a:solidFill>
                  <a:srgbClr val="0070C0"/>
                </a:solidFill>
              </a:rPr>
              <a:t>s = 5 km = 5 000 m</a:t>
            </a:r>
          </a:p>
          <a:p>
            <a:pPr>
              <a:buNone/>
            </a:pPr>
            <a:r>
              <a:rPr lang="cs-CZ" b="1" dirty="0" smtClean="0">
                <a:solidFill>
                  <a:srgbClr val="0070C0"/>
                </a:solidFill>
              </a:rPr>
              <a:t>W = ? J</a:t>
            </a:r>
          </a:p>
          <a:p>
            <a:pPr>
              <a:buNone/>
            </a:pPr>
            <a:r>
              <a:rPr lang="cs-CZ" b="1" dirty="0" smtClean="0">
                <a:solidFill>
                  <a:srgbClr val="0070C0"/>
                </a:solidFill>
              </a:rPr>
              <a:t>W = F </a:t>
            </a:r>
            <a:r>
              <a:rPr lang="cs-CZ" b="1" dirty="0">
                <a:solidFill>
                  <a:srgbClr val="0070C0"/>
                </a:solidFill>
              </a:rPr>
              <a:t>⋅ </a:t>
            </a:r>
            <a:r>
              <a:rPr lang="cs-CZ" b="1" dirty="0" smtClean="0">
                <a:solidFill>
                  <a:srgbClr val="0070C0"/>
                </a:solidFill>
              </a:rPr>
              <a:t>s</a:t>
            </a:r>
          </a:p>
          <a:p>
            <a:pPr>
              <a:buNone/>
            </a:pPr>
            <a:r>
              <a:rPr lang="cs-CZ" b="1" dirty="0" smtClean="0">
                <a:solidFill>
                  <a:srgbClr val="0070C0"/>
                </a:solidFill>
              </a:rPr>
              <a:t>W = 200 000 </a:t>
            </a:r>
            <a:r>
              <a:rPr lang="cs-CZ" b="1" dirty="0">
                <a:solidFill>
                  <a:srgbClr val="0070C0"/>
                </a:solidFill>
              </a:rPr>
              <a:t>⋅ </a:t>
            </a:r>
            <a:r>
              <a:rPr lang="cs-CZ" b="1" dirty="0" smtClean="0">
                <a:solidFill>
                  <a:srgbClr val="0070C0"/>
                </a:solidFill>
              </a:rPr>
              <a:t>5 000</a:t>
            </a:r>
          </a:p>
          <a:p>
            <a:pPr>
              <a:buNone/>
            </a:pPr>
            <a:r>
              <a:rPr lang="cs-CZ" b="1" dirty="0" smtClean="0">
                <a:solidFill>
                  <a:srgbClr val="0070C0"/>
                </a:solidFill>
              </a:rPr>
              <a:t>W = 1000 000 000 J</a:t>
            </a:r>
          </a:p>
          <a:p>
            <a:pPr>
              <a:buNone/>
            </a:pPr>
            <a:r>
              <a:rPr lang="cs-CZ" b="1" u="sng" dirty="0" smtClean="0">
                <a:solidFill>
                  <a:srgbClr val="0070C0"/>
                </a:solidFill>
              </a:rPr>
              <a:t>W = 1 000 MJ</a:t>
            </a:r>
          </a:p>
          <a:p>
            <a:pPr>
              <a:buNone/>
            </a:pPr>
            <a:r>
              <a:rPr lang="cs-CZ" b="1" u="sng" dirty="0" smtClean="0">
                <a:solidFill>
                  <a:srgbClr val="0070C0"/>
                </a:solidFill>
              </a:rPr>
              <a:t>Lokomotiva vykonala práci 1 000 MJ.</a:t>
            </a:r>
          </a:p>
        </p:txBody>
      </p:sp>
      <p:sp>
        <p:nvSpPr>
          <p:cNvPr id="2" name="Nadpis 1"/>
          <p:cNvSpPr>
            <a:spLocks noGrp="1"/>
          </p:cNvSpPr>
          <p:nvPr>
            <p:ph type="title"/>
          </p:nvPr>
        </p:nvSpPr>
        <p:spPr/>
        <p:txBody>
          <a:bodyPr>
            <a:normAutofit/>
          </a:bodyPr>
          <a:lstStyle/>
          <a:p>
            <a:r>
              <a:rPr lang="cs-CZ" sz="3600" b="1" dirty="0" smtClean="0">
                <a:solidFill>
                  <a:srgbClr val="FF0000"/>
                </a:solidFill>
                <a:sym typeface="Wingdings"/>
              </a:rPr>
              <a:t> </a:t>
            </a:r>
            <a:r>
              <a:rPr lang="cs-CZ" sz="3600" b="1" dirty="0" smtClean="0">
                <a:solidFill>
                  <a:srgbClr val="FF0000"/>
                </a:solidFill>
              </a:rPr>
              <a:t>Řešení:</a:t>
            </a:r>
            <a:endParaRPr lang="cs-CZ" sz="3600" b="1" dirty="0">
              <a:solidFill>
                <a:srgbClr val="FF0000"/>
              </a:solidFill>
            </a:endParaRPr>
          </a:p>
        </p:txBody>
      </p:sp>
      <p:sp>
        <p:nvSpPr>
          <p:cNvPr id="4" name="Šipka doprava 3"/>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890666"/>
          </a:xfrm>
        </p:spPr>
        <p:txBody>
          <a:bodyPr>
            <a:normAutofit/>
          </a:bodyPr>
          <a:lstStyle/>
          <a:p>
            <a:r>
              <a:rPr lang="cs-CZ" sz="3600" b="1" dirty="0" smtClean="0"/>
              <a:t> Jeřáb zvedl rovnoměrným pohybem těleso do </a:t>
            </a:r>
            <a:r>
              <a:rPr lang="cs-CZ" sz="3600" b="1" dirty="0" smtClean="0">
                <a:solidFill>
                  <a:srgbClr val="00B050"/>
                </a:solidFill>
              </a:rPr>
              <a:t>výšky 7 m </a:t>
            </a:r>
            <a:r>
              <a:rPr lang="cs-CZ" sz="3600" b="1" dirty="0" smtClean="0"/>
              <a:t>a vykonal při tom </a:t>
            </a:r>
            <a:r>
              <a:rPr lang="cs-CZ" sz="3600" b="1" dirty="0" smtClean="0">
                <a:solidFill>
                  <a:srgbClr val="00B050"/>
                </a:solidFill>
              </a:rPr>
              <a:t>práce 21 kJ</a:t>
            </a:r>
            <a:r>
              <a:rPr lang="cs-CZ" sz="3600" b="1" dirty="0" smtClean="0"/>
              <a:t>. Urči </a:t>
            </a:r>
            <a:r>
              <a:rPr lang="cs-CZ" sz="3600" b="1" dirty="0" smtClean="0">
                <a:solidFill>
                  <a:srgbClr val="00B050"/>
                </a:solidFill>
              </a:rPr>
              <a:t>hmotnost</a:t>
            </a:r>
            <a:r>
              <a:rPr lang="cs-CZ" sz="3600" b="1" dirty="0" smtClean="0"/>
              <a:t> zvednutého tělesa.</a:t>
            </a:r>
            <a:endParaRPr lang="cs-CZ" sz="3600" b="1" dirty="0"/>
          </a:p>
        </p:txBody>
      </p:sp>
      <p:sp>
        <p:nvSpPr>
          <p:cNvPr id="3" name="Šipka doprava 2"/>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a:buNone/>
            </a:pPr>
            <a:r>
              <a:rPr lang="cs-CZ" b="1" dirty="0" smtClean="0">
                <a:solidFill>
                  <a:srgbClr val="0070C0"/>
                </a:solidFill>
              </a:rPr>
              <a:t>h = 7 m</a:t>
            </a:r>
          </a:p>
          <a:p>
            <a:pPr>
              <a:buNone/>
            </a:pPr>
            <a:r>
              <a:rPr lang="cs-CZ" b="1" dirty="0" smtClean="0">
                <a:solidFill>
                  <a:srgbClr val="0070C0"/>
                </a:solidFill>
              </a:rPr>
              <a:t>W = 21 kJ = 21 000 J</a:t>
            </a:r>
          </a:p>
          <a:p>
            <a:pPr>
              <a:buNone/>
            </a:pPr>
            <a:r>
              <a:rPr lang="cs-CZ" b="1" dirty="0" smtClean="0">
                <a:solidFill>
                  <a:srgbClr val="0070C0"/>
                </a:solidFill>
              </a:rPr>
              <a:t>m = ?  kg</a:t>
            </a:r>
          </a:p>
          <a:p>
            <a:pPr>
              <a:buNone/>
            </a:pPr>
            <a:r>
              <a:rPr lang="cs-CZ" b="1" dirty="0" smtClean="0">
                <a:solidFill>
                  <a:srgbClr val="0070C0"/>
                </a:solidFill>
              </a:rPr>
              <a:t>W = m </a:t>
            </a:r>
            <a:r>
              <a:rPr lang="cs-CZ" b="1" dirty="0">
                <a:solidFill>
                  <a:srgbClr val="0070C0"/>
                </a:solidFill>
              </a:rPr>
              <a:t>⋅ </a:t>
            </a:r>
            <a:r>
              <a:rPr lang="cs-CZ" b="1" dirty="0" smtClean="0">
                <a:solidFill>
                  <a:srgbClr val="0070C0"/>
                </a:solidFill>
              </a:rPr>
              <a:t>g </a:t>
            </a:r>
            <a:r>
              <a:rPr lang="cs-CZ" b="1" dirty="0">
                <a:solidFill>
                  <a:srgbClr val="0070C0"/>
                </a:solidFill>
              </a:rPr>
              <a:t>⋅ </a:t>
            </a:r>
            <a:r>
              <a:rPr lang="cs-CZ" b="1" dirty="0" smtClean="0">
                <a:solidFill>
                  <a:srgbClr val="0070C0"/>
                </a:solidFill>
              </a:rPr>
              <a:t>h</a:t>
            </a:r>
          </a:p>
          <a:p>
            <a:pPr>
              <a:buNone/>
            </a:pPr>
            <a:r>
              <a:rPr lang="cs-CZ" b="1" dirty="0" smtClean="0">
                <a:solidFill>
                  <a:srgbClr val="0070C0"/>
                </a:solidFill>
              </a:rPr>
              <a:t>m = W/g </a:t>
            </a:r>
            <a:r>
              <a:rPr lang="cs-CZ" b="1" dirty="0">
                <a:solidFill>
                  <a:srgbClr val="0070C0"/>
                </a:solidFill>
              </a:rPr>
              <a:t>⋅ </a:t>
            </a:r>
            <a:r>
              <a:rPr lang="cs-CZ" b="1" dirty="0" smtClean="0">
                <a:solidFill>
                  <a:srgbClr val="0070C0"/>
                </a:solidFill>
              </a:rPr>
              <a:t>h</a:t>
            </a:r>
          </a:p>
          <a:p>
            <a:pPr>
              <a:buNone/>
            </a:pPr>
            <a:r>
              <a:rPr lang="cs-CZ" b="1" dirty="0" smtClean="0">
                <a:solidFill>
                  <a:srgbClr val="0070C0"/>
                </a:solidFill>
              </a:rPr>
              <a:t>m = 21 000/70</a:t>
            </a:r>
          </a:p>
          <a:p>
            <a:pPr>
              <a:buNone/>
            </a:pPr>
            <a:r>
              <a:rPr lang="cs-CZ" b="1" u="sng" dirty="0" smtClean="0">
                <a:solidFill>
                  <a:srgbClr val="0070C0"/>
                </a:solidFill>
              </a:rPr>
              <a:t>m = 300 kg</a:t>
            </a:r>
          </a:p>
          <a:p>
            <a:pPr>
              <a:buNone/>
            </a:pPr>
            <a:r>
              <a:rPr lang="cs-CZ" b="1" u="sng" dirty="0" smtClean="0">
                <a:solidFill>
                  <a:srgbClr val="0070C0"/>
                </a:solidFill>
              </a:rPr>
              <a:t>Hmotnost zvednutého tělesa byla 300 kg.</a:t>
            </a:r>
            <a:endParaRPr lang="cs-CZ" b="1" u="sng" dirty="0">
              <a:solidFill>
                <a:srgbClr val="0070C0"/>
              </a:solidFill>
            </a:endParaRPr>
          </a:p>
        </p:txBody>
      </p:sp>
      <p:sp>
        <p:nvSpPr>
          <p:cNvPr id="2" name="Nadpis 1"/>
          <p:cNvSpPr>
            <a:spLocks noGrp="1"/>
          </p:cNvSpPr>
          <p:nvPr>
            <p:ph type="title"/>
          </p:nvPr>
        </p:nvSpPr>
        <p:spPr/>
        <p:txBody>
          <a:bodyPr>
            <a:normAutofit/>
          </a:bodyPr>
          <a:lstStyle/>
          <a:p>
            <a:r>
              <a:rPr lang="cs-CZ" sz="3600" b="1" dirty="0" smtClean="0">
                <a:solidFill>
                  <a:srgbClr val="FF0000"/>
                </a:solidFill>
                <a:sym typeface="Wingdings"/>
              </a:rPr>
              <a:t> </a:t>
            </a:r>
            <a:r>
              <a:rPr lang="cs-CZ" sz="3600" b="1" dirty="0" smtClean="0">
                <a:solidFill>
                  <a:srgbClr val="FF0000"/>
                </a:solidFill>
              </a:rPr>
              <a:t>Řešení:</a:t>
            </a:r>
            <a:endParaRPr lang="cs-CZ" sz="3600" b="1" dirty="0">
              <a:solidFill>
                <a:srgbClr val="FF0000"/>
              </a:solidFill>
            </a:endParaRPr>
          </a:p>
        </p:txBody>
      </p:sp>
      <p:sp>
        <p:nvSpPr>
          <p:cNvPr id="4" name="Šipka doprava 3"/>
          <p:cNvSpPr/>
          <p:nvPr/>
        </p:nvSpPr>
        <p:spPr>
          <a:xfrm>
            <a:off x="7164288" y="5373216"/>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ransition>
    <p:wedg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pPr>
              <a:buNone/>
            </a:pPr>
            <a:r>
              <a:rPr lang="cs-CZ" sz="1400" b="1" dirty="0" smtClean="0"/>
              <a:t>doc. RNDr. Růžena  Kolářová, CSc., PaedDr. Jiří Bohuněk, Fyzika pro 8. ročník základní školy, nakladatelství Prometheus, 2004, ISBN 80-7196-149-3.</a:t>
            </a:r>
          </a:p>
          <a:p>
            <a:pPr>
              <a:buNone/>
            </a:pPr>
            <a:r>
              <a:rPr lang="cs-CZ" sz="1400" b="1" dirty="0" smtClean="0"/>
              <a:t>galerie office</a:t>
            </a:r>
          </a:p>
          <a:p>
            <a:pPr>
              <a:buNone/>
            </a:pPr>
            <a:endParaRPr lang="cs-CZ" sz="1400" b="1" dirty="0" smtClean="0"/>
          </a:p>
          <a:p>
            <a:pPr>
              <a:buNone/>
            </a:pPr>
            <a:endParaRPr lang="cs-CZ" sz="1400" b="1" dirty="0" smtClean="0"/>
          </a:p>
          <a:p>
            <a:endParaRPr lang="cs-CZ" dirty="0" smtClean="0"/>
          </a:p>
          <a:p>
            <a:endParaRPr lang="cs-CZ" dirty="0" smtClean="0"/>
          </a:p>
          <a:p>
            <a:endParaRPr lang="cs-CZ" dirty="0" smtClean="0"/>
          </a:p>
          <a:p>
            <a:endParaRPr lang="cs-CZ" dirty="0" smtClean="0"/>
          </a:p>
          <a:p>
            <a:endParaRPr lang="cs-CZ" dirty="0"/>
          </a:p>
        </p:txBody>
      </p:sp>
      <p:sp>
        <p:nvSpPr>
          <p:cNvPr id="3" name="Nadpis 2"/>
          <p:cNvSpPr>
            <a:spLocks noGrp="1"/>
          </p:cNvSpPr>
          <p:nvPr>
            <p:ph type="title"/>
          </p:nvPr>
        </p:nvSpPr>
        <p:spPr/>
        <p:txBody>
          <a:bodyPr>
            <a:normAutofit/>
          </a:bodyPr>
          <a:lstStyle/>
          <a:p>
            <a:r>
              <a:rPr lang="cs-CZ" dirty="0" smtClean="0"/>
              <a:t>Použité zdroje:</a:t>
            </a:r>
            <a:endParaRPr lang="cs-CZ" dirty="0"/>
          </a:p>
        </p:txBody>
      </p:sp>
      <p:sp>
        <p:nvSpPr>
          <p:cNvPr id="5" name="Šipka doprava 4">
            <a:hlinkClick r:id="rId2" action="ppaction://hlinksldjump"/>
          </p:cNvPr>
          <p:cNvSpPr/>
          <p:nvPr/>
        </p:nvSpPr>
        <p:spPr>
          <a:xfrm>
            <a:off x="6516216" y="4869160"/>
            <a:ext cx="720080"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luk">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luk">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Shluk">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191</TotalTime>
  <Words>498</Words>
  <Application>Microsoft Office PowerPoint</Application>
  <PresentationFormat>Předvádění na obrazovce (4:3)</PresentationFormat>
  <Paragraphs>89</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Shluk</vt:lpstr>
      <vt:lpstr>Prezentace aplikace PowerPoint</vt:lpstr>
      <vt:lpstr>Práce ve fyzikálním slova smyslu</vt:lpstr>
      <vt:lpstr>Práce: příklady z praxe</vt:lpstr>
      <vt:lpstr>Stroj nebo člověk ve všech případech konali PRÁCI</vt:lpstr>
      <vt:lpstr>Kdy práci ve fyzikálním smyslu nekonáte?</vt:lpstr>
      <vt:lpstr>Výpočet  a jednotka práce:</vt:lpstr>
      <vt:lpstr>James Prescott Joule</vt:lpstr>
      <vt:lpstr>Příklad:</vt:lpstr>
      <vt:lpstr>Příklad:</vt:lpstr>
      <vt:lpstr> Žáci pomáhali ve skladu učebnic ukládat učebnice z podlahy na police.  Petr ukládal atlasy do police ve výšce 30 cm nad podlahou.  Hanka ukládala učebnice fyziky do police ve výšce 90 cm nad podlahou.  Porovnej, jakou vykonali práci, když uložili stejný počet knih, ale atlas měl třikrát větší hmotnost než učebnice fyziky.</vt:lpstr>
      <vt:lpstr> Řešení</vt:lpstr>
      <vt:lpstr>Lokomotiva táhla vlak stálou silou 200 kN po vodorovné trati délky 5 km. Jakou práci vykonala?</vt:lpstr>
      <vt:lpstr> Řešení:</vt:lpstr>
      <vt:lpstr> Jeřáb zvedl rovnoměrným pohybem těleso do výšky 7 m a vykonal při tom práce 21 kJ. Urči hmotnost zvednutého tělesa.</vt:lpstr>
      <vt:lpstr> Řešení:</vt:lpstr>
      <vt:lpstr>Použité zdroje:</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Práce – Energie - Teplo</dc:title>
  <dc:creator>Home</dc:creator>
  <cp:lastModifiedBy>Jan Táborský</cp:lastModifiedBy>
  <cp:revision>38</cp:revision>
  <dcterms:created xsi:type="dcterms:W3CDTF">2010-07-29T18:55:26Z</dcterms:created>
  <dcterms:modified xsi:type="dcterms:W3CDTF">2012-03-03T22:37:28Z</dcterms:modified>
</cp:coreProperties>
</file>